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48"/>
  </p:notesMasterIdLst>
  <p:handoutMasterIdLst>
    <p:handoutMasterId r:id="rId49"/>
  </p:handoutMasterIdLst>
  <p:sldIdLst>
    <p:sldId id="256" r:id="rId2"/>
    <p:sldId id="259" r:id="rId3"/>
    <p:sldId id="368" r:id="rId4"/>
    <p:sldId id="257" r:id="rId5"/>
    <p:sldId id="369" r:id="rId6"/>
    <p:sldId id="408" r:id="rId7"/>
    <p:sldId id="374" r:id="rId8"/>
    <p:sldId id="377" r:id="rId9"/>
    <p:sldId id="325" r:id="rId10"/>
    <p:sldId id="380" r:id="rId11"/>
    <p:sldId id="379" r:id="rId12"/>
    <p:sldId id="404" r:id="rId13"/>
    <p:sldId id="411" r:id="rId14"/>
    <p:sldId id="410" r:id="rId15"/>
    <p:sldId id="403" r:id="rId16"/>
    <p:sldId id="405" r:id="rId17"/>
    <p:sldId id="346" r:id="rId18"/>
    <p:sldId id="347" r:id="rId19"/>
    <p:sldId id="396" r:id="rId20"/>
    <p:sldId id="313" r:id="rId21"/>
    <p:sldId id="342" r:id="rId22"/>
    <p:sldId id="312" r:id="rId23"/>
    <p:sldId id="390" r:id="rId24"/>
    <p:sldId id="268" r:id="rId25"/>
    <p:sldId id="391" r:id="rId26"/>
    <p:sldId id="392" r:id="rId27"/>
    <p:sldId id="413" r:id="rId28"/>
    <p:sldId id="414" r:id="rId29"/>
    <p:sldId id="393" r:id="rId30"/>
    <p:sldId id="395" r:id="rId31"/>
    <p:sldId id="307" r:id="rId32"/>
    <p:sldId id="308" r:id="rId33"/>
    <p:sldId id="399" r:id="rId34"/>
    <p:sldId id="373" r:id="rId35"/>
    <p:sldId id="370" r:id="rId36"/>
    <p:sldId id="371" r:id="rId37"/>
    <p:sldId id="376" r:id="rId38"/>
    <p:sldId id="412" r:id="rId39"/>
    <p:sldId id="343" r:id="rId40"/>
    <p:sldId id="353" r:id="rId41"/>
    <p:sldId id="354" r:id="rId42"/>
    <p:sldId id="397" r:id="rId43"/>
    <p:sldId id="398" r:id="rId44"/>
    <p:sldId id="407" r:id="rId45"/>
    <p:sldId id="394" r:id="rId46"/>
    <p:sldId id="415" r:id="rId47"/>
  </p:sldIdLst>
  <p:sldSz cx="19507200" cy="10972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2884" autoAdjust="0"/>
  </p:normalViewPr>
  <p:slideViewPr>
    <p:cSldViewPr snapToGrid="0">
      <p:cViewPr varScale="1">
        <p:scale>
          <a:sx n="30" d="100"/>
          <a:sy n="30" d="100"/>
        </p:scale>
        <p:origin x="1376" y="48"/>
      </p:cViewPr>
      <p:guideLst/>
    </p:cSldViewPr>
  </p:slideViewPr>
  <p:notesTextViewPr>
    <p:cViewPr>
      <p:scale>
        <a:sx n="1" d="1"/>
        <a:sy n="1" d="1"/>
      </p:scale>
      <p:origin x="0" y="0"/>
    </p:cViewPr>
  </p:notesTextViewPr>
  <p:sorterViewPr>
    <p:cViewPr>
      <p:scale>
        <a:sx n="100" d="100"/>
        <a:sy n="100" d="100"/>
      </p:scale>
      <p:origin x="0" y="-94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hmoud\Desktop\My%20data\Desktop%202017\ASPLOS%20submission\HPCA%20submission\graphs-mc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hmoud\Desktop\My%20data\Desktop%202017\ASPLOS%20submission\HPCA%20submission\graphs-mc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hmoud\Desktop\Mydata\Desktop2017\ASPLOS%20submission\HPCA%20submission\graphs-mc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hmoud\Desktop\Mydata\Desktop2017\MICRO2020\results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hmoud\Desktop\Mydata\Desktop2017\MICRO2020\results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hmoud\Desktop\Mydata\Desktop2017\MICRO2020\results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hmoud\Desktop\Mydata\Desktop2017\MICRO2020\results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hmoud\Desktop\Mydata\Desktop2017\MICRO2020\results2.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86482939632541E-2"/>
          <c:y val="0.12962962962962962"/>
          <c:w val="0.89655796150481193"/>
          <c:h val="0.73577136191309422"/>
        </c:manualLayout>
      </c:layout>
      <c:lineChart>
        <c:grouping val="standard"/>
        <c:varyColors val="0"/>
        <c:ser>
          <c:idx val="0"/>
          <c:order val="0"/>
          <c:tx>
            <c:strRef>
              <c:f>scale!$S$23</c:f>
              <c:strCache>
                <c:ptCount val="1"/>
                <c:pt idx="0">
                  <c:v>Scalable GPGPU Workloads</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cat>
            <c:numRef>
              <c:f>scale!$T$22:$AA$22</c:f>
              <c:numCache>
                <c:formatCode>General</c:formatCode>
                <c:ptCount val="8"/>
                <c:pt idx="0">
                  <c:v>30</c:v>
                </c:pt>
                <c:pt idx="1">
                  <c:v>60</c:v>
                </c:pt>
                <c:pt idx="2">
                  <c:v>90</c:v>
                </c:pt>
                <c:pt idx="3">
                  <c:v>120</c:v>
                </c:pt>
                <c:pt idx="4">
                  <c:v>150</c:v>
                </c:pt>
                <c:pt idx="5">
                  <c:v>180</c:v>
                </c:pt>
                <c:pt idx="6">
                  <c:v>210</c:v>
                </c:pt>
                <c:pt idx="7">
                  <c:v>240</c:v>
                </c:pt>
              </c:numCache>
            </c:numRef>
          </c:cat>
          <c:val>
            <c:numRef>
              <c:f>scale!$T$23:$AA$23</c:f>
              <c:numCache>
                <c:formatCode>General</c:formatCode>
                <c:ptCount val="8"/>
                <c:pt idx="0">
                  <c:v>1</c:v>
                </c:pt>
                <c:pt idx="1">
                  <c:v>2.1020635453791701</c:v>
                </c:pt>
                <c:pt idx="2">
                  <c:v>3.0490085419679596</c:v>
                </c:pt>
                <c:pt idx="3">
                  <c:v>3.9894994422378698</c:v>
                </c:pt>
                <c:pt idx="4">
                  <c:v>5.1574939837686502</c:v>
                </c:pt>
                <c:pt idx="5">
                  <c:v>6.0990085419679598</c:v>
                </c:pt>
                <c:pt idx="6">
                  <c:v>7.0887174302391101</c:v>
                </c:pt>
                <c:pt idx="7">
                  <c:v>7.7894994422378696</c:v>
                </c:pt>
              </c:numCache>
            </c:numRef>
          </c:val>
          <c:smooth val="0"/>
          <c:extLst>
            <c:ext xmlns:c16="http://schemas.microsoft.com/office/drawing/2014/chart" uri="{C3380CC4-5D6E-409C-BE32-E72D297353CC}">
              <c16:uniqueId val="{00000000-34B3-4006-8EB3-8F00160E04EC}"/>
            </c:ext>
          </c:extLst>
        </c:ser>
        <c:dLbls>
          <c:showLegendKey val="0"/>
          <c:showVal val="0"/>
          <c:showCatName val="0"/>
          <c:showSerName val="0"/>
          <c:showPercent val="0"/>
          <c:showBubbleSize val="0"/>
        </c:dLbls>
        <c:marker val="1"/>
        <c:smooth val="0"/>
        <c:axId val="422965928"/>
        <c:axId val="329733680"/>
      </c:lineChart>
      <c:catAx>
        <c:axId val="422965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400" b="1" i="0" u="none" strike="noStrike" kern="1200" baseline="0">
                <a:solidFill>
                  <a:schemeClr val="tx1">
                    <a:lumMod val="65000"/>
                    <a:lumOff val="35000"/>
                  </a:schemeClr>
                </a:solidFill>
                <a:latin typeface="+mn-lt"/>
                <a:ea typeface="+mn-ea"/>
                <a:cs typeface="+mn-cs"/>
              </a:defRPr>
            </a:pPr>
            <a:endParaRPr lang="en-US"/>
          </a:p>
        </c:txPr>
        <c:crossAx val="329733680"/>
        <c:crosses val="autoZero"/>
        <c:auto val="1"/>
        <c:lblAlgn val="ctr"/>
        <c:lblOffset val="100"/>
        <c:noMultiLvlLbl val="0"/>
      </c:catAx>
      <c:valAx>
        <c:axId val="329733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400" b="1" i="0" u="none" strike="noStrike" kern="1200" baseline="0">
                <a:solidFill>
                  <a:schemeClr val="tx1">
                    <a:lumMod val="65000"/>
                    <a:lumOff val="35000"/>
                  </a:schemeClr>
                </a:solidFill>
                <a:latin typeface="+mn-lt"/>
                <a:ea typeface="+mn-ea"/>
                <a:cs typeface="+mn-cs"/>
              </a:defRPr>
            </a:pPr>
            <a:endParaRPr lang="en-US"/>
          </a:p>
        </c:txPr>
        <c:crossAx val="422965928"/>
        <c:crosses val="autoZero"/>
        <c:crossBetween val="between"/>
      </c:valAx>
      <c:spPr>
        <a:noFill/>
        <a:ln>
          <a:noFill/>
        </a:ln>
        <a:effectLst/>
      </c:spPr>
    </c:plotArea>
    <c:legend>
      <c:legendPos val="b"/>
      <c:layout>
        <c:manualLayout>
          <c:xMode val="edge"/>
          <c:yMode val="edge"/>
          <c:x val="0.22742191601049866"/>
          <c:y val="3.7615193934091573E-2"/>
          <c:w val="0.57830643044619423"/>
          <c:h val="9.4923811606882472E-2"/>
        </c:manualLayout>
      </c:layout>
      <c:overlay val="0"/>
      <c:spPr>
        <a:noFill/>
        <a:ln>
          <a:noFill/>
        </a:ln>
        <a:effectLst/>
      </c:spPr>
      <c:txPr>
        <a:bodyPr rot="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86482939632541E-2"/>
          <c:y val="0.12962962962962962"/>
          <c:w val="0.89655796150481193"/>
          <c:h val="0.73577136191309422"/>
        </c:manualLayout>
      </c:layout>
      <c:lineChart>
        <c:grouping val="standard"/>
        <c:varyColors val="0"/>
        <c:ser>
          <c:idx val="0"/>
          <c:order val="0"/>
          <c:tx>
            <c:strRef>
              <c:f>scale!$S$23</c:f>
              <c:strCache>
                <c:ptCount val="1"/>
                <c:pt idx="0">
                  <c:v>Scalable GPGPU Workloads</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cat>
            <c:numRef>
              <c:f>scale!$T$22:$AA$22</c:f>
              <c:numCache>
                <c:formatCode>General</c:formatCode>
                <c:ptCount val="8"/>
                <c:pt idx="0">
                  <c:v>30</c:v>
                </c:pt>
                <c:pt idx="1">
                  <c:v>60</c:v>
                </c:pt>
                <c:pt idx="2">
                  <c:v>90</c:v>
                </c:pt>
                <c:pt idx="3">
                  <c:v>120</c:v>
                </c:pt>
                <c:pt idx="4">
                  <c:v>150</c:v>
                </c:pt>
                <c:pt idx="5">
                  <c:v>180</c:v>
                </c:pt>
                <c:pt idx="6">
                  <c:v>210</c:v>
                </c:pt>
                <c:pt idx="7">
                  <c:v>240</c:v>
                </c:pt>
              </c:numCache>
            </c:numRef>
          </c:cat>
          <c:val>
            <c:numRef>
              <c:f>scale!$T$23:$AA$23</c:f>
              <c:numCache>
                <c:formatCode>General</c:formatCode>
                <c:ptCount val="8"/>
                <c:pt idx="0">
                  <c:v>1</c:v>
                </c:pt>
                <c:pt idx="1">
                  <c:v>2.1020635453791701</c:v>
                </c:pt>
                <c:pt idx="2">
                  <c:v>3.0490085419679596</c:v>
                </c:pt>
                <c:pt idx="3">
                  <c:v>3.9894994422378698</c:v>
                </c:pt>
                <c:pt idx="4">
                  <c:v>5.1574939837686502</c:v>
                </c:pt>
                <c:pt idx="5">
                  <c:v>6.0990085419679598</c:v>
                </c:pt>
                <c:pt idx="6">
                  <c:v>7.0887174302391101</c:v>
                </c:pt>
                <c:pt idx="7">
                  <c:v>7.7894994422378696</c:v>
                </c:pt>
              </c:numCache>
            </c:numRef>
          </c:val>
          <c:smooth val="0"/>
          <c:extLst>
            <c:ext xmlns:c16="http://schemas.microsoft.com/office/drawing/2014/chart" uri="{C3380CC4-5D6E-409C-BE32-E72D297353CC}">
              <c16:uniqueId val="{00000000-34B3-4006-8EB3-8F00160E04EC}"/>
            </c:ext>
          </c:extLst>
        </c:ser>
        <c:dLbls>
          <c:showLegendKey val="0"/>
          <c:showVal val="0"/>
          <c:showCatName val="0"/>
          <c:showSerName val="0"/>
          <c:showPercent val="0"/>
          <c:showBubbleSize val="0"/>
        </c:dLbls>
        <c:marker val="1"/>
        <c:smooth val="0"/>
        <c:axId val="422965928"/>
        <c:axId val="329733680"/>
      </c:lineChart>
      <c:catAx>
        <c:axId val="422965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400" b="1" i="0" u="none" strike="noStrike" kern="1200" baseline="0">
                <a:solidFill>
                  <a:schemeClr val="tx1">
                    <a:lumMod val="65000"/>
                    <a:lumOff val="35000"/>
                  </a:schemeClr>
                </a:solidFill>
                <a:latin typeface="+mn-lt"/>
                <a:ea typeface="+mn-ea"/>
                <a:cs typeface="+mn-cs"/>
              </a:defRPr>
            </a:pPr>
            <a:endParaRPr lang="en-US"/>
          </a:p>
        </c:txPr>
        <c:crossAx val="329733680"/>
        <c:crosses val="autoZero"/>
        <c:auto val="1"/>
        <c:lblAlgn val="ctr"/>
        <c:lblOffset val="100"/>
        <c:noMultiLvlLbl val="0"/>
      </c:catAx>
      <c:valAx>
        <c:axId val="329733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400" b="1" i="0" u="none" strike="noStrike" kern="1200" baseline="0">
                <a:solidFill>
                  <a:schemeClr val="tx1">
                    <a:lumMod val="65000"/>
                    <a:lumOff val="35000"/>
                  </a:schemeClr>
                </a:solidFill>
                <a:latin typeface="+mn-lt"/>
                <a:ea typeface="+mn-ea"/>
                <a:cs typeface="+mn-cs"/>
              </a:defRPr>
            </a:pPr>
            <a:endParaRPr lang="en-US"/>
          </a:p>
        </c:txPr>
        <c:crossAx val="422965928"/>
        <c:crosses val="autoZero"/>
        <c:crossBetween val="between"/>
      </c:valAx>
      <c:spPr>
        <a:noFill/>
        <a:ln>
          <a:noFill/>
        </a:ln>
        <a:effectLst/>
      </c:spPr>
    </c:plotArea>
    <c:legend>
      <c:legendPos val="b"/>
      <c:layout>
        <c:manualLayout>
          <c:xMode val="edge"/>
          <c:yMode val="edge"/>
          <c:x val="0.22742191601049866"/>
          <c:y val="3.7615193934091573E-2"/>
          <c:w val="0.57830643044619423"/>
          <c:h val="9.4923811606882472E-2"/>
        </c:manualLayout>
      </c:layout>
      <c:overlay val="0"/>
      <c:spPr>
        <a:noFill/>
        <a:ln>
          <a:noFill/>
        </a:ln>
        <a:effectLst/>
      </c:spPr>
      <c:txPr>
        <a:bodyPr rot="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86482939632541E-2"/>
          <c:y val="0.17703504818277158"/>
          <c:w val="0.89655796150481193"/>
          <c:h val="0.63275831233549718"/>
        </c:manualLayout>
      </c:layout>
      <c:lineChart>
        <c:grouping val="standard"/>
        <c:varyColors val="0"/>
        <c:ser>
          <c:idx val="0"/>
          <c:order val="0"/>
          <c:tx>
            <c:strRef>
              <c:f>scale!$S$23</c:f>
              <c:strCache>
                <c:ptCount val="1"/>
                <c:pt idx="0">
                  <c:v>Scalable GPGPU Workloads</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cat>
            <c:numRef>
              <c:f>scale!$T$22:$AA$22</c:f>
              <c:numCache>
                <c:formatCode>General</c:formatCode>
                <c:ptCount val="8"/>
                <c:pt idx="0">
                  <c:v>30</c:v>
                </c:pt>
                <c:pt idx="1">
                  <c:v>60</c:v>
                </c:pt>
                <c:pt idx="2">
                  <c:v>90</c:v>
                </c:pt>
                <c:pt idx="3">
                  <c:v>120</c:v>
                </c:pt>
                <c:pt idx="4">
                  <c:v>150</c:v>
                </c:pt>
                <c:pt idx="5">
                  <c:v>180</c:v>
                </c:pt>
                <c:pt idx="6">
                  <c:v>210</c:v>
                </c:pt>
                <c:pt idx="7">
                  <c:v>240</c:v>
                </c:pt>
              </c:numCache>
            </c:numRef>
          </c:cat>
          <c:val>
            <c:numRef>
              <c:f>scale!$T$23:$AA$23</c:f>
              <c:numCache>
                <c:formatCode>General</c:formatCode>
                <c:ptCount val="8"/>
                <c:pt idx="0">
                  <c:v>1</c:v>
                </c:pt>
                <c:pt idx="1">
                  <c:v>2.1020635453791701</c:v>
                </c:pt>
                <c:pt idx="2">
                  <c:v>3.0490085419679596</c:v>
                </c:pt>
                <c:pt idx="3">
                  <c:v>3.9894994422378698</c:v>
                </c:pt>
                <c:pt idx="4">
                  <c:v>5.1574939837686502</c:v>
                </c:pt>
                <c:pt idx="5">
                  <c:v>6.0990085419679598</c:v>
                </c:pt>
                <c:pt idx="6">
                  <c:v>7.0887174302391101</c:v>
                </c:pt>
                <c:pt idx="7">
                  <c:v>7.7894994422378696</c:v>
                </c:pt>
              </c:numCache>
            </c:numRef>
          </c:val>
          <c:smooth val="0"/>
          <c:extLst>
            <c:ext xmlns:c16="http://schemas.microsoft.com/office/drawing/2014/chart" uri="{C3380CC4-5D6E-409C-BE32-E72D297353CC}">
              <c16:uniqueId val="{00000000-88A1-4DC7-B039-B187DDE30D4A}"/>
            </c:ext>
          </c:extLst>
        </c:ser>
        <c:ser>
          <c:idx val="1"/>
          <c:order val="1"/>
          <c:tx>
            <c:strRef>
              <c:f>scale!$S$24</c:f>
              <c:strCache>
                <c:ptCount val="1"/>
                <c:pt idx="0">
                  <c:v>Non-Scalable GPGPU Workloads</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cat>
            <c:numRef>
              <c:f>scale!$T$22:$AA$22</c:f>
              <c:numCache>
                <c:formatCode>General</c:formatCode>
                <c:ptCount val="8"/>
                <c:pt idx="0">
                  <c:v>30</c:v>
                </c:pt>
                <c:pt idx="1">
                  <c:v>60</c:v>
                </c:pt>
                <c:pt idx="2">
                  <c:v>90</c:v>
                </c:pt>
                <c:pt idx="3">
                  <c:v>120</c:v>
                </c:pt>
                <c:pt idx="4">
                  <c:v>150</c:v>
                </c:pt>
                <c:pt idx="5">
                  <c:v>180</c:v>
                </c:pt>
                <c:pt idx="6">
                  <c:v>210</c:v>
                </c:pt>
                <c:pt idx="7">
                  <c:v>240</c:v>
                </c:pt>
              </c:numCache>
            </c:numRef>
          </c:cat>
          <c:val>
            <c:numRef>
              <c:f>scale!$T$24:$AA$24</c:f>
              <c:numCache>
                <c:formatCode>General</c:formatCode>
                <c:ptCount val="8"/>
                <c:pt idx="0">
                  <c:v>1</c:v>
                </c:pt>
                <c:pt idx="1">
                  <c:v>1.0785335527373352</c:v>
                </c:pt>
                <c:pt idx="2">
                  <c:v>1.2500487039851997</c:v>
                </c:pt>
                <c:pt idx="3">
                  <c:v>1.2850295510829275</c:v>
                </c:pt>
                <c:pt idx="4">
                  <c:v>1.2592838560286321</c:v>
                </c:pt>
                <c:pt idx="5">
                  <c:v>1.3433151270385497</c:v>
                </c:pt>
                <c:pt idx="6">
                  <c:v>1.346476540916961</c:v>
                </c:pt>
                <c:pt idx="7">
                  <c:v>1.346476540916961</c:v>
                </c:pt>
              </c:numCache>
            </c:numRef>
          </c:val>
          <c:smooth val="0"/>
          <c:extLst>
            <c:ext xmlns:c16="http://schemas.microsoft.com/office/drawing/2014/chart" uri="{C3380CC4-5D6E-409C-BE32-E72D297353CC}">
              <c16:uniqueId val="{00000001-88A1-4DC7-B039-B187DDE30D4A}"/>
            </c:ext>
          </c:extLst>
        </c:ser>
        <c:dLbls>
          <c:showLegendKey val="0"/>
          <c:showVal val="0"/>
          <c:showCatName val="0"/>
          <c:showSerName val="0"/>
          <c:showPercent val="0"/>
          <c:showBubbleSize val="0"/>
        </c:dLbls>
        <c:marker val="1"/>
        <c:smooth val="0"/>
        <c:axId val="422965928"/>
        <c:axId val="329733680"/>
      </c:lineChart>
      <c:catAx>
        <c:axId val="422965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329733680"/>
        <c:crosses val="autoZero"/>
        <c:auto val="1"/>
        <c:lblAlgn val="ctr"/>
        <c:lblOffset val="100"/>
        <c:noMultiLvlLbl val="0"/>
      </c:catAx>
      <c:valAx>
        <c:axId val="329733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422965928"/>
        <c:crosses val="autoZero"/>
        <c:crossBetween val="between"/>
      </c:valAx>
      <c:spPr>
        <a:noFill/>
        <a:ln>
          <a:noFill/>
        </a:ln>
        <a:effectLst/>
      </c:spPr>
    </c:plotArea>
    <c:legend>
      <c:legendPos val="b"/>
      <c:layout>
        <c:manualLayout>
          <c:xMode val="edge"/>
          <c:yMode val="edge"/>
          <c:x val="3.4745622522431178E-2"/>
          <c:y val="0"/>
          <c:w val="0.92987510697376741"/>
          <c:h val="0.17327669567619838"/>
        </c:manualLayout>
      </c:layout>
      <c:overlay val="0"/>
      <c:spPr>
        <a:noFill/>
        <a:ln>
          <a:noFill/>
        </a:ln>
        <a:effectLst/>
      </c:spPr>
      <c:txPr>
        <a:bodyPr rot="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67858594142179E-2"/>
          <c:y val="0.17129631415411825"/>
          <c:w val="0.90446762904636924"/>
          <c:h val="0.44603929717118701"/>
        </c:manualLayout>
      </c:layout>
      <c:barChart>
        <c:barDir val="col"/>
        <c:grouping val="clustered"/>
        <c:varyColors val="0"/>
        <c:ser>
          <c:idx val="0"/>
          <c:order val="0"/>
          <c:tx>
            <c:strRef>
              <c:f>vscoda3!$I$44</c:f>
              <c:strCache>
                <c:ptCount val="1"/>
                <c:pt idx="0">
                  <c:v>H-CODA</c:v>
                </c:pt>
              </c:strCache>
            </c:strRef>
          </c:tx>
          <c:spPr>
            <a:solidFill>
              <a:schemeClr val="accent1"/>
            </a:solidFill>
            <a:ln>
              <a:noFill/>
            </a:ln>
            <a:effectLst/>
          </c:spPr>
          <c:invertIfNegative val="0"/>
          <c:cat>
            <c:strRef>
              <c:f>vscoda3!$H$45:$H$76</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Geo Mean</c:v>
                </c:pt>
              </c:strCache>
            </c:strRef>
          </c:cat>
          <c:val>
            <c:numRef>
              <c:f>vscoda3!$I$45:$I$76</c:f>
              <c:numCache>
                <c:formatCode>General</c:formatCode>
                <c:ptCount val="32"/>
                <c:pt idx="0">
                  <c:v>1</c:v>
                </c:pt>
                <c:pt idx="1">
                  <c:v>1</c:v>
                </c:pt>
                <c:pt idx="2">
                  <c:v>1</c:v>
                </c:pt>
                <c:pt idx="3">
                  <c:v>1</c:v>
                </c:pt>
                <c:pt idx="4">
                  <c:v>1</c:v>
                </c:pt>
                <c:pt idx="5">
                  <c:v>1</c:v>
                </c:pt>
                <c:pt idx="6">
                  <c:v>1</c:v>
                </c:pt>
                <c:pt idx="7">
                  <c:v>1</c:v>
                </c:pt>
                <c:pt idx="9">
                  <c:v>1</c:v>
                </c:pt>
                <c:pt idx="10">
                  <c:v>1</c:v>
                </c:pt>
                <c:pt idx="11">
                  <c:v>1</c:v>
                </c:pt>
                <c:pt idx="12">
                  <c:v>1</c:v>
                </c:pt>
                <c:pt idx="13">
                  <c:v>1</c:v>
                </c:pt>
                <c:pt idx="14">
                  <c:v>1</c:v>
                </c:pt>
                <c:pt idx="15">
                  <c:v>1</c:v>
                </c:pt>
                <c:pt idx="16">
                  <c:v>1</c:v>
                </c:pt>
                <c:pt idx="17">
                  <c:v>1</c:v>
                </c:pt>
                <c:pt idx="18">
                  <c:v>1</c:v>
                </c:pt>
                <c:pt idx="20">
                  <c:v>1</c:v>
                </c:pt>
                <c:pt idx="21">
                  <c:v>1</c:v>
                </c:pt>
                <c:pt idx="22">
                  <c:v>1</c:v>
                </c:pt>
                <c:pt idx="23">
                  <c:v>1</c:v>
                </c:pt>
                <c:pt idx="24">
                  <c:v>1</c:v>
                </c:pt>
                <c:pt idx="25">
                  <c:v>1</c:v>
                </c:pt>
                <c:pt idx="27">
                  <c:v>1</c:v>
                </c:pt>
                <c:pt idx="28">
                  <c:v>1</c:v>
                </c:pt>
                <c:pt idx="29">
                  <c:v>1</c:v>
                </c:pt>
                <c:pt idx="31">
                  <c:v>1</c:v>
                </c:pt>
              </c:numCache>
            </c:numRef>
          </c:val>
          <c:extLst>
            <c:ext xmlns:c16="http://schemas.microsoft.com/office/drawing/2014/chart" uri="{C3380CC4-5D6E-409C-BE32-E72D297353CC}">
              <c16:uniqueId val="{00000000-7A1C-4600-8EB4-53C6E35A46AB}"/>
            </c:ext>
          </c:extLst>
        </c:ser>
        <c:ser>
          <c:idx val="1"/>
          <c:order val="1"/>
          <c:tx>
            <c:strRef>
              <c:f>vscoda3!$J$44</c:f>
              <c:strCache>
                <c:ptCount val="1"/>
                <c:pt idx="0">
                  <c:v>LADM (LASP+CRB)</c:v>
                </c:pt>
              </c:strCache>
            </c:strRef>
          </c:tx>
          <c:spPr>
            <a:solidFill>
              <a:schemeClr val="accent2"/>
            </a:solidFill>
            <a:ln>
              <a:noFill/>
            </a:ln>
            <a:effectLst/>
          </c:spPr>
          <c:invertIfNegative val="0"/>
          <c:cat>
            <c:strRef>
              <c:f>vscoda3!$H$45:$H$76</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Geo Mean</c:v>
                </c:pt>
              </c:strCache>
            </c:strRef>
          </c:cat>
          <c:val>
            <c:numRef>
              <c:f>vscoda3!$J$45:$J$76</c:f>
              <c:numCache>
                <c:formatCode>General</c:formatCode>
                <c:ptCount val="32"/>
                <c:pt idx="0">
                  <c:v>1</c:v>
                </c:pt>
                <c:pt idx="1">
                  <c:v>6.6714818666387696</c:v>
                </c:pt>
                <c:pt idx="2">
                  <c:v>2.4494845574372746</c:v>
                </c:pt>
                <c:pt idx="3">
                  <c:v>5.3420178870186632</c:v>
                </c:pt>
                <c:pt idx="4">
                  <c:v>3.3460815005728577</c:v>
                </c:pt>
                <c:pt idx="5">
                  <c:v>2.8678687568918138</c:v>
                </c:pt>
                <c:pt idx="6">
                  <c:v>2.249881558170935</c:v>
                </c:pt>
                <c:pt idx="7">
                  <c:v>2.6769018508741311</c:v>
                </c:pt>
                <c:pt idx="9">
                  <c:v>3.6495088260336117</c:v>
                </c:pt>
                <c:pt idx="10">
                  <c:v>2.7981114651135504</c:v>
                </c:pt>
                <c:pt idx="11">
                  <c:v>1.1661219879344629</c:v>
                </c:pt>
                <c:pt idx="12">
                  <c:v>1.0759119903300114</c:v>
                </c:pt>
                <c:pt idx="13">
                  <c:v>1.1550219543018034</c:v>
                </c:pt>
                <c:pt idx="14">
                  <c:v>1.1480412481807023</c:v>
                </c:pt>
                <c:pt idx="15">
                  <c:v>1.0759119903300114</c:v>
                </c:pt>
                <c:pt idx="16">
                  <c:v>1.1755062303866726</c:v>
                </c:pt>
                <c:pt idx="17">
                  <c:v>1.1509333850037</c:v>
                </c:pt>
                <c:pt idx="18">
                  <c:v>1.3300000000000003</c:v>
                </c:pt>
                <c:pt idx="20">
                  <c:v>1.4373459835659086</c:v>
                </c:pt>
                <c:pt idx="21">
                  <c:v>2.7105131000424865</c:v>
                </c:pt>
                <c:pt idx="22">
                  <c:v>1.5839298553528238</c:v>
                </c:pt>
                <c:pt idx="23">
                  <c:v>5.9463905189738515</c:v>
                </c:pt>
                <c:pt idx="24">
                  <c:v>2.4024917327521447</c:v>
                </c:pt>
                <c:pt idx="25">
                  <c:v>1.7957615319310751</c:v>
                </c:pt>
                <c:pt idx="27">
                  <c:v>0.94814007017607804</c:v>
                </c:pt>
                <c:pt idx="28">
                  <c:v>1</c:v>
                </c:pt>
                <c:pt idx="29">
                  <c:v>1.6668357008487029</c:v>
                </c:pt>
                <c:pt idx="31">
                  <c:v>1.914948181191749</c:v>
                </c:pt>
              </c:numCache>
            </c:numRef>
          </c:val>
          <c:extLst>
            <c:ext xmlns:c16="http://schemas.microsoft.com/office/drawing/2014/chart" uri="{C3380CC4-5D6E-409C-BE32-E72D297353CC}">
              <c16:uniqueId val="{00000001-7A1C-4600-8EB4-53C6E35A46AB}"/>
            </c:ext>
          </c:extLst>
        </c:ser>
        <c:dLbls>
          <c:showLegendKey val="0"/>
          <c:showVal val="0"/>
          <c:showCatName val="0"/>
          <c:showSerName val="0"/>
          <c:showPercent val="0"/>
          <c:showBubbleSize val="0"/>
        </c:dLbls>
        <c:gapWidth val="219"/>
        <c:axId val="492539680"/>
        <c:axId val="531239424"/>
      </c:barChart>
      <c:lineChart>
        <c:grouping val="standard"/>
        <c:varyColors val="0"/>
        <c:ser>
          <c:idx val="2"/>
          <c:order val="2"/>
          <c:tx>
            <c:strRef>
              <c:f>vscoda3!$K$44</c:f>
              <c:strCache>
                <c:ptCount val="1"/>
                <c:pt idx="0">
                  <c:v>Monolithic</c:v>
                </c:pt>
              </c:strCache>
            </c:strRef>
          </c:tx>
          <c:spPr>
            <a:ln w="28575" cap="rnd">
              <a:noFill/>
              <a:round/>
            </a:ln>
            <a:effectLst/>
          </c:spPr>
          <c:marker>
            <c:symbol val="dash"/>
            <c:size val="8"/>
            <c:spPr>
              <a:solidFill>
                <a:schemeClr val="accent3"/>
              </a:solidFill>
              <a:ln w="41275">
                <a:solidFill>
                  <a:schemeClr val="accent6"/>
                </a:solidFill>
              </a:ln>
              <a:effectLst/>
            </c:spPr>
          </c:marker>
          <c:cat>
            <c:strRef>
              <c:f>vscoda3!$H$45:$H$76</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Geo Mean</c:v>
                </c:pt>
              </c:strCache>
            </c:strRef>
          </c:cat>
          <c:val>
            <c:numRef>
              <c:f>vscoda3!$K$45:$K$76</c:f>
              <c:numCache>
                <c:formatCode>General</c:formatCode>
                <c:ptCount val="32"/>
                <c:pt idx="0">
                  <c:v>1</c:v>
                </c:pt>
                <c:pt idx="1">
                  <c:v>7</c:v>
                </c:pt>
                <c:pt idx="2">
                  <c:v>2.7692722273662222</c:v>
                </c:pt>
                <c:pt idx="3">
                  <c:v>6</c:v>
                </c:pt>
                <c:pt idx="4">
                  <c:v>3.3460815005728577</c:v>
                </c:pt>
                <c:pt idx="5">
                  <c:v>5.5439345088746856</c:v>
                </c:pt>
                <c:pt idx="6">
                  <c:v>2.2304816591292638</c:v>
                </c:pt>
                <c:pt idx="7">
                  <c:v>3.0623506036085968</c:v>
                </c:pt>
                <c:pt idx="9">
                  <c:v>4.3022442790731743</c:v>
                </c:pt>
                <c:pt idx="10">
                  <c:v>4.5116453009432087</c:v>
                </c:pt>
                <c:pt idx="11">
                  <c:v>1.2331118565365777</c:v>
                </c:pt>
                <c:pt idx="12">
                  <c:v>1.1231697788402104</c:v>
                </c:pt>
                <c:pt idx="13">
                  <c:v>1.7138214909687923</c:v>
                </c:pt>
                <c:pt idx="14">
                  <c:v>1.2610159786575468</c:v>
                </c:pt>
                <c:pt idx="15">
                  <c:v>1.1231697788402104</c:v>
                </c:pt>
                <c:pt idx="16">
                  <c:v>1.1986452633148315</c:v>
                </c:pt>
                <c:pt idx="17">
                  <c:v>1.1509448944526446</c:v>
                </c:pt>
                <c:pt idx="18">
                  <c:v>1.3300000000000003</c:v>
                </c:pt>
                <c:pt idx="20">
                  <c:v>1.7811077399748487</c:v>
                </c:pt>
                <c:pt idx="21">
                  <c:v>3.0852306252160009</c:v>
                </c:pt>
                <c:pt idx="22">
                  <c:v>5.9</c:v>
                </c:pt>
                <c:pt idx="23">
                  <c:v>6.4802939736110892</c:v>
                </c:pt>
                <c:pt idx="24">
                  <c:v>3.4227857020205672</c:v>
                </c:pt>
                <c:pt idx="25">
                  <c:v>4.0435490556780449</c:v>
                </c:pt>
                <c:pt idx="27">
                  <c:v>0.83788805509587194</c:v>
                </c:pt>
                <c:pt idx="28">
                  <c:v>4.8</c:v>
                </c:pt>
                <c:pt idx="29">
                  <c:v>1.3832260153740703</c:v>
                </c:pt>
                <c:pt idx="31">
                  <c:v>2.4391660285378869</c:v>
                </c:pt>
              </c:numCache>
            </c:numRef>
          </c:val>
          <c:smooth val="0"/>
          <c:extLst>
            <c:ext xmlns:c16="http://schemas.microsoft.com/office/drawing/2014/chart" uri="{C3380CC4-5D6E-409C-BE32-E72D297353CC}">
              <c16:uniqueId val="{00000002-7A1C-4600-8EB4-53C6E35A46AB}"/>
            </c:ext>
          </c:extLst>
        </c:ser>
        <c:dLbls>
          <c:showLegendKey val="0"/>
          <c:showVal val="0"/>
          <c:showCatName val="0"/>
          <c:showSerName val="0"/>
          <c:showPercent val="0"/>
          <c:showBubbleSize val="0"/>
        </c:dLbls>
        <c:marker val="1"/>
        <c:smooth val="0"/>
        <c:axId val="492539680"/>
        <c:axId val="531239424"/>
      </c:lineChart>
      <c:catAx>
        <c:axId val="49253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800" b="1" i="0" u="none" strike="noStrike" kern="1200" baseline="0">
                <a:solidFill>
                  <a:schemeClr val="tx1"/>
                </a:solidFill>
                <a:latin typeface="+mn-lt"/>
                <a:ea typeface="+mn-ea"/>
                <a:cs typeface="+mn-cs"/>
              </a:defRPr>
            </a:pPr>
            <a:endParaRPr lang="en-US"/>
          </a:p>
        </c:txPr>
        <c:crossAx val="531239424"/>
        <c:crosses val="autoZero"/>
        <c:auto val="1"/>
        <c:lblAlgn val="ctr"/>
        <c:lblOffset val="100"/>
        <c:noMultiLvlLbl val="0"/>
      </c:catAx>
      <c:valAx>
        <c:axId val="531239424"/>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3200" b="1" i="0" u="none" strike="noStrike" kern="1200" baseline="0">
                <a:solidFill>
                  <a:schemeClr val="tx1"/>
                </a:solidFill>
                <a:latin typeface="+mn-lt"/>
                <a:ea typeface="+mn-ea"/>
                <a:cs typeface="+mn-cs"/>
              </a:defRPr>
            </a:pPr>
            <a:endParaRPr lang="en-US"/>
          </a:p>
        </c:txPr>
        <c:crossAx val="492539680"/>
        <c:crosses val="autoZero"/>
        <c:crossBetween val="between"/>
      </c:valAx>
      <c:spPr>
        <a:noFill/>
        <a:ln>
          <a:noFill/>
        </a:ln>
        <a:effectLst/>
      </c:spPr>
    </c:plotArea>
    <c:legend>
      <c:legendPos val="b"/>
      <c:layout>
        <c:manualLayout>
          <c:xMode val="edge"/>
          <c:yMode val="edge"/>
          <c:x val="0.22590948569953906"/>
          <c:y val="2.5377362889654791E-2"/>
          <c:w val="0.63881876263322512"/>
          <c:h val="6.5688606699134178E-2"/>
        </c:manualLayout>
      </c:layout>
      <c:overlay val="0"/>
      <c:spPr>
        <a:noFill/>
        <a:ln>
          <a:noFill/>
        </a:ln>
        <a:effectLst/>
      </c:spPr>
      <c:txPr>
        <a:bodyPr rot="0" spcFirstLastPara="1" vertOverflow="ellipsis" vert="horz" wrap="square" anchor="ctr" anchorCtr="1"/>
        <a:lstStyle/>
        <a:p>
          <a:pPr>
            <a:defRPr lang="en-US" sz="3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2000" b="1" kern="1200">
          <a:solidFill>
            <a:schemeClr val="tx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18681028166567E-2"/>
          <c:y val="0.14838757655293086"/>
          <c:w val="0.93523980733836376"/>
          <c:h val="0.51511081948089821"/>
        </c:manualLayout>
      </c:layout>
      <c:barChart>
        <c:barDir val="col"/>
        <c:grouping val="clustered"/>
        <c:varyColors val="0"/>
        <c:ser>
          <c:idx val="0"/>
          <c:order val="0"/>
          <c:tx>
            <c:strRef>
              <c:f>vscoda2!$P$79</c:f>
              <c:strCache>
                <c:ptCount val="1"/>
                <c:pt idx="0">
                  <c:v>H-CODA</c:v>
                </c:pt>
              </c:strCache>
            </c:strRef>
          </c:tx>
          <c:spPr>
            <a:solidFill>
              <a:schemeClr val="accent1"/>
            </a:solidFill>
            <a:ln>
              <a:noFill/>
            </a:ln>
            <a:effectLst/>
          </c:spPr>
          <c:invertIfNegative val="0"/>
          <c:cat>
            <c:strRef>
              <c:f>vscoda2!$O$80:$O$111</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Average</c:v>
                </c:pt>
              </c:strCache>
            </c:strRef>
          </c:cat>
          <c:val>
            <c:numRef>
              <c:f>vscoda2!$P$80:$P$111</c:f>
              <c:numCache>
                <c:formatCode>General</c:formatCode>
                <c:ptCount val="32"/>
                <c:pt idx="0">
                  <c:v>5.8548009367681501E-2</c:v>
                </c:pt>
                <c:pt idx="1">
                  <c:v>56.445520848877926</c:v>
                </c:pt>
                <c:pt idx="2">
                  <c:v>38.881505389954221</c:v>
                </c:pt>
                <c:pt idx="3">
                  <c:v>50.028139829370311</c:v>
                </c:pt>
                <c:pt idx="4">
                  <c:v>55.302539091865889</c:v>
                </c:pt>
                <c:pt idx="5">
                  <c:v>17.462767636368099</c:v>
                </c:pt>
                <c:pt idx="6">
                  <c:v>49.770892428540257</c:v>
                </c:pt>
                <c:pt idx="7">
                  <c:v>35.786655208797903</c:v>
                </c:pt>
                <c:pt idx="9">
                  <c:v>48.726817989432902</c:v>
                </c:pt>
                <c:pt idx="10">
                  <c:v>8.9653972214846398</c:v>
                </c:pt>
                <c:pt idx="11">
                  <c:v>17.4440647628346</c:v>
                </c:pt>
                <c:pt idx="12">
                  <c:v>10.724727512492001</c:v>
                </c:pt>
                <c:pt idx="13">
                  <c:v>8.6746975191591869</c:v>
                </c:pt>
                <c:pt idx="14">
                  <c:v>9.3328800371817611</c:v>
                </c:pt>
                <c:pt idx="15">
                  <c:v>12.312412399999999</c:v>
                </c:pt>
                <c:pt idx="16">
                  <c:v>9.3328800371817611</c:v>
                </c:pt>
                <c:pt idx="17">
                  <c:v>8.9122273656500113</c:v>
                </c:pt>
                <c:pt idx="18">
                  <c:v>10.807807889999999</c:v>
                </c:pt>
                <c:pt idx="20">
                  <c:v>21.940685999999999</c:v>
                </c:pt>
                <c:pt idx="21">
                  <c:v>25.553720332268998</c:v>
                </c:pt>
                <c:pt idx="22">
                  <c:v>52.921736921300003</c:v>
                </c:pt>
                <c:pt idx="23">
                  <c:v>35.191973776389503</c:v>
                </c:pt>
                <c:pt idx="24">
                  <c:v>10.273628425</c:v>
                </c:pt>
                <c:pt idx="25">
                  <c:v>20.795657559999999</c:v>
                </c:pt>
                <c:pt idx="27">
                  <c:v>12.62835123</c:v>
                </c:pt>
                <c:pt idx="28">
                  <c:v>52.467965900000003</c:v>
                </c:pt>
                <c:pt idx="29">
                  <c:v>15.123123</c:v>
                </c:pt>
                <c:pt idx="31">
                  <c:v>25.772863863833983</c:v>
                </c:pt>
              </c:numCache>
            </c:numRef>
          </c:val>
          <c:extLst>
            <c:ext xmlns:c16="http://schemas.microsoft.com/office/drawing/2014/chart" uri="{C3380CC4-5D6E-409C-BE32-E72D297353CC}">
              <c16:uniqueId val="{00000000-C231-4458-9EDB-D58E548CEFA6}"/>
            </c:ext>
          </c:extLst>
        </c:ser>
        <c:ser>
          <c:idx val="1"/>
          <c:order val="1"/>
          <c:tx>
            <c:strRef>
              <c:f>vscoda2!$Q$79</c:f>
              <c:strCache>
                <c:ptCount val="1"/>
                <c:pt idx="0">
                  <c:v>LADM (LASP+CRB)</c:v>
                </c:pt>
              </c:strCache>
            </c:strRef>
          </c:tx>
          <c:spPr>
            <a:solidFill>
              <a:schemeClr val="accent2"/>
            </a:solidFill>
            <a:ln>
              <a:noFill/>
            </a:ln>
            <a:effectLst/>
          </c:spPr>
          <c:invertIfNegative val="0"/>
          <c:cat>
            <c:strRef>
              <c:f>vscoda2!$O$80:$O$111</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Average</c:v>
                </c:pt>
              </c:strCache>
            </c:strRef>
          </c:cat>
          <c:val>
            <c:numRef>
              <c:f>vscoda2!$Q$80:$Q$111</c:f>
              <c:numCache>
                <c:formatCode>General</c:formatCode>
                <c:ptCount val="32"/>
                <c:pt idx="0">
                  <c:v>5.8548009367681501E-2</c:v>
                </c:pt>
                <c:pt idx="1">
                  <c:v>2.1804174177196658</c:v>
                </c:pt>
                <c:pt idx="2">
                  <c:v>2.1804174177196658</c:v>
                </c:pt>
                <c:pt idx="3">
                  <c:v>6.7151865542778938E-2</c:v>
                </c:pt>
                <c:pt idx="4">
                  <c:v>0.41482276161101428</c:v>
                </c:pt>
                <c:pt idx="5">
                  <c:v>10.462767636368101</c:v>
                </c:pt>
                <c:pt idx="6">
                  <c:v>5.4136846128405358E-2</c:v>
                </c:pt>
                <c:pt idx="7">
                  <c:v>2.7346932463239999</c:v>
                </c:pt>
                <c:pt idx="9">
                  <c:v>0.51064754454584971</c:v>
                </c:pt>
                <c:pt idx="10">
                  <c:v>3.9653972214846429</c:v>
                </c:pt>
                <c:pt idx="11">
                  <c:v>5.1270463086216028E-3</c:v>
                </c:pt>
                <c:pt idx="12">
                  <c:v>4.7247275124920929</c:v>
                </c:pt>
                <c:pt idx="13">
                  <c:v>2.807272789439998</c:v>
                </c:pt>
                <c:pt idx="14">
                  <c:v>1.3452999999999999</c:v>
                </c:pt>
                <c:pt idx="15">
                  <c:v>0.33452999999999999</c:v>
                </c:pt>
                <c:pt idx="16">
                  <c:v>5.0635934417601591</c:v>
                </c:pt>
                <c:pt idx="17">
                  <c:v>0.1348138262099618</c:v>
                </c:pt>
                <c:pt idx="18">
                  <c:v>1</c:v>
                </c:pt>
                <c:pt idx="20">
                  <c:v>8.8110811207997006</c:v>
                </c:pt>
                <c:pt idx="21">
                  <c:v>9.8669999999999991</c:v>
                </c:pt>
                <c:pt idx="22">
                  <c:v>25.674599999999998</c:v>
                </c:pt>
                <c:pt idx="23">
                  <c:v>10.67343</c:v>
                </c:pt>
                <c:pt idx="24">
                  <c:v>1.2736284250000001</c:v>
                </c:pt>
                <c:pt idx="25">
                  <c:v>11.277522911723301</c:v>
                </c:pt>
                <c:pt idx="27">
                  <c:v>10.625954915282801</c:v>
                </c:pt>
                <c:pt idx="28">
                  <c:v>50.467965900000003</c:v>
                </c:pt>
                <c:pt idx="29">
                  <c:v>1.412864E-3</c:v>
                </c:pt>
                <c:pt idx="31">
                  <c:v>6.1747022488825349</c:v>
                </c:pt>
              </c:numCache>
            </c:numRef>
          </c:val>
          <c:extLst>
            <c:ext xmlns:c16="http://schemas.microsoft.com/office/drawing/2014/chart" uri="{C3380CC4-5D6E-409C-BE32-E72D297353CC}">
              <c16:uniqueId val="{00000001-C231-4458-9EDB-D58E548CEFA6}"/>
            </c:ext>
          </c:extLst>
        </c:ser>
        <c:dLbls>
          <c:showLegendKey val="0"/>
          <c:showVal val="0"/>
          <c:showCatName val="0"/>
          <c:showSerName val="0"/>
          <c:showPercent val="0"/>
          <c:showBubbleSize val="0"/>
        </c:dLbls>
        <c:gapWidth val="219"/>
        <c:overlap val="-27"/>
        <c:axId val="523481472"/>
        <c:axId val="489110136"/>
      </c:barChart>
      <c:catAx>
        <c:axId val="52348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800" b="1" i="0" u="none" strike="noStrike" kern="1200" baseline="0">
                <a:solidFill>
                  <a:schemeClr val="tx1"/>
                </a:solidFill>
                <a:latin typeface="+mn-lt"/>
                <a:ea typeface="+mn-ea"/>
                <a:cs typeface="+mn-cs"/>
              </a:defRPr>
            </a:pPr>
            <a:endParaRPr lang="en-US"/>
          </a:p>
        </c:txPr>
        <c:crossAx val="489110136"/>
        <c:crosses val="autoZero"/>
        <c:auto val="1"/>
        <c:lblAlgn val="ctr"/>
        <c:lblOffset val="100"/>
        <c:noMultiLvlLbl val="0"/>
      </c:catAx>
      <c:valAx>
        <c:axId val="489110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3200" b="1" i="0" u="none" strike="noStrike" kern="1200" baseline="0">
                <a:solidFill>
                  <a:schemeClr val="tx1"/>
                </a:solidFill>
                <a:latin typeface="+mn-lt"/>
                <a:ea typeface="+mn-ea"/>
                <a:cs typeface="+mn-cs"/>
              </a:defRPr>
            </a:pPr>
            <a:endParaRPr lang="en-US"/>
          </a:p>
        </c:txPr>
        <c:crossAx val="523481472"/>
        <c:crosses val="autoZero"/>
        <c:crossBetween val="between"/>
      </c:valAx>
      <c:spPr>
        <a:noFill/>
        <a:ln>
          <a:noFill/>
        </a:ln>
        <a:effectLst/>
      </c:spPr>
    </c:plotArea>
    <c:legend>
      <c:legendPos val="b"/>
      <c:layout>
        <c:manualLayout>
          <c:xMode val="edge"/>
          <c:yMode val="edge"/>
          <c:x val="0.13195364004331381"/>
          <c:y val="1.1881680189215892E-2"/>
          <c:w val="0.67005987896380748"/>
          <c:h val="0.11471782281967606"/>
        </c:manualLayout>
      </c:layout>
      <c:overlay val="0"/>
      <c:spPr>
        <a:noFill/>
        <a:ln>
          <a:noFill/>
        </a:ln>
        <a:effectLst/>
      </c:spPr>
      <c:txPr>
        <a:bodyPr rot="0" spcFirstLastPara="1" vertOverflow="ellipsis" vert="horz" wrap="square" anchor="ctr" anchorCtr="1"/>
        <a:lstStyle/>
        <a:p>
          <a:pPr algn="ctr">
            <a:defRPr lang="en-US" sz="3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4989400363416E-2"/>
          <c:y val="0.19298625252164325"/>
          <c:w val="0.9403219008681607"/>
          <c:h val="0.43215711048566663"/>
        </c:manualLayout>
      </c:layout>
      <c:barChart>
        <c:barDir val="col"/>
        <c:grouping val="clustered"/>
        <c:varyColors val="0"/>
        <c:ser>
          <c:idx val="0"/>
          <c:order val="0"/>
          <c:tx>
            <c:strRef>
              <c:f>vscoda3!$N$79</c:f>
              <c:strCache>
                <c:ptCount val="1"/>
                <c:pt idx="0">
                  <c:v>Cache-remote-twice</c:v>
                </c:pt>
              </c:strCache>
            </c:strRef>
          </c:tx>
          <c:spPr>
            <a:solidFill>
              <a:schemeClr val="accent1"/>
            </a:solidFill>
            <a:ln>
              <a:noFill/>
            </a:ln>
            <a:effectLst/>
          </c:spPr>
          <c:invertIfNegative val="0"/>
          <c:cat>
            <c:strRef>
              <c:f>vscoda3!$M$80:$M$111</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Geo Mean</c:v>
                </c:pt>
              </c:strCache>
            </c:strRef>
          </c:cat>
          <c:val>
            <c:numRef>
              <c:f>vscoda3!$N$80:$N$111</c:f>
              <c:numCache>
                <c:formatCode>General</c:formatCode>
                <c:ptCount val="32"/>
                <c:pt idx="0">
                  <c:v>1</c:v>
                </c:pt>
                <c:pt idx="1">
                  <c:v>1</c:v>
                </c:pt>
                <c:pt idx="2">
                  <c:v>1</c:v>
                </c:pt>
                <c:pt idx="3">
                  <c:v>1</c:v>
                </c:pt>
                <c:pt idx="4">
                  <c:v>1</c:v>
                </c:pt>
                <c:pt idx="5">
                  <c:v>1</c:v>
                </c:pt>
                <c:pt idx="6">
                  <c:v>1</c:v>
                </c:pt>
                <c:pt idx="7">
                  <c:v>1</c:v>
                </c:pt>
                <c:pt idx="9">
                  <c:v>1</c:v>
                </c:pt>
                <c:pt idx="10">
                  <c:v>1</c:v>
                </c:pt>
                <c:pt idx="11">
                  <c:v>1</c:v>
                </c:pt>
                <c:pt idx="12">
                  <c:v>1</c:v>
                </c:pt>
                <c:pt idx="13">
                  <c:v>1</c:v>
                </c:pt>
                <c:pt idx="14">
                  <c:v>1</c:v>
                </c:pt>
                <c:pt idx="15">
                  <c:v>1</c:v>
                </c:pt>
                <c:pt idx="16">
                  <c:v>1</c:v>
                </c:pt>
                <c:pt idx="17">
                  <c:v>1</c:v>
                </c:pt>
                <c:pt idx="18">
                  <c:v>1</c:v>
                </c:pt>
                <c:pt idx="20">
                  <c:v>1</c:v>
                </c:pt>
                <c:pt idx="21">
                  <c:v>1</c:v>
                </c:pt>
                <c:pt idx="22">
                  <c:v>1</c:v>
                </c:pt>
                <c:pt idx="23">
                  <c:v>1</c:v>
                </c:pt>
                <c:pt idx="24">
                  <c:v>1</c:v>
                </c:pt>
                <c:pt idx="25">
                  <c:v>1</c:v>
                </c:pt>
                <c:pt idx="27">
                  <c:v>1</c:v>
                </c:pt>
                <c:pt idx="28">
                  <c:v>1</c:v>
                </c:pt>
                <c:pt idx="29">
                  <c:v>1</c:v>
                </c:pt>
                <c:pt idx="31">
                  <c:v>1</c:v>
                </c:pt>
              </c:numCache>
            </c:numRef>
          </c:val>
          <c:extLst>
            <c:ext xmlns:c16="http://schemas.microsoft.com/office/drawing/2014/chart" uri="{C3380CC4-5D6E-409C-BE32-E72D297353CC}">
              <c16:uniqueId val="{00000000-B53B-4BA6-99C1-5C4A25676825}"/>
            </c:ext>
          </c:extLst>
        </c:ser>
        <c:ser>
          <c:idx val="1"/>
          <c:order val="1"/>
          <c:tx>
            <c:strRef>
              <c:f>vscoda3!$O$79</c:f>
              <c:strCache>
                <c:ptCount val="1"/>
                <c:pt idx="0">
                  <c:v>Cache-remote-once</c:v>
                </c:pt>
              </c:strCache>
            </c:strRef>
          </c:tx>
          <c:spPr>
            <a:solidFill>
              <a:schemeClr val="accent2"/>
            </a:solidFill>
            <a:ln>
              <a:noFill/>
            </a:ln>
            <a:effectLst/>
          </c:spPr>
          <c:invertIfNegative val="0"/>
          <c:cat>
            <c:strRef>
              <c:f>vscoda3!$M$80:$M$111</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Geo Mean</c:v>
                </c:pt>
              </c:strCache>
            </c:strRef>
          </c:cat>
          <c:val>
            <c:numRef>
              <c:f>vscoda3!$O$80:$O$111</c:f>
              <c:numCache>
                <c:formatCode>General</c:formatCode>
                <c:ptCount val="32"/>
                <c:pt idx="0">
                  <c:v>1</c:v>
                </c:pt>
                <c:pt idx="1">
                  <c:v>0.94812391235263005</c:v>
                </c:pt>
                <c:pt idx="2">
                  <c:v>0.95837561210520572</c:v>
                </c:pt>
                <c:pt idx="3">
                  <c:v>1</c:v>
                </c:pt>
                <c:pt idx="4">
                  <c:v>1</c:v>
                </c:pt>
                <c:pt idx="5">
                  <c:v>0.96469206556114762</c:v>
                </c:pt>
                <c:pt idx="6">
                  <c:v>1</c:v>
                </c:pt>
                <c:pt idx="7">
                  <c:v>0.90128370000000002</c:v>
                </c:pt>
                <c:pt idx="9">
                  <c:v>0.91796356907141252</c:v>
                </c:pt>
                <c:pt idx="10">
                  <c:v>0.89089207293671491</c:v>
                </c:pt>
                <c:pt idx="11">
                  <c:v>0.98713251604336893</c:v>
                </c:pt>
                <c:pt idx="12">
                  <c:v>0.8879697739381186</c:v>
                </c:pt>
                <c:pt idx="13">
                  <c:v>0.91891865075730661</c:v>
                </c:pt>
                <c:pt idx="14">
                  <c:v>0.96119110899180904</c:v>
                </c:pt>
                <c:pt idx="15">
                  <c:v>0.89802320836623728</c:v>
                </c:pt>
                <c:pt idx="16">
                  <c:v>0.97925359732870065</c:v>
                </c:pt>
                <c:pt idx="17">
                  <c:v>0.96369745054626144</c:v>
                </c:pt>
                <c:pt idx="18">
                  <c:v>0.98896712362929984</c:v>
                </c:pt>
                <c:pt idx="20">
                  <c:v>1.1615607461116213</c:v>
                </c:pt>
                <c:pt idx="21">
                  <c:v>1.3299723205518894</c:v>
                </c:pt>
                <c:pt idx="22">
                  <c:v>1.2233244193708703</c:v>
                </c:pt>
                <c:pt idx="23">
                  <c:v>1.5612620126229599</c:v>
                </c:pt>
                <c:pt idx="24">
                  <c:v>2.3630178116470906</c:v>
                </c:pt>
                <c:pt idx="25">
                  <c:v>0.99593889051550033</c:v>
                </c:pt>
                <c:pt idx="27">
                  <c:v>0.96716093722347518</c:v>
                </c:pt>
                <c:pt idx="28">
                  <c:v>1</c:v>
                </c:pt>
                <c:pt idx="29">
                  <c:v>1.0954863238166765</c:v>
                </c:pt>
                <c:pt idx="31">
                  <c:v>1.0425996688670154</c:v>
                </c:pt>
              </c:numCache>
            </c:numRef>
          </c:val>
          <c:extLst>
            <c:ext xmlns:c16="http://schemas.microsoft.com/office/drawing/2014/chart" uri="{C3380CC4-5D6E-409C-BE32-E72D297353CC}">
              <c16:uniqueId val="{00000001-B53B-4BA6-99C1-5C4A25676825}"/>
            </c:ext>
          </c:extLst>
        </c:ser>
        <c:ser>
          <c:idx val="2"/>
          <c:order val="2"/>
          <c:tx>
            <c:strRef>
              <c:f>vscoda3!$P$79</c:f>
              <c:strCache>
                <c:ptCount val="1"/>
                <c:pt idx="0">
                  <c:v>CRB</c:v>
                </c:pt>
              </c:strCache>
            </c:strRef>
          </c:tx>
          <c:spPr>
            <a:solidFill>
              <a:schemeClr val="accent3"/>
            </a:solidFill>
            <a:ln>
              <a:noFill/>
            </a:ln>
            <a:effectLst/>
          </c:spPr>
          <c:invertIfNegative val="0"/>
          <c:cat>
            <c:strRef>
              <c:f>vscoda3!$M$80:$M$111</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Geo Mean</c:v>
                </c:pt>
              </c:strCache>
            </c:strRef>
          </c:cat>
          <c:val>
            <c:numRef>
              <c:f>vscoda3!$P$80:$P$111</c:f>
              <c:numCache>
                <c:formatCode>General</c:formatCode>
                <c:ptCount val="32"/>
                <c:pt idx="0">
                  <c:v>1</c:v>
                </c:pt>
                <c:pt idx="1">
                  <c:v>1</c:v>
                </c:pt>
                <c:pt idx="2">
                  <c:v>1</c:v>
                </c:pt>
                <c:pt idx="3">
                  <c:v>1</c:v>
                </c:pt>
                <c:pt idx="4">
                  <c:v>1</c:v>
                </c:pt>
                <c:pt idx="5">
                  <c:v>1</c:v>
                </c:pt>
                <c:pt idx="6">
                  <c:v>1</c:v>
                </c:pt>
                <c:pt idx="7">
                  <c:v>1</c:v>
                </c:pt>
                <c:pt idx="9">
                  <c:v>1</c:v>
                </c:pt>
                <c:pt idx="10">
                  <c:v>1</c:v>
                </c:pt>
                <c:pt idx="11">
                  <c:v>1</c:v>
                </c:pt>
                <c:pt idx="12">
                  <c:v>1</c:v>
                </c:pt>
                <c:pt idx="13">
                  <c:v>1</c:v>
                </c:pt>
                <c:pt idx="14">
                  <c:v>1</c:v>
                </c:pt>
                <c:pt idx="15">
                  <c:v>1</c:v>
                </c:pt>
                <c:pt idx="16">
                  <c:v>1</c:v>
                </c:pt>
                <c:pt idx="17">
                  <c:v>1</c:v>
                </c:pt>
                <c:pt idx="18">
                  <c:v>1</c:v>
                </c:pt>
                <c:pt idx="20">
                  <c:v>1.1615607461116213</c:v>
                </c:pt>
                <c:pt idx="21">
                  <c:v>1.3299723205518894</c:v>
                </c:pt>
                <c:pt idx="22">
                  <c:v>1.2233244193708703</c:v>
                </c:pt>
                <c:pt idx="23">
                  <c:v>1.5612620126229599</c:v>
                </c:pt>
                <c:pt idx="24">
                  <c:v>2.3630178116470906</c:v>
                </c:pt>
                <c:pt idx="25">
                  <c:v>0.99593889051550033</c:v>
                </c:pt>
                <c:pt idx="27">
                  <c:v>0.96716093722347518</c:v>
                </c:pt>
                <c:pt idx="28">
                  <c:v>1</c:v>
                </c:pt>
                <c:pt idx="29">
                  <c:v>1.0954863238166765</c:v>
                </c:pt>
                <c:pt idx="31">
                  <c:v>1.0767137834220522</c:v>
                </c:pt>
              </c:numCache>
            </c:numRef>
          </c:val>
          <c:extLst>
            <c:ext xmlns:c16="http://schemas.microsoft.com/office/drawing/2014/chart" uri="{C3380CC4-5D6E-409C-BE32-E72D297353CC}">
              <c16:uniqueId val="{00000002-B53B-4BA6-99C1-5C4A25676825}"/>
            </c:ext>
          </c:extLst>
        </c:ser>
        <c:dLbls>
          <c:showLegendKey val="0"/>
          <c:showVal val="0"/>
          <c:showCatName val="0"/>
          <c:showSerName val="0"/>
          <c:showPercent val="0"/>
          <c:showBubbleSize val="0"/>
        </c:dLbls>
        <c:gapWidth val="219"/>
        <c:overlap val="-27"/>
        <c:axId val="1215535536"/>
        <c:axId val="1215535864"/>
      </c:barChart>
      <c:catAx>
        <c:axId val="121553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1" i="0" u="none" strike="noStrike" kern="1200" baseline="0">
                <a:solidFill>
                  <a:schemeClr val="tx1">
                    <a:lumMod val="65000"/>
                    <a:lumOff val="35000"/>
                  </a:schemeClr>
                </a:solidFill>
                <a:latin typeface="+mn-lt"/>
                <a:ea typeface="+mn-ea"/>
                <a:cs typeface="+mn-cs"/>
              </a:defRPr>
            </a:pPr>
            <a:endParaRPr lang="en-US"/>
          </a:p>
        </c:txPr>
        <c:crossAx val="1215535864"/>
        <c:crosses val="autoZero"/>
        <c:auto val="1"/>
        <c:lblAlgn val="ctr"/>
        <c:lblOffset val="100"/>
        <c:noMultiLvlLbl val="0"/>
      </c:catAx>
      <c:valAx>
        <c:axId val="1215535864"/>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crossAx val="1215535536"/>
        <c:crosses val="autoZero"/>
        <c:crossBetween val="between"/>
      </c:valAx>
      <c:spPr>
        <a:noFill/>
        <a:ln>
          <a:noFill/>
        </a:ln>
        <a:effectLst/>
      </c:spPr>
    </c:plotArea>
    <c:legend>
      <c:legendPos val="b"/>
      <c:layout>
        <c:manualLayout>
          <c:xMode val="edge"/>
          <c:yMode val="edge"/>
          <c:x val="0.11325101572406812"/>
          <c:y val="1.5196090198710932E-2"/>
          <c:w val="0.74120220761751143"/>
          <c:h val="7.8125546806649168E-2"/>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67858594142179E-2"/>
          <c:y val="0.20395476719802402"/>
          <c:w val="0.90446762904636924"/>
          <c:h val="0.41338088485185953"/>
        </c:manualLayout>
      </c:layout>
      <c:barChart>
        <c:barDir val="col"/>
        <c:grouping val="clustered"/>
        <c:varyColors val="0"/>
        <c:ser>
          <c:idx val="0"/>
          <c:order val="0"/>
          <c:tx>
            <c:strRef>
              <c:f>vscoda3!$I$1</c:f>
              <c:strCache>
                <c:ptCount val="1"/>
                <c:pt idx="0">
                  <c:v>H-CODA</c:v>
                </c:pt>
              </c:strCache>
            </c:strRef>
          </c:tx>
          <c:spPr>
            <a:solidFill>
              <a:schemeClr val="accent1"/>
            </a:solidFill>
            <a:ln>
              <a:noFill/>
            </a:ln>
            <a:effectLst/>
          </c:spPr>
          <c:invertIfNegative val="0"/>
          <c:cat>
            <c:strRef>
              <c:f>vscoda3!$H$2:$H$33</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Geo Mean</c:v>
                </c:pt>
              </c:strCache>
            </c:strRef>
          </c:cat>
          <c:val>
            <c:numRef>
              <c:f>vscoda3!$I$2:$I$33</c:f>
              <c:numCache>
                <c:formatCode>General</c:formatCode>
                <c:ptCount val="32"/>
                <c:pt idx="0">
                  <c:v>1</c:v>
                </c:pt>
                <c:pt idx="1">
                  <c:v>1</c:v>
                </c:pt>
                <c:pt idx="2">
                  <c:v>1</c:v>
                </c:pt>
                <c:pt idx="3">
                  <c:v>1</c:v>
                </c:pt>
                <c:pt idx="4">
                  <c:v>1</c:v>
                </c:pt>
                <c:pt idx="5">
                  <c:v>1</c:v>
                </c:pt>
                <c:pt idx="6">
                  <c:v>1</c:v>
                </c:pt>
                <c:pt idx="7">
                  <c:v>1</c:v>
                </c:pt>
                <c:pt idx="9">
                  <c:v>1</c:v>
                </c:pt>
                <c:pt idx="10">
                  <c:v>1</c:v>
                </c:pt>
                <c:pt idx="11">
                  <c:v>1</c:v>
                </c:pt>
                <c:pt idx="12">
                  <c:v>1</c:v>
                </c:pt>
                <c:pt idx="13">
                  <c:v>1</c:v>
                </c:pt>
                <c:pt idx="14">
                  <c:v>1</c:v>
                </c:pt>
                <c:pt idx="15">
                  <c:v>1</c:v>
                </c:pt>
                <c:pt idx="16">
                  <c:v>1</c:v>
                </c:pt>
                <c:pt idx="17">
                  <c:v>1</c:v>
                </c:pt>
                <c:pt idx="18">
                  <c:v>1</c:v>
                </c:pt>
                <c:pt idx="20">
                  <c:v>1</c:v>
                </c:pt>
                <c:pt idx="21">
                  <c:v>1</c:v>
                </c:pt>
                <c:pt idx="22">
                  <c:v>1</c:v>
                </c:pt>
                <c:pt idx="23">
                  <c:v>1</c:v>
                </c:pt>
                <c:pt idx="24">
                  <c:v>1</c:v>
                </c:pt>
                <c:pt idx="25">
                  <c:v>1</c:v>
                </c:pt>
                <c:pt idx="27">
                  <c:v>1</c:v>
                </c:pt>
                <c:pt idx="28">
                  <c:v>1</c:v>
                </c:pt>
                <c:pt idx="29">
                  <c:v>1</c:v>
                </c:pt>
                <c:pt idx="31">
                  <c:v>1</c:v>
                </c:pt>
              </c:numCache>
            </c:numRef>
          </c:val>
          <c:extLst>
            <c:ext xmlns:c16="http://schemas.microsoft.com/office/drawing/2014/chart" uri="{C3380CC4-5D6E-409C-BE32-E72D297353CC}">
              <c16:uniqueId val="{00000000-E626-4A57-BCD2-326D05A22F88}"/>
            </c:ext>
          </c:extLst>
        </c:ser>
        <c:ser>
          <c:idx val="1"/>
          <c:order val="1"/>
          <c:tx>
            <c:strRef>
              <c:f>vscoda3!$J$1</c:f>
              <c:strCache>
                <c:ptCount val="1"/>
                <c:pt idx="0">
                  <c:v>LASP+RTWICE</c:v>
                </c:pt>
              </c:strCache>
            </c:strRef>
          </c:tx>
          <c:spPr>
            <a:solidFill>
              <a:schemeClr val="accent2"/>
            </a:solidFill>
            <a:ln>
              <a:noFill/>
            </a:ln>
            <a:effectLst/>
          </c:spPr>
          <c:invertIfNegative val="0"/>
          <c:cat>
            <c:strRef>
              <c:f>vscoda3!$H$2:$H$33</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Geo Mean</c:v>
                </c:pt>
              </c:strCache>
            </c:strRef>
          </c:cat>
          <c:val>
            <c:numRef>
              <c:f>vscoda3!$J$2:$J$33</c:f>
              <c:numCache>
                <c:formatCode>General</c:formatCode>
                <c:ptCount val="32"/>
                <c:pt idx="0">
                  <c:v>1</c:v>
                </c:pt>
                <c:pt idx="1">
                  <c:v>6.6714818666387696</c:v>
                </c:pt>
                <c:pt idx="2">
                  <c:v>2.4494845574372746</c:v>
                </c:pt>
                <c:pt idx="3">
                  <c:v>5.3420178870186632</c:v>
                </c:pt>
                <c:pt idx="4">
                  <c:v>3.3460815005728577</c:v>
                </c:pt>
                <c:pt idx="5">
                  <c:v>2.8678687568918138</c:v>
                </c:pt>
                <c:pt idx="6">
                  <c:v>2.249881558170935</c:v>
                </c:pt>
                <c:pt idx="7">
                  <c:v>2.6769018508741311</c:v>
                </c:pt>
                <c:pt idx="9">
                  <c:v>3.6495088260336117</c:v>
                </c:pt>
                <c:pt idx="10">
                  <c:v>2.7981114651135504</c:v>
                </c:pt>
                <c:pt idx="11">
                  <c:v>1.1661219879344629</c:v>
                </c:pt>
                <c:pt idx="12">
                  <c:v>1.0759119903300114</c:v>
                </c:pt>
                <c:pt idx="13">
                  <c:v>1.1550219543018034</c:v>
                </c:pt>
                <c:pt idx="14">
                  <c:v>1.1480412481807023</c:v>
                </c:pt>
                <c:pt idx="15">
                  <c:v>1.0759119903300114</c:v>
                </c:pt>
                <c:pt idx="16">
                  <c:v>1.1755062303866726</c:v>
                </c:pt>
                <c:pt idx="17">
                  <c:v>1.1509333850037</c:v>
                </c:pt>
                <c:pt idx="18">
                  <c:v>1.3300000000000003</c:v>
                </c:pt>
                <c:pt idx="20">
                  <c:v>1.2374264440129292</c:v>
                </c:pt>
                <c:pt idx="21">
                  <c:v>2.0380221890014401</c:v>
                </c:pt>
                <c:pt idx="22">
                  <c:v>1.2947749838652001</c:v>
                </c:pt>
                <c:pt idx="23">
                  <c:v>3.8087076165926588</c:v>
                </c:pt>
                <c:pt idx="24">
                  <c:v>1.0167048766668161</c:v>
                </c:pt>
                <c:pt idx="25">
                  <c:v>1.8030840536828365</c:v>
                </c:pt>
                <c:pt idx="27">
                  <c:v>0.98033329685336312</c:v>
                </c:pt>
                <c:pt idx="28">
                  <c:v>1</c:v>
                </c:pt>
                <c:pt idx="29">
                  <c:v>1.5215486169114774</c:v>
                </c:pt>
                <c:pt idx="31">
                  <c:v>1.7785118112871081</c:v>
                </c:pt>
              </c:numCache>
            </c:numRef>
          </c:val>
          <c:extLst>
            <c:ext xmlns:c16="http://schemas.microsoft.com/office/drawing/2014/chart" uri="{C3380CC4-5D6E-409C-BE32-E72D297353CC}">
              <c16:uniqueId val="{00000001-E626-4A57-BCD2-326D05A22F88}"/>
            </c:ext>
          </c:extLst>
        </c:ser>
        <c:ser>
          <c:idx val="2"/>
          <c:order val="2"/>
          <c:tx>
            <c:strRef>
              <c:f>vscoda3!$K$1</c:f>
              <c:strCache>
                <c:ptCount val="1"/>
                <c:pt idx="0">
                  <c:v>LASP+RONCE</c:v>
                </c:pt>
              </c:strCache>
            </c:strRef>
          </c:tx>
          <c:spPr>
            <a:solidFill>
              <a:schemeClr val="accent3"/>
            </a:solidFill>
            <a:ln>
              <a:noFill/>
            </a:ln>
            <a:effectLst/>
          </c:spPr>
          <c:invertIfNegative val="0"/>
          <c:cat>
            <c:strRef>
              <c:f>vscoda3!$H$2:$H$33</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Geo Mean</c:v>
                </c:pt>
              </c:strCache>
            </c:strRef>
          </c:cat>
          <c:val>
            <c:numRef>
              <c:f>vscoda3!$K$2:$K$33</c:f>
              <c:numCache>
                <c:formatCode>General</c:formatCode>
                <c:ptCount val="32"/>
                <c:pt idx="0">
                  <c:v>1</c:v>
                </c:pt>
                <c:pt idx="1">
                  <c:v>6.3253914885871776</c:v>
                </c:pt>
                <c:pt idx="2">
                  <c:v>2.347526262076197</c:v>
                </c:pt>
                <c:pt idx="3">
                  <c:v>5.3420178870186632</c:v>
                </c:pt>
                <c:pt idx="4">
                  <c:v>3.3460815005728577</c:v>
                </c:pt>
                <c:pt idx="5">
                  <c:v>2.7666102348442445</c:v>
                </c:pt>
                <c:pt idx="6">
                  <c:v>2.249881558170935</c:v>
                </c:pt>
                <c:pt idx="7">
                  <c:v>2.4126480046926853</c:v>
                </c:pt>
                <c:pt idx="9">
                  <c:v>3.3501161473034351</c:v>
                </c:pt>
                <c:pt idx="10">
                  <c:v>2.4928153234629993</c:v>
                </c:pt>
                <c:pt idx="11">
                  <c:v>1.1511169319632415</c:v>
                </c:pt>
                <c:pt idx="12">
                  <c:v>0.95537732683065146</c:v>
                </c:pt>
                <c:pt idx="13">
                  <c:v>1.0613712158420807</c:v>
                </c:pt>
                <c:pt idx="14">
                  <c:v>1.10348704050715</c:v>
                </c:pt>
                <c:pt idx="15">
                  <c:v>0.96619393747586091</c:v>
                </c:pt>
                <c:pt idx="16">
                  <c:v>1.1511187047884495</c:v>
                </c:pt>
                <c:pt idx="17">
                  <c:v>1.1091515688766445</c:v>
                </c:pt>
                <c:pt idx="18">
                  <c:v>1.3153262744269691</c:v>
                </c:pt>
                <c:pt idx="20">
                  <c:v>1.4373459835659086</c:v>
                </c:pt>
                <c:pt idx="21">
                  <c:v>2.7105131000424865</c:v>
                </c:pt>
                <c:pt idx="22">
                  <c:v>1.5839298553528238</c:v>
                </c:pt>
                <c:pt idx="23">
                  <c:v>5.9463905189738515</c:v>
                </c:pt>
                <c:pt idx="24">
                  <c:v>2.4024917327521447</c:v>
                </c:pt>
                <c:pt idx="25">
                  <c:v>1.7957615319310751</c:v>
                </c:pt>
                <c:pt idx="27">
                  <c:v>0.94814007017607804</c:v>
                </c:pt>
                <c:pt idx="28">
                  <c:v>1</c:v>
                </c:pt>
                <c:pt idx="29">
                  <c:v>1.6668357008487029</c:v>
                </c:pt>
                <c:pt idx="31">
                  <c:v>1.8542758255240148</c:v>
                </c:pt>
              </c:numCache>
            </c:numRef>
          </c:val>
          <c:extLst>
            <c:ext xmlns:c16="http://schemas.microsoft.com/office/drawing/2014/chart" uri="{C3380CC4-5D6E-409C-BE32-E72D297353CC}">
              <c16:uniqueId val="{00000002-E626-4A57-BCD2-326D05A22F88}"/>
            </c:ext>
          </c:extLst>
        </c:ser>
        <c:ser>
          <c:idx val="3"/>
          <c:order val="3"/>
          <c:tx>
            <c:strRef>
              <c:f>vscoda3!$L$1</c:f>
              <c:strCache>
                <c:ptCount val="1"/>
                <c:pt idx="0">
                  <c:v>LADM (LASP+CRB)</c:v>
                </c:pt>
              </c:strCache>
            </c:strRef>
          </c:tx>
          <c:spPr>
            <a:solidFill>
              <a:schemeClr val="accent4"/>
            </a:solidFill>
            <a:ln>
              <a:noFill/>
            </a:ln>
            <a:effectLst/>
          </c:spPr>
          <c:invertIfNegative val="0"/>
          <c:cat>
            <c:strRef>
              <c:f>vscoda3!$H$2:$H$33</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Geo Mean</c:v>
                </c:pt>
              </c:strCache>
            </c:strRef>
          </c:cat>
          <c:val>
            <c:numRef>
              <c:f>vscoda3!$L$2:$L$33</c:f>
              <c:numCache>
                <c:formatCode>General</c:formatCode>
                <c:ptCount val="32"/>
                <c:pt idx="0">
                  <c:v>1</c:v>
                </c:pt>
                <c:pt idx="1">
                  <c:v>6.6714818666387696</c:v>
                </c:pt>
                <c:pt idx="2">
                  <c:v>2.4494845574372746</c:v>
                </c:pt>
                <c:pt idx="3">
                  <c:v>5.3420178870186632</c:v>
                </c:pt>
                <c:pt idx="4">
                  <c:v>3.3460815005728577</c:v>
                </c:pt>
                <c:pt idx="5">
                  <c:v>2.8678687568918138</c:v>
                </c:pt>
                <c:pt idx="6">
                  <c:v>2.249881558170935</c:v>
                </c:pt>
                <c:pt idx="7">
                  <c:v>2.6769018508741311</c:v>
                </c:pt>
                <c:pt idx="9">
                  <c:v>3.6495088260336117</c:v>
                </c:pt>
                <c:pt idx="10">
                  <c:v>2.7981114651135504</c:v>
                </c:pt>
                <c:pt idx="11">
                  <c:v>1.1661219879344629</c:v>
                </c:pt>
                <c:pt idx="12">
                  <c:v>1.0759119903300114</c:v>
                </c:pt>
                <c:pt idx="13">
                  <c:v>1.1550219543018034</c:v>
                </c:pt>
                <c:pt idx="14">
                  <c:v>1.1480412481807023</c:v>
                </c:pt>
                <c:pt idx="15">
                  <c:v>1.0759119903300114</c:v>
                </c:pt>
                <c:pt idx="16">
                  <c:v>1.1755062303866726</c:v>
                </c:pt>
                <c:pt idx="17">
                  <c:v>1.1509333850037</c:v>
                </c:pt>
                <c:pt idx="18">
                  <c:v>1.3300000000000003</c:v>
                </c:pt>
                <c:pt idx="20">
                  <c:v>1.4373459835659086</c:v>
                </c:pt>
                <c:pt idx="21">
                  <c:v>2.7105131000424865</c:v>
                </c:pt>
                <c:pt idx="22">
                  <c:v>1.5839298553528238</c:v>
                </c:pt>
                <c:pt idx="23">
                  <c:v>5.9463905189738515</c:v>
                </c:pt>
                <c:pt idx="24">
                  <c:v>2.4024917327521447</c:v>
                </c:pt>
                <c:pt idx="25">
                  <c:v>1.7957615319310751</c:v>
                </c:pt>
                <c:pt idx="27">
                  <c:v>0.94814007017607804</c:v>
                </c:pt>
                <c:pt idx="28">
                  <c:v>1</c:v>
                </c:pt>
                <c:pt idx="29">
                  <c:v>1.6668357008487029</c:v>
                </c:pt>
                <c:pt idx="31">
                  <c:v>1.914948181191749</c:v>
                </c:pt>
              </c:numCache>
            </c:numRef>
          </c:val>
          <c:extLst>
            <c:ext xmlns:c16="http://schemas.microsoft.com/office/drawing/2014/chart" uri="{C3380CC4-5D6E-409C-BE32-E72D297353CC}">
              <c16:uniqueId val="{00000003-E626-4A57-BCD2-326D05A22F88}"/>
            </c:ext>
          </c:extLst>
        </c:ser>
        <c:dLbls>
          <c:showLegendKey val="0"/>
          <c:showVal val="0"/>
          <c:showCatName val="0"/>
          <c:showSerName val="0"/>
          <c:showPercent val="0"/>
          <c:showBubbleSize val="0"/>
        </c:dLbls>
        <c:gapWidth val="219"/>
        <c:overlap val="-27"/>
        <c:axId val="492539680"/>
        <c:axId val="531239424"/>
      </c:barChart>
      <c:lineChart>
        <c:grouping val="standard"/>
        <c:varyColors val="0"/>
        <c:ser>
          <c:idx val="4"/>
          <c:order val="4"/>
          <c:tx>
            <c:strRef>
              <c:f>vscoda3!$M$1</c:f>
              <c:strCache>
                <c:ptCount val="1"/>
                <c:pt idx="0">
                  <c:v>Monolithic</c:v>
                </c:pt>
              </c:strCache>
            </c:strRef>
          </c:tx>
          <c:spPr>
            <a:ln w="28575" cap="rnd">
              <a:noFill/>
              <a:round/>
            </a:ln>
            <a:effectLst/>
          </c:spPr>
          <c:marker>
            <c:symbol val="dash"/>
            <c:size val="5"/>
            <c:spPr>
              <a:solidFill>
                <a:srgbClr val="FF0000"/>
              </a:solidFill>
              <a:ln w="38100">
                <a:solidFill>
                  <a:schemeClr val="accent5"/>
                </a:solidFill>
              </a:ln>
              <a:effectLst/>
            </c:spPr>
          </c:marker>
          <c:cat>
            <c:strRef>
              <c:f>vscoda3!$H$2:$H$33</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Geo Mean</c:v>
                </c:pt>
              </c:strCache>
            </c:strRef>
          </c:cat>
          <c:val>
            <c:numRef>
              <c:f>vscoda3!$M$2:$M$33</c:f>
              <c:numCache>
                <c:formatCode>General</c:formatCode>
                <c:ptCount val="32"/>
                <c:pt idx="0">
                  <c:v>1</c:v>
                </c:pt>
                <c:pt idx="1">
                  <c:v>7</c:v>
                </c:pt>
                <c:pt idx="2">
                  <c:v>2.7692722273662222</c:v>
                </c:pt>
                <c:pt idx="3">
                  <c:v>6</c:v>
                </c:pt>
                <c:pt idx="4">
                  <c:v>3.3460815005728577</c:v>
                </c:pt>
                <c:pt idx="5">
                  <c:v>5.5439345088746856</c:v>
                </c:pt>
                <c:pt idx="6">
                  <c:v>2.2304816591292638</c:v>
                </c:pt>
                <c:pt idx="7">
                  <c:v>3.0623506036085968</c:v>
                </c:pt>
                <c:pt idx="9">
                  <c:v>4.3022442790731743</c:v>
                </c:pt>
                <c:pt idx="10">
                  <c:v>4.5116453009432087</c:v>
                </c:pt>
                <c:pt idx="11">
                  <c:v>1.2331118565365777</c:v>
                </c:pt>
                <c:pt idx="12">
                  <c:v>1.1231697788402104</c:v>
                </c:pt>
                <c:pt idx="13">
                  <c:v>1.7138214909687923</c:v>
                </c:pt>
                <c:pt idx="14">
                  <c:v>1.2610159786575468</c:v>
                </c:pt>
                <c:pt idx="15">
                  <c:v>1.1231697788402104</c:v>
                </c:pt>
                <c:pt idx="16">
                  <c:v>1.1986452633148315</c:v>
                </c:pt>
                <c:pt idx="17">
                  <c:v>1.1509448944526446</c:v>
                </c:pt>
                <c:pt idx="18">
                  <c:v>1.3300000000000003</c:v>
                </c:pt>
                <c:pt idx="20">
                  <c:v>1.7811077399748487</c:v>
                </c:pt>
                <c:pt idx="21">
                  <c:v>3.0852306252160009</c:v>
                </c:pt>
                <c:pt idx="22">
                  <c:v>5.9</c:v>
                </c:pt>
                <c:pt idx="23">
                  <c:v>6.4802939736110892</c:v>
                </c:pt>
                <c:pt idx="24">
                  <c:v>3.4227857020205672</c:v>
                </c:pt>
                <c:pt idx="25">
                  <c:v>4.0435490556780449</c:v>
                </c:pt>
                <c:pt idx="27">
                  <c:v>0.83788805509587194</c:v>
                </c:pt>
                <c:pt idx="28">
                  <c:v>4.8</c:v>
                </c:pt>
                <c:pt idx="29">
                  <c:v>1.3832260153740703</c:v>
                </c:pt>
                <c:pt idx="31">
                  <c:v>2.4391660285378869</c:v>
                </c:pt>
              </c:numCache>
            </c:numRef>
          </c:val>
          <c:smooth val="0"/>
          <c:extLst>
            <c:ext xmlns:c16="http://schemas.microsoft.com/office/drawing/2014/chart" uri="{C3380CC4-5D6E-409C-BE32-E72D297353CC}">
              <c16:uniqueId val="{00000004-E626-4A57-BCD2-326D05A22F88}"/>
            </c:ext>
          </c:extLst>
        </c:ser>
        <c:dLbls>
          <c:showLegendKey val="0"/>
          <c:showVal val="0"/>
          <c:showCatName val="0"/>
          <c:showSerName val="0"/>
          <c:showPercent val="0"/>
          <c:showBubbleSize val="0"/>
        </c:dLbls>
        <c:marker val="1"/>
        <c:smooth val="0"/>
        <c:axId val="492539680"/>
        <c:axId val="531239424"/>
      </c:lineChart>
      <c:catAx>
        <c:axId val="49253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800" b="1" i="0" u="none" strike="noStrike" kern="1200" baseline="0">
                <a:solidFill>
                  <a:schemeClr val="tx1"/>
                </a:solidFill>
                <a:latin typeface="+mn-lt"/>
                <a:ea typeface="+mn-ea"/>
                <a:cs typeface="+mn-cs"/>
              </a:defRPr>
            </a:pPr>
            <a:endParaRPr lang="en-US"/>
          </a:p>
        </c:txPr>
        <c:crossAx val="531239424"/>
        <c:crosses val="autoZero"/>
        <c:auto val="1"/>
        <c:lblAlgn val="ctr"/>
        <c:lblOffset val="100"/>
        <c:noMultiLvlLbl val="0"/>
      </c:catAx>
      <c:valAx>
        <c:axId val="531239424"/>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3200" b="1" i="0" u="none" strike="noStrike" kern="1200" baseline="0">
                <a:solidFill>
                  <a:schemeClr val="tx1"/>
                </a:solidFill>
                <a:latin typeface="+mn-lt"/>
                <a:ea typeface="+mn-ea"/>
                <a:cs typeface="+mn-cs"/>
              </a:defRPr>
            </a:pPr>
            <a:endParaRPr lang="en-US"/>
          </a:p>
        </c:txPr>
        <c:crossAx val="492539680"/>
        <c:crosses val="autoZero"/>
        <c:crossBetween val="between"/>
      </c:valAx>
      <c:spPr>
        <a:noFill/>
        <a:ln>
          <a:noFill/>
        </a:ln>
        <a:effectLst/>
      </c:spPr>
    </c:plotArea>
    <c:legend>
      <c:legendPos val="b"/>
      <c:layout>
        <c:manualLayout>
          <c:xMode val="edge"/>
          <c:yMode val="edge"/>
          <c:x val="4.7350772719199942E-2"/>
          <c:y val="5.7823341796226597E-3"/>
          <c:w val="0.89999998086191801"/>
          <c:h val="9.8532918494700472E-2"/>
        </c:manualLayout>
      </c:layout>
      <c:overlay val="0"/>
      <c:spPr>
        <a:noFill/>
        <a:ln>
          <a:noFill/>
        </a:ln>
        <a:effectLst/>
      </c:spPr>
      <c:txPr>
        <a:bodyPr rot="0" spcFirstLastPara="1" vertOverflow="ellipsis" vert="horz" wrap="square" anchor="ctr" anchorCtr="1"/>
        <a:lstStyle/>
        <a:p>
          <a:pPr>
            <a:defRPr lang="en-US" sz="3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2000" b="1" kern="1200">
          <a:solidFill>
            <a:schemeClr val="tx1"/>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18681028166567E-2"/>
          <c:y val="0.14838757655293086"/>
          <c:w val="0.93523980733836376"/>
          <c:h val="0.51511081948089821"/>
        </c:manualLayout>
      </c:layout>
      <c:barChart>
        <c:barDir val="col"/>
        <c:grouping val="clustered"/>
        <c:varyColors val="0"/>
        <c:ser>
          <c:idx val="0"/>
          <c:order val="0"/>
          <c:tx>
            <c:strRef>
              <c:f>vscoda2!$H$40</c:f>
              <c:strCache>
                <c:ptCount val="1"/>
                <c:pt idx="0">
                  <c:v>H-CODA</c:v>
                </c:pt>
              </c:strCache>
            </c:strRef>
          </c:tx>
          <c:spPr>
            <a:solidFill>
              <a:schemeClr val="accent1"/>
            </a:solidFill>
            <a:ln>
              <a:noFill/>
            </a:ln>
            <a:effectLst/>
          </c:spPr>
          <c:invertIfNegative val="0"/>
          <c:cat>
            <c:strRef>
              <c:f>vscoda2!$G$41:$G$72</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Average</c:v>
                </c:pt>
              </c:strCache>
            </c:strRef>
          </c:cat>
          <c:val>
            <c:numRef>
              <c:f>vscoda2!$H$41:$H$72</c:f>
              <c:numCache>
                <c:formatCode>General</c:formatCode>
                <c:ptCount val="32"/>
                <c:pt idx="0">
                  <c:v>5.8548009367681501E-2</c:v>
                </c:pt>
                <c:pt idx="1">
                  <c:v>56.445520848877926</c:v>
                </c:pt>
                <c:pt idx="2">
                  <c:v>38.881505389954221</c:v>
                </c:pt>
                <c:pt idx="3">
                  <c:v>50.028139829370311</c:v>
                </c:pt>
                <c:pt idx="4">
                  <c:v>55.302539091865889</c:v>
                </c:pt>
                <c:pt idx="5">
                  <c:v>17.462767636368099</c:v>
                </c:pt>
                <c:pt idx="6">
                  <c:v>49.770892428540257</c:v>
                </c:pt>
                <c:pt idx="7">
                  <c:v>35.786655208797903</c:v>
                </c:pt>
                <c:pt idx="9">
                  <c:v>48.726817989432902</c:v>
                </c:pt>
                <c:pt idx="10">
                  <c:v>8.9653972214846398</c:v>
                </c:pt>
                <c:pt idx="11">
                  <c:v>17.4440647628346</c:v>
                </c:pt>
                <c:pt idx="12">
                  <c:v>10.724727512492001</c:v>
                </c:pt>
                <c:pt idx="13">
                  <c:v>8.6746975191591869</c:v>
                </c:pt>
                <c:pt idx="14">
                  <c:v>9.3328800371817611</c:v>
                </c:pt>
                <c:pt idx="15">
                  <c:v>12.312412399999999</c:v>
                </c:pt>
                <c:pt idx="16">
                  <c:v>9.3328800371817611</c:v>
                </c:pt>
                <c:pt idx="17">
                  <c:v>8.9122273656500113</c:v>
                </c:pt>
                <c:pt idx="18">
                  <c:v>10.807807889999999</c:v>
                </c:pt>
                <c:pt idx="20">
                  <c:v>21.940685999999999</c:v>
                </c:pt>
                <c:pt idx="21">
                  <c:v>25.553720332268998</c:v>
                </c:pt>
                <c:pt idx="22">
                  <c:v>52.921736921300003</c:v>
                </c:pt>
                <c:pt idx="23">
                  <c:v>35.191973776389503</c:v>
                </c:pt>
                <c:pt idx="24">
                  <c:v>10.273628425</c:v>
                </c:pt>
                <c:pt idx="25">
                  <c:v>20.795657559999999</c:v>
                </c:pt>
                <c:pt idx="27">
                  <c:v>12.62835123</c:v>
                </c:pt>
                <c:pt idx="28">
                  <c:v>52.467965900000003</c:v>
                </c:pt>
                <c:pt idx="29">
                  <c:v>15.123123</c:v>
                </c:pt>
                <c:pt idx="31">
                  <c:v>25.772863863833983</c:v>
                </c:pt>
              </c:numCache>
            </c:numRef>
          </c:val>
          <c:extLst>
            <c:ext xmlns:c16="http://schemas.microsoft.com/office/drawing/2014/chart" uri="{C3380CC4-5D6E-409C-BE32-E72D297353CC}">
              <c16:uniqueId val="{00000000-F66A-4D7F-A570-10019662E9F4}"/>
            </c:ext>
          </c:extLst>
        </c:ser>
        <c:ser>
          <c:idx val="1"/>
          <c:order val="1"/>
          <c:tx>
            <c:strRef>
              <c:f>vscoda2!$I$40</c:f>
              <c:strCache>
                <c:ptCount val="1"/>
                <c:pt idx="0">
                  <c:v>LASP+RTWICE</c:v>
                </c:pt>
              </c:strCache>
            </c:strRef>
          </c:tx>
          <c:spPr>
            <a:solidFill>
              <a:schemeClr val="accent2"/>
            </a:solidFill>
            <a:ln>
              <a:noFill/>
            </a:ln>
            <a:effectLst/>
          </c:spPr>
          <c:invertIfNegative val="0"/>
          <c:cat>
            <c:strRef>
              <c:f>vscoda2!$G$41:$G$72</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Average</c:v>
                </c:pt>
              </c:strCache>
            </c:strRef>
          </c:cat>
          <c:val>
            <c:numRef>
              <c:f>vscoda2!$I$41:$I$72</c:f>
              <c:numCache>
                <c:formatCode>General</c:formatCode>
                <c:ptCount val="32"/>
                <c:pt idx="0">
                  <c:v>5.8548009367681501E-2</c:v>
                </c:pt>
                <c:pt idx="1">
                  <c:v>2.1804174177196658</c:v>
                </c:pt>
                <c:pt idx="2">
                  <c:v>2.1804174177196658</c:v>
                </c:pt>
                <c:pt idx="3">
                  <c:v>6.7151865542778938E-2</c:v>
                </c:pt>
                <c:pt idx="4">
                  <c:v>0.41482276161101428</c:v>
                </c:pt>
                <c:pt idx="5">
                  <c:v>10.462767636368101</c:v>
                </c:pt>
                <c:pt idx="6">
                  <c:v>5.4136846128405358E-2</c:v>
                </c:pt>
                <c:pt idx="7">
                  <c:v>2.7346932463239999</c:v>
                </c:pt>
                <c:pt idx="9">
                  <c:v>0.51064754454584971</c:v>
                </c:pt>
                <c:pt idx="10">
                  <c:v>3.9653972214846429</c:v>
                </c:pt>
                <c:pt idx="11">
                  <c:v>5.1270463086216028E-3</c:v>
                </c:pt>
                <c:pt idx="12">
                  <c:v>4.7247275124920929</c:v>
                </c:pt>
                <c:pt idx="13">
                  <c:v>2.807272789439998</c:v>
                </c:pt>
                <c:pt idx="14">
                  <c:v>1.3452999999999999</c:v>
                </c:pt>
                <c:pt idx="15">
                  <c:v>0.33452999999999999</c:v>
                </c:pt>
                <c:pt idx="16">
                  <c:v>5.0635934417601591</c:v>
                </c:pt>
                <c:pt idx="17">
                  <c:v>0.3460220746686955</c:v>
                </c:pt>
                <c:pt idx="18">
                  <c:v>1</c:v>
                </c:pt>
                <c:pt idx="20">
                  <c:v>11.949495499999999</c:v>
                </c:pt>
                <c:pt idx="21">
                  <c:v>12.553720332269021</c:v>
                </c:pt>
                <c:pt idx="22">
                  <c:v>38.783542431158644</c:v>
                </c:pt>
                <c:pt idx="23">
                  <c:v>19.191973776389499</c:v>
                </c:pt>
                <c:pt idx="24">
                  <c:v>8.2736284250000001</c:v>
                </c:pt>
                <c:pt idx="25">
                  <c:v>11.277522911723301</c:v>
                </c:pt>
                <c:pt idx="27">
                  <c:v>10.625954915282801</c:v>
                </c:pt>
                <c:pt idx="28">
                  <c:v>50.467965900000003</c:v>
                </c:pt>
                <c:pt idx="29">
                  <c:v>1.412864E-3</c:v>
                </c:pt>
                <c:pt idx="31">
                  <c:v>7.4585477736038754</c:v>
                </c:pt>
              </c:numCache>
            </c:numRef>
          </c:val>
          <c:extLst>
            <c:ext xmlns:c16="http://schemas.microsoft.com/office/drawing/2014/chart" uri="{C3380CC4-5D6E-409C-BE32-E72D297353CC}">
              <c16:uniqueId val="{00000001-F66A-4D7F-A570-10019662E9F4}"/>
            </c:ext>
          </c:extLst>
        </c:ser>
        <c:ser>
          <c:idx val="2"/>
          <c:order val="2"/>
          <c:tx>
            <c:strRef>
              <c:f>vscoda2!$J$40</c:f>
              <c:strCache>
                <c:ptCount val="1"/>
                <c:pt idx="0">
                  <c:v>LASP+RONCE</c:v>
                </c:pt>
              </c:strCache>
            </c:strRef>
          </c:tx>
          <c:spPr>
            <a:solidFill>
              <a:schemeClr val="accent3"/>
            </a:solidFill>
            <a:ln>
              <a:noFill/>
            </a:ln>
            <a:effectLst/>
          </c:spPr>
          <c:invertIfNegative val="0"/>
          <c:cat>
            <c:strRef>
              <c:f>vscoda2!$G$41:$G$72</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Average</c:v>
                </c:pt>
              </c:strCache>
            </c:strRef>
          </c:cat>
          <c:val>
            <c:numRef>
              <c:f>vscoda2!$J$41:$J$72</c:f>
              <c:numCache>
                <c:formatCode>General</c:formatCode>
                <c:ptCount val="32"/>
                <c:pt idx="0">
                  <c:v>5.8548009367681501E-2</c:v>
                </c:pt>
                <c:pt idx="1">
                  <c:v>2.1804174177196658</c:v>
                </c:pt>
                <c:pt idx="2">
                  <c:v>2.1804174177196658</c:v>
                </c:pt>
                <c:pt idx="3">
                  <c:v>6.7151865542778938E-2</c:v>
                </c:pt>
                <c:pt idx="4">
                  <c:v>0.41482276161101428</c:v>
                </c:pt>
                <c:pt idx="5">
                  <c:v>10.462767636368101</c:v>
                </c:pt>
                <c:pt idx="6">
                  <c:v>5.4136846128405358E-2</c:v>
                </c:pt>
                <c:pt idx="7">
                  <c:v>2.7346932463239999</c:v>
                </c:pt>
                <c:pt idx="9">
                  <c:v>0.51064754454584971</c:v>
                </c:pt>
                <c:pt idx="10">
                  <c:v>3.9653972214846429</c:v>
                </c:pt>
                <c:pt idx="11">
                  <c:v>5.1270463086216028E-3</c:v>
                </c:pt>
                <c:pt idx="12">
                  <c:v>4.7286098234467291</c:v>
                </c:pt>
                <c:pt idx="13">
                  <c:v>3.7980366980410034</c:v>
                </c:pt>
                <c:pt idx="14">
                  <c:v>1.3489503924798916</c:v>
                </c:pt>
                <c:pt idx="15">
                  <c:v>0.27509070604744656</c:v>
                </c:pt>
                <c:pt idx="16">
                  <c:v>4.4037879217394025</c:v>
                </c:pt>
                <c:pt idx="17">
                  <c:v>0.34625814152365925</c:v>
                </c:pt>
                <c:pt idx="18">
                  <c:v>1</c:v>
                </c:pt>
                <c:pt idx="20">
                  <c:v>8.8110811207997006</c:v>
                </c:pt>
                <c:pt idx="21">
                  <c:v>9.8669999999999991</c:v>
                </c:pt>
                <c:pt idx="22">
                  <c:v>25.674599999999998</c:v>
                </c:pt>
                <c:pt idx="23">
                  <c:v>10.67343</c:v>
                </c:pt>
                <c:pt idx="24">
                  <c:v>1.2736284250000001</c:v>
                </c:pt>
                <c:pt idx="25">
                  <c:v>11.277522911723301</c:v>
                </c:pt>
                <c:pt idx="27">
                  <c:v>10.625954915282801</c:v>
                </c:pt>
                <c:pt idx="28">
                  <c:v>50.467965900000003</c:v>
                </c:pt>
                <c:pt idx="29">
                  <c:v>1.412864E-3</c:v>
                </c:pt>
                <c:pt idx="31">
                  <c:v>6.1928687716001614</c:v>
                </c:pt>
              </c:numCache>
            </c:numRef>
          </c:val>
          <c:extLst>
            <c:ext xmlns:c16="http://schemas.microsoft.com/office/drawing/2014/chart" uri="{C3380CC4-5D6E-409C-BE32-E72D297353CC}">
              <c16:uniqueId val="{00000002-F66A-4D7F-A570-10019662E9F4}"/>
            </c:ext>
          </c:extLst>
        </c:ser>
        <c:ser>
          <c:idx val="3"/>
          <c:order val="3"/>
          <c:tx>
            <c:strRef>
              <c:f>vscoda2!$K$40</c:f>
              <c:strCache>
                <c:ptCount val="1"/>
                <c:pt idx="0">
                  <c:v>LADM (LASP+CRB)</c:v>
                </c:pt>
              </c:strCache>
            </c:strRef>
          </c:tx>
          <c:spPr>
            <a:solidFill>
              <a:schemeClr val="accent4"/>
            </a:solidFill>
            <a:ln>
              <a:noFill/>
            </a:ln>
            <a:effectLst/>
          </c:spPr>
          <c:invertIfNegative val="0"/>
          <c:cat>
            <c:strRef>
              <c:f>vscoda2!$G$41:$G$72</c:f>
              <c:strCache>
                <c:ptCount val="32"/>
                <c:pt idx="0">
                  <c:v>VecAdd</c:v>
                </c:pt>
                <c:pt idx="1">
                  <c:v>SRAD</c:v>
                </c:pt>
                <c:pt idx="2">
                  <c:v>HS</c:v>
                </c:pt>
                <c:pt idx="3">
                  <c:v>BLK</c:v>
                </c:pt>
                <c:pt idx="4">
                  <c:v>ScalarProd</c:v>
                </c:pt>
                <c:pt idx="5">
                  <c:v>Histo-final</c:v>
                </c:pt>
                <c:pt idx="6">
                  <c:v>Reduction-k6</c:v>
                </c:pt>
                <c:pt idx="7">
                  <c:v>HotSpot3D</c:v>
                </c:pt>
                <c:pt idx="9">
                  <c:v>CONV</c:v>
                </c:pt>
                <c:pt idx="10">
                  <c:v>Histo-main</c:v>
                </c:pt>
                <c:pt idx="11">
                  <c:v>FWT-k2</c:v>
                </c:pt>
                <c:pt idx="12">
                  <c:v>SQ-GEMM</c:v>
                </c:pt>
                <c:pt idx="13">
                  <c:v>Alex-net-FC-2</c:v>
                </c:pt>
                <c:pt idx="14">
                  <c:v>VGG-net-FC-2</c:v>
                </c:pt>
                <c:pt idx="15">
                  <c:v>Resnet-50-FC</c:v>
                </c:pt>
                <c:pt idx="16">
                  <c:v>LSTM-1</c:v>
                </c:pt>
                <c:pt idx="17">
                  <c:v>LSTM-2</c:v>
                </c:pt>
                <c:pt idx="18">
                  <c:v>TRA</c:v>
                </c:pt>
                <c:pt idx="20">
                  <c:v>PageRank</c:v>
                </c:pt>
                <c:pt idx="21">
                  <c:v>BFS-relax</c:v>
                </c:pt>
                <c:pt idx="22">
                  <c:v>Random-loc</c:v>
                </c:pt>
                <c:pt idx="23">
                  <c:v>SSSP</c:v>
                </c:pt>
                <c:pt idx="24">
                  <c:v>Kmeans-noTex</c:v>
                </c:pt>
                <c:pt idx="25">
                  <c:v>SpMV-jds</c:v>
                </c:pt>
                <c:pt idx="27">
                  <c:v>B+tree</c:v>
                </c:pt>
                <c:pt idx="28">
                  <c:v>LBM</c:v>
                </c:pt>
                <c:pt idx="29">
                  <c:v>StreamCluster</c:v>
                </c:pt>
                <c:pt idx="31">
                  <c:v>Average</c:v>
                </c:pt>
              </c:strCache>
            </c:strRef>
          </c:cat>
          <c:val>
            <c:numRef>
              <c:f>vscoda2!$K$41:$K$72</c:f>
              <c:numCache>
                <c:formatCode>General</c:formatCode>
                <c:ptCount val="32"/>
                <c:pt idx="0">
                  <c:v>5.8548009367681501E-2</c:v>
                </c:pt>
                <c:pt idx="1">
                  <c:v>2.1804174177196658</c:v>
                </c:pt>
                <c:pt idx="2">
                  <c:v>2.1804174177196658</c:v>
                </c:pt>
                <c:pt idx="3">
                  <c:v>6.7151865542778938E-2</c:v>
                </c:pt>
                <c:pt idx="4">
                  <c:v>0.41482276161101428</c:v>
                </c:pt>
                <c:pt idx="5">
                  <c:v>10.462767636368101</c:v>
                </c:pt>
                <c:pt idx="6">
                  <c:v>5.4136846128405358E-2</c:v>
                </c:pt>
                <c:pt idx="7">
                  <c:v>2.7346932463239999</c:v>
                </c:pt>
                <c:pt idx="9">
                  <c:v>0.51064754454584971</c:v>
                </c:pt>
                <c:pt idx="10">
                  <c:v>3.9653972214846429</c:v>
                </c:pt>
                <c:pt idx="11">
                  <c:v>5.1270463086216028E-3</c:v>
                </c:pt>
                <c:pt idx="12">
                  <c:v>4.7247275124920929</c:v>
                </c:pt>
                <c:pt idx="13">
                  <c:v>2.807272789439998</c:v>
                </c:pt>
                <c:pt idx="14">
                  <c:v>1.3452999999999999</c:v>
                </c:pt>
                <c:pt idx="15">
                  <c:v>0.33452999999999999</c:v>
                </c:pt>
                <c:pt idx="16">
                  <c:v>5.0635934417601591</c:v>
                </c:pt>
                <c:pt idx="17">
                  <c:v>0.1348138262099618</c:v>
                </c:pt>
                <c:pt idx="18">
                  <c:v>1</c:v>
                </c:pt>
                <c:pt idx="20">
                  <c:v>8.8110811207997006</c:v>
                </c:pt>
                <c:pt idx="21">
                  <c:v>9.8669999999999991</c:v>
                </c:pt>
                <c:pt idx="22">
                  <c:v>25.674599999999998</c:v>
                </c:pt>
                <c:pt idx="23">
                  <c:v>10.67343</c:v>
                </c:pt>
                <c:pt idx="24">
                  <c:v>1.2736284250000001</c:v>
                </c:pt>
                <c:pt idx="25">
                  <c:v>11.277522911723301</c:v>
                </c:pt>
                <c:pt idx="27">
                  <c:v>10.625954915282801</c:v>
                </c:pt>
                <c:pt idx="28">
                  <c:v>50.467965900000003</c:v>
                </c:pt>
                <c:pt idx="29">
                  <c:v>1.412864E-3</c:v>
                </c:pt>
                <c:pt idx="31">
                  <c:v>6.1747022488825349</c:v>
                </c:pt>
              </c:numCache>
            </c:numRef>
          </c:val>
          <c:extLst>
            <c:ext xmlns:c16="http://schemas.microsoft.com/office/drawing/2014/chart" uri="{C3380CC4-5D6E-409C-BE32-E72D297353CC}">
              <c16:uniqueId val="{00000003-F66A-4D7F-A570-10019662E9F4}"/>
            </c:ext>
          </c:extLst>
        </c:ser>
        <c:dLbls>
          <c:showLegendKey val="0"/>
          <c:showVal val="0"/>
          <c:showCatName val="0"/>
          <c:showSerName val="0"/>
          <c:showPercent val="0"/>
          <c:showBubbleSize val="0"/>
        </c:dLbls>
        <c:gapWidth val="219"/>
        <c:overlap val="-27"/>
        <c:axId val="523481472"/>
        <c:axId val="489110136"/>
      </c:barChart>
      <c:catAx>
        <c:axId val="52348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800" b="1" i="0" u="none" strike="noStrike" kern="1200" baseline="0">
                <a:solidFill>
                  <a:schemeClr val="tx1"/>
                </a:solidFill>
                <a:latin typeface="+mn-lt"/>
                <a:ea typeface="+mn-ea"/>
                <a:cs typeface="+mn-cs"/>
              </a:defRPr>
            </a:pPr>
            <a:endParaRPr lang="en-US"/>
          </a:p>
        </c:txPr>
        <c:crossAx val="489110136"/>
        <c:crosses val="autoZero"/>
        <c:auto val="1"/>
        <c:lblAlgn val="ctr"/>
        <c:lblOffset val="100"/>
        <c:noMultiLvlLbl val="0"/>
      </c:catAx>
      <c:valAx>
        <c:axId val="489110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3200" b="1" i="0" u="none" strike="noStrike" kern="1200" baseline="0">
                <a:solidFill>
                  <a:schemeClr val="tx1"/>
                </a:solidFill>
                <a:latin typeface="+mn-lt"/>
                <a:ea typeface="+mn-ea"/>
                <a:cs typeface="+mn-cs"/>
              </a:defRPr>
            </a:pPr>
            <a:endParaRPr lang="en-US"/>
          </a:p>
        </c:txPr>
        <c:crossAx val="523481472"/>
        <c:crosses val="autoZero"/>
        <c:crossBetween val="between"/>
      </c:valAx>
      <c:spPr>
        <a:noFill/>
        <a:ln>
          <a:noFill/>
        </a:ln>
        <a:effectLst/>
      </c:spPr>
    </c:plotArea>
    <c:legend>
      <c:legendPos val="b"/>
      <c:layout>
        <c:manualLayout>
          <c:xMode val="edge"/>
          <c:yMode val="edge"/>
          <c:x val="0.13195364004331381"/>
          <c:y val="1.1881680189215892E-2"/>
          <c:w val="0.77746637824362153"/>
          <c:h val="0.11471782281967606"/>
        </c:manualLayout>
      </c:layout>
      <c:overlay val="0"/>
      <c:spPr>
        <a:noFill/>
        <a:ln>
          <a:noFill/>
        </a:ln>
        <a:effectLst/>
      </c:spPr>
      <c:txPr>
        <a:bodyPr rot="0" spcFirstLastPara="1" vertOverflow="ellipsis" vert="horz" wrap="square" anchor="ctr" anchorCtr="1"/>
        <a:lstStyle/>
        <a:p>
          <a:pPr algn="ctr">
            <a:defRPr lang="en-US" sz="3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FE8E1F-F30F-4623-A7E8-F7C97705A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EACB8F-8CA0-424B-AB5E-C355DD8A31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9389FA-F886-4AA9-A4B3-A86E62190CB3}" type="datetimeFigureOut">
              <a:rPr lang="en-US" smtClean="0"/>
              <a:t>9/21/2020</a:t>
            </a:fld>
            <a:endParaRPr lang="en-US"/>
          </a:p>
        </p:txBody>
      </p:sp>
      <p:sp>
        <p:nvSpPr>
          <p:cNvPr id="4" name="Footer Placeholder 3">
            <a:extLst>
              <a:ext uri="{FF2B5EF4-FFF2-40B4-BE49-F238E27FC236}">
                <a16:creationId xmlns:a16="http://schemas.microsoft.com/office/drawing/2014/main" id="{53029162-D924-406E-9E86-2A92430864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A9168B-8EE6-48C6-A14D-9E29FC94DE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3EDA07-943D-4E2D-8A86-78380440E1C0}" type="slidenum">
              <a:rPr lang="en-US" smtClean="0"/>
              <a:t>‹#›</a:t>
            </a:fld>
            <a:endParaRPr lang="en-US"/>
          </a:p>
        </p:txBody>
      </p:sp>
    </p:spTree>
    <p:extLst>
      <p:ext uri="{BB962C8B-B14F-4D97-AF65-F5344CB8AC3E}">
        <p14:creationId xmlns:p14="http://schemas.microsoft.com/office/powerpoint/2010/main" val="3222220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29271-453C-4026-94FF-C079F9EBE2CC}" type="datetimeFigureOut">
              <a:rPr lang="en-US" smtClean="0"/>
              <a:t>9/21/2020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F26A8-0A25-4859-A33A-387041C45A9B}" type="slidenum">
              <a:rPr lang="en-US" smtClean="0"/>
              <a:t>‹#›</a:t>
            </a:fld>
            <a:endParaRPr lang="en-US"/>
          </a:p>
        </p:txBody>
      </p:sp>
    </p:spTree>
    <p:extLst>
      <p:ext uri="{BB962C8B-B14F-4D97-AF65-F5344CB8AC3E}">
        <p14:creationId xmlns:p14="http://schemas.microsoft.com/office/powerpoint/2010/main" val="775383864"/>
      </p:ext>
    </p:extLst>
  </p:cSld>
  <p:clrMap bg1="lt1" tx1="dk1" bg2="lt2" tx2="dk2" accent1="accent1" accent2="accent2" accent3="accent3" accent4="accent4" accent5="accent5" accent6="accent6" hlink="hlink" folHlink="folHlink"/>
  <p:notesStyle>
    <a:lvl1pPr marL="0" algn="l" defTabSz="1184986" rtl="0" eaLnBrk="1" latinLnBrk="0" hangingPunct="1">
      <a:defRPr sz="1555" kern="1200">
        <a:solidFill>
          <a:schemeClr val="tx1"/>
        </a:solidFill>
        <a:latin typeface="+mn-lt"/>
        <a:ea typeface="+mn-ea"/>
        <a:cs typeface="+mn-cs"/>
      </a:defRPr>
    </a:lvl1pPr>
    <a:lvl2pPr marL="592493" algn="l" defTabSz="1184986" rtl="0" eaLnBrk="1" latinLnBrk="0" hangingPunct="1">
      <a:defRPr sz="1555" kern="1200">
        <a:solidFill>
          <a:schemeClr val="tx1"/>
        </a:solidFill>
        <a:latin typeface="+mn-lt"/>
        <a:ea typeface="+mn-ea"/>
        <a:cs typeface="+mn-cs"/>
      </a:defRPr>
    </a:lvl2pPr>
    <a:lvl3pPr marL="1184986" algn="l" defTabSz="1184986" rtl="0" eaLnBrk="1" latinLnBrk="0" hangingPunct="1">
      <a:defRPr sz="1555" kern="1200">
        <a:solidFill>
          <a:schemeClr val="tx1"/>
        </a:solidFill>
        <a:latin typeface="+mn-lt"/>
        <a:ea typeface="+mn-ea"/>
        <a:cs typeface="+mn-cs"/>
      </a:defRPr>
    </a:lvl3pPr>
    <a:lvl4pPr marL="1777480" algn="l" defTabSz="1184986" rtl="0" eaLnBrk="1" latinLnBrk="0" hangingPunct="1">
      <a:defRPr sz="1555" kern="1200">
        <a:solidFill>
          <a:schemeClr val="tx1"/>
        </a:solidFill>
        <a:latin typeface="+mn-lt"/>
        <a:ea typeface="+mn-ea"/>
        <a:cs typeface="+mn-cs"/>
      </a:defRPr>
    </a:lvl4pPr>
    <a:lvl5pPr marL="2369974" algn="l" defTabSz="1184986" rtl="0" eaLnBrk="1" latinLnBrk="0" hangingPunct="1">
      <a:defRPr sz="1555" kern="1200">
        <a:solidFill>
          <a:schemeClr val="tx1"/>
        </a:solidFill>
        <a:latin typeface="+mn-lt"/>
        <a:ea typeface="+mn-ea"/>
        <a:cs typeface="+mn-cs"/>
      </a:defRPr>
    </a:lvl5pPr>
    <a:lvl6pPr marL="2962467" algn="l" defTabSz="1184986" rtl="0" eaLnBrk="1" latinLnBrk="0" hangingPunct="1">
      <a:defRPr sz="1555" kern="1200">
        <a:solidFill>
          <a:schemeClr val="tx1"/>
        </a:solidFill>
        <a:latin typeface="+mn-lt"/>
        <a:ea typeface="+mn-ea"/>
        <a:cs typeface="+mn-cs"/>
      </a:defRPr>
    </a:lvl6pPr>
    <a:lvl7pPr marL="3554960" algn="l" defTabSz="1184986" rtl="0" eaLnBrk="1" latinLnBrk="0" hangingPunct="1">
      <a:defRPr sz="1555" kern="1200">
        <a:solidFill>
          <a:schemeClr val="tx1"/>
        </a:solidFill>
        <a:latin typeface="+mn-lt"/>
        <a:ea typeface="+mn-ea"/>
        <a:cs typeface="+mn-cs"/>
      </a:defRPr>
    </a:lvl7pPr>
    <a:lvl8pPr marL="4147453" algn="l" defTabSz="1184986" rtl="0" eaLnBrk="1" latinLnBrk="0" hangingPunct="1">
      <a:defRPr sz="1555" kern="1200">
        <a:solidFill>
          <a:schemeClr val="tx1"/>
        </a:solidFill>
        <a:latin typeface="+mn-lt"/>
        <a:ea typeface="+mn-ea"/>
        <a:cs typeface="+mn-cs"/>
      </a:defRPr>
    </a:lvl8pPr>
    <a:lvl9pPr marL="4739947" algn="l" defTabSz="1184986" rtl="0" eaLnBrk="1" latinLnBrk="0" hangingPunct="1">
      <a:defRPr sz="15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Hello everyone, My name is Mahmoud, and today I </a:t>
            </a:r>
            <a:r>
              <a:rPr lang="en-US" sz="1555" kern="1200" dirty="0">
                <a:solidFill>
                  <a:schemeClr val="tx1"/>
                </a:solidFill>
                <a:latin typeface="+mn-lt"/>
                <a:ea typeface="+mn-ea"/>
                <a:cs typeface="+mn-cs"/>
              </a:rPr>
              <a:t>am going to present our work “Locality-Centric Data and </a:t>
            </a:r>
            <a:r>
              <a:rPr lang="en-US" sz="1555" kern="1200" dirty="0" err="1">
                <a:solidFill>
                  <a:schemeClr val="tx1"/>
                </a:solidFill>
                <a:latin typeface="+mn-lt"/>
                <a:ea typeface="+mn-ea"/>
                <a:cs typeface="+mn-cs"/>
              </a:rPr>
              <a:t>Threadblock</a:t>
            </a:r>
            <a:r>
              <a:rPr lang="en-US" sz="1555" kern="1200" dirty="0">
                <a:solidFill>
                  <a:schemeClr val="tx1"/>
                </a:solidFill>
                <a:latin typeface="+mn-lt"/>
                <a:ea typeface="+mn-ea"/>
                <a:cs typeface="+mn-cs"/>
              </a:rPr>
              <a:t> Management</a:t>
            </a:r>
            <a:br>
              <a:rPr lang="en-US" sz="1555" kern="1200" dirty="0">
                <a:solidFill>
                  <a:schemeClr val="tx1"/>
                </a:solidFill>
                <a:latin typeface="+mn-lt"/>
                <a:ea typeface="+mn-ea"/>
                <a:cs typeface="+mn-cs"/>
              </a:rPr>
            </a:br>
            <a:r>
              <a:rPr lang="en-US" sz="1555" kern="1200" dirty="0">
                <a:solidFill>
                  <a:schemeClr val="tx1"/>
                </a:solidFill>
                <a:latin typeface="+mn-lt"/>
                <a:ea typeface="+mn-ea"/>
                <a:cs typeface="+mn-cs"/>
              </a:rPr>
              <a:t>for Massive GPUs”. This work is done in collaboration between Purdue University and Nvidia. </a:t>
            </a:r>
          </a:p>
          <a:p>
            <a:endParaRPr lang="en-US" sz="1555"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1</a:t>
            </a:fld>
            <a:endParaRPr lang="en-US"/>
          </a:p>
        </p:txBody>
      </p:sp>
    </p:spTree>
    <p:extLst>
      <p:ext uri="{BB962C8B-B14F-4D97-AF65-F5344CB8AC3E}">
        <p14:creationId xmlns:p14="http://schemas.microsoft.com/office/powerpoint/2010/main" val="3281933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Now, we will show an overview of our LADM system </a:t>
            </a:r>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10</a:t>
            </a:fld>
            <a:endParaRPr lang="en-US"/>
          </a:p>
        </p:txBody>
      </p:sp>
    </p:spTree>
    <p:extLst>
      <p:ext uri="{BB962C8B-B14F-4D97-AF65-F5344CB8AC3E}">
        <p14:creationId xmlns:p14="http://schemas.microsoft.com/office/powerpoint/2010/main" val="192692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The figure shows an end-to-end overview of our proposed LADM mechanism. </a:t>
            </a:r>
          </a:p>
          <a:p>
            <a:endParaRPr lang="en-US" dirty="0"/>
          </a:p>
          <a:p>
            <a:r>
              <a:rPr lang="en-US" sz="1555" b="0" i="0" kern="1200" dirty="0">
                <a:solidFill>
                  <a:schemeClr val="tx1"/>
                </a:solidFill>
                <a:effectLst/>
                <a:latin typeface="+mn-lt"/>
                <a:ea typeface="+mn-ea"/>
                <a:cs typeface="+mn-cs"/>
              </a:rPr>
              <a:t>First, we perform a symbolic off-line index analysis on CUDA source code during the compilation process.</a:t>
            </a:r>
            <a:br>
              <a:rPr lang="en-US" dirty="0"/>
            </a:br>
            <a:endParaRPr lang="en-US" dirty="0"/>
          </a:p>
          <a:p>
            <a:r>
              <a:rPr lang="en-US" sz="1555" b="0" i="0" kern="1200" dirty="0">
                <a:solidFill>
                  <a:schemeClr val="tx1"/>
                </a:solidFill>
                <a:effectLst/>
                <a:latin typeface="+mn-lt"/>
                <a:ea typeface="+mn-ea"/>
                <a:cs typeface="+mn-cs"/>
              </a:rPr>
              <a:t>Our analysis generates a </a:t>
            </a:r>
            <a:r>
              <a:rPr lang="en-US" sz="1555" b="0" i="1" kern="1200" dirty="0">
                <a:solidFill>
                  <a:schemeClr val="tx1"/>
                </a:solidFill>
                <a:effectLst/>
                <a:latin typeface="+mn-lt"/>
                <a:ea typeface="+mn-ea"/>
                <a:cs typeface="+mn-cs"/>
              </a:rPr>
              <a:t>locality table</a:t>
            </a:r>
            <a:r>
              <a:rPr lang="en-US" sz="1555" b="0" i="0" kern="1200" dirty="0">
                <a:solidFill>
                  <a:schemeClr val="tx1"/>
                </a:solidFill>
                <a:effectLst/>
                <a:latin typeface="+mn-lt"/>
                <a:ea typeface="+mn-ea"/>
                <a:cs typeface="+mn-cs"/>
              </a:rPr>
              <a:t>, which is embedded in the executable.</a:t>
            </a:r>
            <a:r>
              <a:rPr lang="en-US" dirty="0"/>
              <a:t> The locality table contains the locality type for each global data access in the kernel.</a:t>
            </a:r>
          </a:p>
          <a:p>
            <a:endParaRPr lang="en-US" dirty="0"/>
          </a:p>
          <a:p>
            <a:r>
              <a:rPr lang="en-US" sz="1555" b="0" i="0" kern="1200" dirty="0">
                <a:solidFill>
                  <a:schemeClr val="tx1"/>
                </a:solidFill>
                <a:effectLst/>
                <a:latin typeface="+mn-lt"/>
                <a:ea typeface="+mn-ea"/>
                <a:cs typeface="+mn-cs"/>
              </a:rPr>
              <a:t>Then, during run-time and on every kernel launch, the Locality-Aware Scheduling and Placement component found in the driver, reads the locality table, along with runtime configuration and grid dimensions.</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Then, the LASP decides the proper scheduling policy, data placement and cache strategy to reduce off-chip traffic.</a:t>
            </a:r>
            <a:br>
              <a:rPr lang="en-US" dirty="0"/>
            </a:b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11</a:t>
            </a:fld>
            <a:endParaRPr lang="en-US"/>
          </a:p>
        </p:txBody>
      </p:sp>
    </p:spTree>
    <p:extLst>
      <p:ext uri="{BB962C8B-B14F-4D97-AF65-F5344CB8AC3E}">
        <p14:creationId xmlns:p14="http://schemas.microsoft.com/office/powerpoint/2010/main" val="1536319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Now, we will discuss each component in details, and we start with our static index analysis.</a:t>
            </a:r>
          </a:p>
        </p:txBody>
      </p:sp>
      <p:sp>
        <p:nvSpPr>
          <p:cNvPr id="4" name="Slide Number Placeholder 3"/>
          <p:cNvSpPr>
            <a:spLocks noGrp="1"/>
          </p:cNvSpPr>
          <p:nvPr>
            <p:ph type="sldNum" sz="quarter" idx="5"/>
          </p:nvPr>
        </p:nvSpPr>
        <p:spPr/>
        <p:txBody>
          <a:bodyPr/>
          <a:lstStyle/>
          <a:p>
            <a:fld id="{CD1F26A8-0A25-4859-A33A-387041C45A9B}" type="slidenum">
              <a:rPr lang="en-US" smtClean="0"/>
              <a:t>12</a:t>
            </a:fld>
            <a:endParaRPr lang="en-US"/>
          </a:p>
        </p:txBody>
      </p:sp>
    </p:spTree>
    <p:extLst>
      <p:ext uri="{BB962C8B-B14F-4D97-AF65-F5344CB8AC3E}">
        <p14:creationId xmlns:p14="http://schemas.microsoft.com/office/powerpoint/2010/main" val="2884883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sz="1555" kern="1200" dirty="0">
                <a:solidFill>
                  <a:schemeClr val="tx1"/>
                </a:solidFill>
                <a:effectLst/>
                <a:latin typeface="+mn-lt"/>
                <a:ea typeface="+mn-ea"/>
                <a:cs typeface="+mn-cs"/>
              </a:rPr>
              <a:t>The </a:t>
            </a:r>
            <a:r>
              <a:rPr lang="en-US" sz="1555" u="none" kern="1200" dirty="0">
                <a:solidFill>
                  <a:schemeClr val="tx1"/>
                </a:solidFill>
                <a:effectLst/>
                <a:latin typeface="+mn-lt"/>
                <a:ea typeface="+mn-ea"/>
                <a:cs typeface="+mn-cs"/>
              </a:rPr>
              <a:t>GPU</a:t>
            </a:r>
            <a:r>
              <a:rPr lang="en-US" sz="1555" kern="1200" dirty="0">
                <a:solidFill>
                  <a:schemeClr val="tx1"/>
                </a:solidFill>
                <a:effectLst/>
                <a:latin typeface="+mn-lt"/>
                <a:ea typeface="+mn-ea"/>
                <a:cs typeface="+mn-cs"/>
              </a:rPr>
              <a:t> programming model introduces new challenges in the design space for</a:t>
            </a:r>
            <a:r>
              <a:rPr lang="en-US" dirty="0"/>
              <a:t> </a:t>
            </a:r>
            <a:r>
              <a:rPr lang="en-US" sz="1555" u="sng" kern="1200" dirty="0">
                <a:solidFill>
                  <a:schemeClr val="tx1"/>
                </a:solidFill>
                <a:effectLst/>
                <a:latin typeface="+mn-lt"/>
                <a:ea typeface="+mn-ea"/>
                <a:cs typeface="+mn-cs"/>
              </a:rPr>
              <a:t>NUMA</a:t>
            </a:r>
            <a:r>
              <a:rPr lang="en-US" sz="1555" kern="1200" dirty="0">
                <a:solidFill>
                  <a:schemeClr val="tx1"/>
                </a:solidFill>
                <a:effectLst/>
                <a:latin typeface="+mn-lt"/>
                <a:ea typeface="+mn-ea"/>
                <a:cs typeface="+mn-cs"/>
              </a:rPr>
              <a:t> systems</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The GPU employs hierarchal threading, in which the thread grid is composed a multi-dimensional grid</a:t>
            </a:r>
            <a:r>
              <a:rPr lang="en-US" dirty="0"/>
              <a:t> </a:t>
            </a:r>
            <a:br>
              <a:rPr lang="en-US" dirty="0"/>
            </a:br>
            <a:r>
              <a:rPr lang="en-US" sz="1555" b="0" i="0" kern="1200" dirty="0">
                <a:solidFill>
                  <a:schemeClr val="tx1"/>
                </a:solidFill>
                <a:effectLst/>
                <a:latin typeface="+mn-lt"/>
                <a:ea typeface="+mn-ea"/>
                <a:cs typeface="+mn-cs"/>
              </a:rPr>
              <a:t>of </a:t>
            </a:r>
            <a:r>
              <a:rPr lang="en-US" sz="1555" b="0" i="0" kern="1200" dirty="0" err="1">
                <a:solidFill>
                  <a:schemeClr val="tx1"/>
                </a:solidFill>
                <a:effectLst/>
                <a:latin typeface="+mn-lt"/>
                <a:ea typeface="+mn-ea"/>
                <a:cs typeface="+mn-cs"/>
              </a:rPr>
              <a:t>threadblock</a:t>
            </a:r>
            <a:r>
              <a:rPr lang="en-US" sz="1555" b="0" i="0" kern="1200" dirty="0">
                <a:solidFill>
                  <a:schemeClr val="tx1"/>
                </a:solidFill>
                <a:effectLst/>
                <a:latin typeface="+mn-lt"/>
                <a:ea typeface="+mn-ea"/>
                <a:cs typeface="+mn-cs"/>
              </a:rPr>
              <a:t> and each </a:t>
            </a:r>
            <a:r>
              <a:rPr lang="en-US" sz="1555" b="0" i="0" kern="1200" dirty="0" err="1">
                <a:solidFill>
                  <a:schemeClr val="tx1"/>
                </a:solidFill>
                <a:effectLst/>
                <a:latin typeface="+mn-lt"/>
                <a:ea typeface="+mn-ea"/>
                <a:cs typeface="+mn-cs"/>
              </a:rPr>
              <a:t>threadblock</a:t>
            </a:r>
            <a:r>
              <a:rPr lang="en-US" sz="1555" b="0" i="0" kern="1200" dirty="0">
                <a:solidFill>
                  <a:schemeClr val="tx1"/>
                </a:solidFill>
                <a:effectLst/>
                <a:latin typeface="+mn-lt"/>
                <a:ea typeface="+mn-ea"/>
                <a:cs typeface="+mn-cs"/>
              </a:rPr>
              <a:t> itself is composed of multi-dimensional fine-grained threads. </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The CUDA programming model forces the programmer to use the hierarchal thread IDs explicitly to express the parallelism in the program.</a:t>
            </a:r>
            <a:br>
              <a:rPr lang="en-US" dirty="0"/>
            </a:br>
            <a:endParaRPr lang="en-US" sz="1555" b="0" i="0"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This is different from the flat coarse-grain nature of CPU threads, where we have fewer coarse-grained threads do much more</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work than GPU threads.</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555" b="0" i="0"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In NUMA-GPU system, threads are assigned to GPUs at the </a:t>
            </a:r>
            <a:r>
              <a:rPr lang="en-US" sz="1555" b="0" i="0" kern="1200" dirty="0" err="1">
                <a:solidFill>
                  <a:schemeClr val="tx1"/>
                </a:solidFill>
                <a:effectLst/>
                <a:latin typeface="+mn-lt"/>
                <a:ea typeface="+mn-ea"/>
                <a:cs typeface="+mn-cs"/>
              </a:rPr>
              <a:t>threadblock</a:t>
            </a:r>
            <a:r>
              <a:rPr lang="en-US" sz="1555" b="0" i="0" kern="1200" dirty="0">
                <a:solidFill>
                  <a:schemeClr val="tx1"/>
                </a:solidFill>
                <a:effectLst/>
                <a:latin typeface="+mn-lt"/>
                <a:ea typeface="+mn-ea"/>
                <a:cs typeface="+mn-cs"/>
              </a:rPr>
              <a:t> granularity, not at the thread level.</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This, combined with the expressiveness of thread IDs in GPU program, an inter-</a:t>
            </a:r>
            <a:r>
              <a:rPr lang="en-US" sz="1555" b="0" i="0" kern="1200" dirty="0" err="1">
                <a:solidFill>
                  <a:schemeClr val="tx1"/>
                </a:solidFill>
                <a:effectLst/>
                <a:latin typeface="+mn-lt"/>
                <a:ea typeface="+mn-ea"/>
                <a:cs typeface="+mn-cs"/>
              </a:rPr>
              <a:t>threadblock</a:t>
            </a:r>
            <a:r>
              <a:rPr lang="en-US" sz="1555" b="0" i="0" kern="1200" dirty="0">
                <a:solidFill>
                  <a:schemeClr val="tx1"/>
                </a:solidFill>
                <a:effectLst/>
                <a:latin typeface="+mn-lt"/>
                <a:ea typeface="+mn-ea"/>
                <a:cs typeface="+mn-cs"/>
              </a:rPr>
              <a:t> analysis must be performed, to account for both the</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hierarchy of the grid and the dimensionality of the thread grid. </a:t>
            </a:r>
            <a:endParaRPr lang="en-US" sz="1555" b="0" i="0" u="none" strike="noStrike"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br>
              <a:rPr lang="en-US" dirty="0"/>
            </a:br>
            <a:endParaRPr lang="en-US" sz="1555" b="0" i="0"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555" b="0" i="0"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br>
              <a:rPr lang="en-US" dirty="0"/>
            </a:b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13</a:t>
            </a:fld>
            <a:endParaRPr lang="en-US"/>
          </a:p>
        </p:txBody>
      </p:sp>
    </p:spTree>
    <p:extLst>
      <p:ext uri="{BB962C8B-B14F-4D97-AF65-F5344CB8AC3E}">
        <p14:creationId xmlns:p14="http://schemas.microsoft.com/office/powerpoint/2010/main" val="3007430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So, we propose </a:t>
            </a:r>
            <a:r>
              <a:rPr lang="en-US" sz="1555" b="0" i="0" kern="1200" dirty="0" err="1">
                <a:solidFill>
                  <a:schemeClr val="tx1"/>
                </a:solidFill>
                <a:effectLst/>
                <a:latin typeface="+mn-lt"/>
                <a:ea typeface="+mn-ea"/>
                <a:cs typeface="+mn-cs"/>
              </a:rPr>
              <a:t>threadblock</a:t>
            </a:r>
            <a:r>
              <a:rPr lang="en-US" sz="1555" b="0" i="0" kern="1200" dirty="0">
                <a:solidFill>
                  <a:schemeClr val="tx1"/>
                </a:solidFill>
                <a:effectLst/>
                <a:latin typeface="+mn-lt"/>
                <a:ea typeface="+mn-ea"/>
                <a:cs typeface="+mn-cs"/>
              </a:rPr>
              <a:t>-centric index analysis, in this analysis, we create a 1:1 mapping between data</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and </a:t>
            </a:r>
            <a:r>
              <a:rPr lang="en-US" sz="1555" b="0" i="0" kern="1200" dirty="0" err="1">
                <a:solidFill>
                  <a:schemeClr val="tx1"/>
                </a:solidFill>
                <a:effectLst/>
                <a:latin typeface="+mn-lt"/>
                <a:ea typeface="+mn-ea"/>
                <a:cs typeface="+mn-cs"/>
              </a:rPr>
              <a:t>threadblock</a:t>
            </a:r>
            <a:r>
              <a:rPr lang="en-US" sz="1555" b="0" i="0" kern="1200" dirty="0">
                <a:solidFill>
                  <a:schemeClr val="tx1"/>
                </a:solidFill>
                <a:effectLst/>
                <a:latin typeface="+mn-lt"/>
                <a:ea typeface="+mn-ea"/>
                <a:cs typeface="+mn-cs"/>
              </a:rPr>
              <a:t>, we define the term </a:t>
            </a:r>
            <a:r>
              <a:rPr lang="en-US" sz="1555" b="0" i="1" kern="1200" dirty="0" err="1">
                <a:solidFill>
                  <a:schemeClr val="tx1"/>
                </a:solidFill>
                <a:effectLst/>
                <a:latin typeface="+mn-lt"/>
                <a:ea typeface="+mn-ea"/>
                <a:cs typeface="+mn-cs"/>
              </a:rPr>
              <a:t>datablock</a:t>
            </a:r>
            <a:r>
              <a:rPr lang="en-US" sz="1555" b="0" i="1" kern="1200" dirty="0">
                <a:solidFill>
                  <a:schemeClr val="tx1"/>
                </a:solidFill>
                <a:effectLst/>
                <a:latin typeface="+mn-lt"/>
                <a:ea typeface="+mn-ea"/>
                <a:cs typeface="+mn-cs"/>
              </a:rPr>
              <a:t> </a:t>
            </a:r>
            <a:r>
              <a:rPr lang="en-US" sz="1555" b="0" i="0" kern="1200" dirty="0">
                <a:solidFill>
                  <a:schemeClr val="tx1"/>
                </a:solidFill>
                <a:effectLst/>
                <a:latin typeface="+mn-lt"/>
                <a:ea typeface="+mn-ea"/>
                <a:cs typeface="+mn-cs"/>
              </a:rPr>
              <a:t>as the region of data accessed by a </a:t>
            </a:r>
            <a:r>
              <a:rPr lang="en-US" sz="1555" b="0" i="0" kern="1200" dirty="0" err="1">
                <a:solidFill>
                  <a:schemeClr val="tx1"/>
                </a:solidFill>
                <a:effectLst/>
                <a:latin typeface="+mn-lt"/>
                <a:ea typeface="+mn-ea"/>
                <a:cs typeface="+mn-cs"/>
              </a:rPr>
              <a:t>threadblock</a:t>
            </a:r>
            <a:r>
              <a:rPr lang="en-US" sz="1555" b="0" i="0" kern="1200" dirty="0">
                <a:solidFill>
                  <a:schemeClr val="tx1"/>
                </a:solidFill>
                <a:effectLst/>
                <a:latin typeface="+mn-lt"/>
                <a:ea typeface="+mn-ea"/>
                <a:cs typeface="+mn-cs"/>
              </a:rPr>
              <a:t> in each iteration of the kernel’s loop.</a:t>
            </a:r>
            <a:br>
              <a:rPr lang="en-US" dirty="0"/>
            </a:br>
            <a:r>
              <a:rPr lang="en-US" sz="1555" b="0" i="0" kern="1200" dirty="0" err="1">
                <a:solidFill>
                  <a:schemeClr val="tx1"/>
                </a:solidFill>
                <a:effectLst/>
                <a:latin typeface="+mn-lt"/>
                <a:ea typeface="+mn-ea"/>
                <a:cs typeface="+mn-cs"/>
              </a:rPr>
              <a:t>datablocks</a:t>
            </a:r>
            <a:r>
              <a:rPr lang="en-US" sz="1555" b="0" i="0" kern="1200" dirty="0">
                <a:solidFill>
                  <a:schemeClr val="tx1"/>
                </a:solidFill>
                <a:effectLst/>
                <a:latin typeface="+mn-lt"/>
                <a:ea typeface="+mn-ea"/>
                <a:cs typeface="+mn-cs"/>
              </a:rPr>
              <a:t> are shaded based on the shade of the </a:t>
            </a:r>
            <a:r>
              <a:rPr lang="en-US" sz="1555" b="0" i="0" kern="1200" dirty="0" err="1">
                <a:solidFill>
                  <a:schemeClr val="tx1"/>
                </a:solidFill>
                <a:effectLst/>
                <a:latin typeface="+mn-lt"/>
                <a:ea typeface="+mn-ea"/>
                <a:cs typeface="+mn-cs"/>
              </a:rPr>
              <a:t>threadblock</a:t>
            </a:r>
            <a:r>
              <a:rPr lang="en-US" sz="1555" b="0" i="0" kern="1200" dirty="0">
                <a:solidFill>
                  <a:schemeClr val="tx1"/>
                </a:solidFill>
                <a:effectLst/>
                <a:latin typeface="+mn-lt"/>
                <a:ea typeface="+mn-ea"/>
                <a:cs typeface="+mn-cs"/>
              </a:rPr>
              <a:t> that accesses them, for example, </a:t>
            </a:r>
            <a:r>
              <a:rPr lang="en-US" sz="1555" b="0" i="0" kern="1200" dirty="0" err="1">
                <a:solidFill>
                  <a:schemeClr val="tx1"/>
                </a:solidFill>
                <a:effectLst/>
                <a:latin typeface="+mn-lt"/>
                <a:ea typeface="+mn-ea"/>
                <a:cs typeface="+mn-cs"/>
              </a:rPr>
              <a:t>threadblock</a:t>
            </a:r>
            <a:r>
              <a:rPr lang="en-US" sz="1555" b="0" i="0" kern="1200" dirty="0">
                <a:solidFill>
                  <a:schemeClr val="tx1"/>
                </a:solidFill>
                <a:effectLst/>
                <a:latin typeface="+mn-lt"/>
                <a:ea typeface="+mn-ea"/>
                <a:cs typeface="+mn-cs"/>
              </a:rPr>
              <a:t> 0 accesses </a:t>
            </a:r>
            <a:r>
              <a:rPr lang="en-US" sz="1555" b="0" i="0" kern="1200" dirty="0" err="1">
                <a:solidFill>
                  <a:schemeClr val="tx1"/>
                </a:solidFill>
                <a:effectLst/>
                <a:latin typeface="+mn-lt"/>
                <a:ea typeface="+mn-ea"/>
                <a:cs typeface="+mn-cs"/>
              </a:rPr>
              <a:t>datablocks</a:t>
            </a:r>
            <a:r>
              <a:rPr lang="en-US" sz="1555" b="0" i="0" kern="1200" dirty="0">
                <a:solidFill>
                  <a:schemeClr val="tx1"/>
                </a:solidFill>
                <a:effectLst/>
                <a:latin typeface="+mn-lt"/>
                <a:ea typeface="+mn-ea"/>
                <a:cs typeface="+mn-cs"/>
              </a:rPr>
              <a:t> 0 and 2</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555" b="0" i="0"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The arrow here indicates </a:t>
            </a:r>
            <a:r>
              <a:rPr lang="en-US" sz="1555" b="0" i="0" kern="1200" dirty="0" err="1">
                <a:solidFill>
                  <a:schemeClr val="tx1"/>
                </a:solidFill>
                <a:effectLst/>
                <a:latin typeface="+mn-lt"/>
                <a:ea typeface="+mn-ea"/>
                <a:cs typeface="+mn-cs"/>
              </a:rPr>
              <a:t>threadblock</a:t>
            </a:r>
            <a:r>
              <a:rPr lang="en-US" sz="1555" b="0" i="0" kern="1200" dirty="0">
                <a:solidFill>
                  <a:schemeClr val="tx1"/>
                </a:solidFill>
                <a:effectLst/>
                <a:latin typeface="+mn-lt"/>
                <a:ea typeface="+mn-ea"/>
                <a:cs typeface="+mn-cs"/>
              </a:rPr>
              <a:t> motion accesses over the </a:t>
            </a:r>
            <a:r>
              <a:rPr lang="en-US" sz="1555" b="0" i="0" kern="1200" dirty="0" err="1">
                <a:solidFill>
                  <a:schemeClr val="tx1"/>
                </a:solidFill>
                <a:effectLst/>
                <a:latin typeface="+mn-lt"/>
                <a:ea typeface="+mn-ea"/>
                <a:cs typeface="+mn-cs"/>
              </a:rPr>
              <a:t>datablocks</a:t>
            </a:r>
            <a:r>
              <a:rPr lang="en-US" sz="1555" b="0" i="0" kern="1200" dirty="0">
                <a:solidFill>
                  <a:schemeClr val="tx1"/>
                </a:solidFill>
                <a:effectLst/>
                <a:latin typeface="+mn-lt"/>
                <a:ea typeface="+mn-ea"/>
                <a:cs typeface="+mn-cs"/>
              </a:rPr>
              <a:t>.</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555" b="0" i="0" u="none" strike="noStrike"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u="none" strike="noStrike" kern="1200" dirty="0">
                <a:solidFill>
                  <a:schemeClr val="tx1"/>
                </a:solidFill>
                <a:effectLst/>
                <a:latin typeface="+mn-lt"/>
                <a:ea typeface="+mn-ea"/>
                <a:cs typeface="+mn-cs"/>
              </a:rPr>
              <a:t>Our index analysis idea is to breakdown index terms into prime terms, like thread Ids, constant values and loop variables</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555" b="0" i="0" u="none" strike="noStrike"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u="none" strike="noStrike" kern="1200" dirty="0">
                <a:solidFill>
                  <a:schemeClr val="tx1"/>
                </a:solidFill>
                <a:effectLst/>
                <a:latin typeface="+mn-lt"/>
                <a:ea typeface="+mn-ea"/>
                <a:cs typeface="+mn-cs"/>
              </a:rPr>
              <a:t>and then we divide these prime components into </a:t>
            </a:r>
            <a:r>
              <a:rPr lang="en-US" sz="1555" b="0" i="1" u="none" strike="noStrike" kern="1200" dirty="0">
                <a:solidFill>
                  <a:schemeClr val="tx1"/>
                </a:solidFill>
                <a:effectLst/>
                <a:latin typeface="+mn-lt"/>
                <a:ea typeface="+mn-ea"/>
                <a:cs typeface="+mn-cs"/>
              </a:rPr>
              <a:t>loop-variant group that </a:t>
            </a:r>
            <a:r>
              <a:rPr lang="en-US" sz="1555" b="0" i="0" kern="1200" dirty="0">
                <a:solidFill>
                  <a:schemeClr val="tx1"/>
                </a:solidFill>
                <a:effectLst/>
                <a:latin typeface="+mn-lt"/>
                <a:ea typeface="+mn-ea"/>
                <a:cs typeface="+mn-cs"/>
              </a:rPr>
              <a:t>contains all the terms dependent on an</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induction variable,</a:t>
            </a:r>
            <a:r>
              <a:rPr lang="en-US" dirty="0"/>
              <a:t> a</a:t>
            </a:r>
            <a:r>
              <a:rPr lang="en-US" sz="1555" b="0" i="1" u="none" strike="noStrike" kern="1200" dirty="0">
                <a:solidFill>
                  <a:schemeClr val="tx1"/>
                </a:solidFill>
                <a:effectLst/>
                <a:latin typeface="+mn-lt"/>
                <a:ea typeface="+mn-ea"/>
                <a:cs typeface="+mn-cs"/>
              </a:rPr>
              <a:t>nd loop-invariant group</a:t>
            </a:r>
            <a:r>
              <a:rPr lang="en-US" sz="1555" b="0" i="0" u="none" strike="noStrike" kern="1200" dirty="0">
                <a:solidFill>
                  <a:schemeClr val="tx1"/>
                </a:solidFill>
                <a:effectLst/>
                <a:latin typeface="+mn-lt"/>
                <a:ea typeface="+mn-ea"/>
                <a:cs typeface="+mn-cs"/>
              </a:rPr>
              <a:t> that contains all the remaining terms. The loop invariant group tells us the start position of the </a:t>
            </a:r>
            <a:r>
              <a:rPr lang="en-US" sz="1555" b="0" i="0" u="none" strike="noStrike" kern="1200" dirty="0" err="1">
                <a:solidFill>
                  <a:schemeClr val="tx1"/>
                </a:solidFill>
                <a:effectLst/>
                <a:latin typeface="+mn-lt"/>
                <a:ea typeface="+mn-ea"/>
                <a:cs typeface="+mn-cs"/>
              </a:rPr>
              <a:t>threadblocks</a:t>
            </a:r>
            <a:r>
              <a:rPr lang="en-US" sz="1555" b="0" i="0" u="none" strike="noStrike" kern="1200" dirty="0">
                <a:solidFill>
                  <a:schemeClr val="tx1"/>
                </a:solidFill>
                <a:effectLst/>
                <a:latin typeface="+mn-lt"/>
                <a:ea typeface="+mn-ea"/>
                <a:cs typeface="+mn-cs"/>
              </a:rPr>
              <a:t>, in this example, it contains block </a:t>
            </a:r>
            <a:r>
              <a:rPr lang="en-US" sz="1555" b="0" i="0" u="none" strike="noStrike" kern="1200" dirty="0" err="1">
                <a:solidFill>
                  <a:schemeClr val="tx1"/>
                </a:solidFill>
                <a:effectLst/>
                <a:latin typeface="+mn-lt"/>
                <a:ea typeface="+mn-ea"/>
                <a:cs typeface="+mn-cs"/>
              </a:rPr>
              <a:t>Idx</a:t>
            </a:r>
            <a:r>
              <a:rPr lang="en-US" sz="1555" b="0" i="0" u="none" strike="noStrike" kern="1200" dirty="0">
                <a:solidFill>
                  <a:schemeClr val="tx1"/>
                </a:solidFill>
                <a:effectLst/>
                <a:latin typeface="+mn-lt"/>
                <a:ea typeface="+mn-ea"/>
                <a:cs typeface="+mn-cs"/>
              </a:rPr>
              <a:t> which indicates all the </a:t>
            </a:r>
            <a:r>
              <a:rPr lang="en-US" sz="1555" b="0" i="0" u="none" strike="noStrike" kern="1200" dirty="0" err="1">
                <a:solidFill>
                  <a:schemeClr val="tx1"/>
                </a:solidFill>
                <a:effectLst/>
                <a:latin typeface="+mn-lt"/>
                <a:ea typeface="+mn-ea"/>
                <a:cs typeface="+mn-cs"/>
              </a:rPr>
              <a:t>threadblocks</a:t>
            </a:r>
            <a:r>
              <a:rPr lang="en-US" sz="1555" b="0" i="0" u="none" strike="noStrike" kern="1200" dirty="0">
                <a:solidFill>
                  <a:schemeClr val="tx1"/>
                </a:solidFill>
                <a:effectLst/>
                <a:latin typeface="+mn-lt"/>
                <a:ea typeface="+mn-ea"/>
                <a:cs typeface="+mn-cs"/>
              </a:rPr>
              <a:t> will start from a unique position. Whereas, </a:t>
            </a:r>
            <a:r>
              <a:rPr lang="en-US" sz="1555" b="0" i="1" u="none" strike="noStrike" kern="1200" dirty="0">
                <a:solidFill>
                  <a:schemeClr val="tx1"/>
                </a:solidFill>
                <a:effectLst/>
                <a:latin typeface="+mn-lt"/>
                <a:ea typeface="+mn-ea"/>
                <a:cs typeface="+mn-cs"/>
              </a:rPr>
              <a:t>loop-variant group tells us the </a:t>
            </a:r>
            <a:r>
              <a:rPr lang="en-US" sz="1555" b="0" i="0" u="none" strike="noStrike" kern="1200" dirty="0" err="1">
                <a:solidFill>
                  <a:schemeClr val="tx1"/>
                </a:solidFill>
                <a:effectLst/>
                <a:latin typeface="+mn-lt"/>
                <a:ea typeface="+mn-ea"/>
                <a:cs typeface="+mn-cs"/>
              </a:rPr>
              <a:t>threadblock</a:t>
            </a:r>
            <a:r>
              <a:rPr lang="en-US" sz="1555" b="0" i="0" u="none" strike="noStrike" kern="1200" dirty="0">
                <a:solidFill>
                  <a:schemeClr val="tx1"/>
                </a:solidFill>
                <a:effectLst/>
                <a:latin typeface="+mn-lt"/>
                <a:ea typeface="+mn-ea"/>
                <a:cs typeface="+mn-cs"/>
              </a:rPr>
              <a:t> motion over </a:t>
            </a:r>
            <a:r>
              <a:rPr lang="en-US" sz="1555" b="0" i="0" u="none" strike="noStrike" kern="1200" dirty="0" err="1">
                <a:solidFill>
                  <a:schemeClr val="tx1"/>
                </a:solidFill>
                <a:effectLst/>
                <a:latin typeface="+mn-lt"/>
                <a:ea typeface="+mn-ea"/>
                <a:cs typeface="+mn-cs"/>
              </a:rPr>
              <a:t>datablocks</a:t>
            </a:r>
            <a:r>
              <a:rPr lang="en-US" sz="1555" b="0" i="0" u="none" strike="noStrike" kern="1200" dirty="0">
                <a:solidFill>
                  <a:schemeClr val="tx1"/>
                </a:solidFill>
                <a:effectLst/>
                <a:latin typeface="+mn-lt"/>
                <a:ea typeface="+mn-ea"/>
                <a:cs typeface="+mn-cs"/>
              </a:rPr>
              <a:t>. We used some heuristics, like the position of </a:t>
            </a:r>
            <a:r>
              <a:rPr lang="en-US" sz="1555" b="0" i="0" u="none" strike="noStrike" kern="1200" dirty="0" err="1">
                <a:solidFill>
                  <a:schemeClr val="tx1"/>
                </a:solidFill>
                <a:effectLst/>
                <a:latin typeface="+mn-lt"/>
                <a:ea typeface="+mn-ea"/>
                <a:cs typeface="+mn-cs"/>
              </a:rPr>
              <a:t>threadblock</a:t>
            </a:r>
            <a:r>
              <a:rPr lang="en-US" sz="1555" b="0" i="0" u="none" strike="noStrike" kern="1200" dirty="0">
                <a:solidFill>
                  <a:schemeClr val="tx1"/>
                </a:solidFill>
                <a:effectLst/>
                <a:latin typeface="+mn-lt"/>
                <a:ea typeface="+mn-ea"/>
                <a:cs typeface="+mn-cs"/>
              </a:rPr>
              <a:t> Ids, to identify the common locality patterns.</a:t>
            </a:r>
            <a:endParaRPr lang="en-US" dirty="0"/>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14</a:t>
            </a:fld>
            <a:endParaRPr lang="en-US"/>
          </a:p>
        </p:txBody>
      </p:sp>
    </p:spTree>
    <p:extLst>
      <p:ext uri="{BB962C8B-B14F-4D97-AF65-F5344CB8AC3E}">
        <p14:creationId xmlns:p14="http://schemas.microsoft.com/office/powerpoint/2010/main" val="1580406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Based this </a:t>
            </a:r>
            <a:r>
              <a:rPr lang="en-US" sz="1555" b="0" i="0" kern="1200" dirty="0">
                <a:solidFill>
                  <a:schemeClr val="tx1"/>
                </a:solidFill>
                <a:effectLst/>
                <a:latin typeface="+mn-lt"/>
                <a:ea typeface="+mn-ea"/>
                <a:cs typeface="+mn-cs"/>
              </a:rPr>
              <a:t>index analysis, we classify the locality pattern into one of following categories: First, No </a:t>
            </a:r>
            <a:r>
              <a:rPr lang="en-US" sz="1555" b="0" i="0" kern="1200" dirty="0" err="1">
                <a:solidFill>
                  <a:schemeClr val="tx1"/>
                </a:solidFill>
                <a:effectLst/>
                <a:latin typeface="+mn-lt"/>
                <a:ea typeface="+mn-ea"/>
                <a:cs typeface="+mn-cs"/>
              </a:rPr>
              <a:t>datablock</a:t>
            </a:r>
            <a:r>
              <a:rPr lang="en-US" sz="1555" b="0" i="0" kern="1200" dirty="0">
                <a:solidFill>
                  <a:schemeClr val="tx1"/>
                </a:solidFill>
                <a:effectLst/>
                <a:latin typeface="+mn-lt"/>
                <a:ea typeface="+mn-ea"/>
                <a:cs typeface="+mn-cs"/>
              </a:rPr>
              <a:t>-locality.</a:t>
            </a:r>
          </a:p>
          <a:p>
            <a:r>
              <a:rPr lang="en-US" sz="1555" b="0" i="0" kern="1200" dirty="0">
                <a:solidFill>
                  <a:schemeClr val="tx1"/>
                </a:solidFill>
                <a:effectLst/>
                <a:latin typeface="+mn-lt"/>
                <a:ea typeface="+mn-ea"/>
                <a:cs typeface="+mn-cs"/>
              </a:rPr>
              <a:t>In this pattern, </a:t>
            </a:r>
            <a:r>
              <a:rPr lang="en-US" sz="1555" b="0" i="0" kern="1200" dirty="0" err="1">
                <a:solidFill>
                  <a:schemeClr val="tx1"/>
                </a:solidFill>
                <a:effectLst/>
                <a:latin typeface="+mn-lt"/>
                <a:ea typeface="+mn-ea"/>
                <a:cs typeface="+mn-cs"/>
              </a:rPr>
              <a:t>threadblocks</a:t>
            </a:r>
            <a:r>
              <a:rPr lang="en-US" sz="1555" b="0" i="0" kern="1200" dirty="0">
                <a:solidFill>
                  <a:schemeClr val="tx1"/>
                </a:solidFill>
                <a:effectLst/>
                <a:latin typeface="+mn-lt"/>
                <a:ea typeface="+mn-ea"/>
                <a:cs typeface="+mn-cs"/>
              </a:rPr>
              <a:t> access exclusive </a:t>
            </a:r>
            <a:r>
              <a:rPr lang="en-US" sz="1555" b="0" i="0" kern="1200" dirty="0" err="1">
                <a:solidFill>
                  <a:schemeClr val="tx1"/>
                </a:solidFill>
                <a:effectLst/>
                <a:latin typeface="+mn-lt"/>
                <a:ea typeface="+mn-ea"/>
                <a:cs typeface="+mn-cs"/>
              </a:rPr>
              <a:t>datablocks</a:t>
            </a:r>
            <a:r>
              <a:rPr lang="en-US" sz="1555" b="0" i="0" kern="1200" dirty="0">
                <a:solidFill>
                  <a:schemeClr val="tx1"/>
                </a:solidFill>
                <a:effectLst/>
                <a:latin typeface="+mn-lt"/>
                <a:ea typeface="+mn-ea"/>
                <a:cs typeface="+mn-cs"/>
              </a:rPr>
              <a:t> with a stride in either the x or y direction as shown in the figure.</a:t>
            </a:r>
            <a:br>
              <a:rPr lang="en-US" dirty="0"/>
            </a:br>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The second locality pattern is Row and Column locality, in which </a:t>
            </a:r>
            <a:r>
              <a:rPr lang="en-US" sz="1555" b="0" i="0" kern="1200" dirty="0" err="1">
                <a:solidFill>
                  <a:schemeClr val="tx1"/>
                </a:solidFill>
                <a:effectLst/>
                <a:latin typeface="+mn-lt"/>
                <a:ea typeface="+mn-ea"/>
                <a:cs typeface="+mn-cs"/>
              </a:rPr>
              <a:t>datablocks</a:t>
            </a:r>
            <a:r>
              <a:rPr lang="en-US" sz="1555" b="0" i="0" kern="1200" dirty="0">
                <a:solidFill>
                  <a:schemeClr val="tx1"/>
                </a:solidFill>
                <a:effectLst/>
                <a:latin typeface="+mn-lt"/>
                <a:ea typeface="+mn-ea"/>
                <a:cs typeface="+mn-cs"/>
              </a:rPr>
              <a:t> are accessed in either the row or column</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directions, </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and they are accessed by either a row or a column of </a:t>
            </a:r>
            <a:r>
              <a:rPr lang="en-US" sz="1555" b="0" i="0" kern="1200" dirty="0" err="1">
                <a:solidFill>
                  <a:schemeClr val="tx1"/>
                </a:solidFill>
                <a:effectLst/>
                <a:latin typeface="+mn-lt"/>
                <a:ea typeface="+mn-ea"/>
                <a:cs typeface="+mn-cs"/>
              </a:rPr>
              <a:t>threadblocks</a:t>
            </a:r>
            <a:r>
              <a:rPr lang="en-US" sz="1555" b="0" i="0" kern="1200" dirty="0">
                <a:solidFill>
                  <a:schemeClr val="tx1"/>
                </a:solidFill>
                <a:effectLst/>
                <a:latin typeface="+mn-lt"/>
                <a:ea typeface="+mn-ea"/>
                <a:cs typeface="+mn-cs"/>
              </a:rPr>
              <a:t> from 2-dimentional thread grid.</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 Making all the 2 by 2 combination gives us four different sharing patterns. </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The last type is Intra-Thread Locality, in which individual threads within a single </a:t>
            </a:r>
            <a:r>
              <a:rPr lang="en-US" sz="1555" b="0" i="0" kern="1200" dirty="0" err="1">
                <a:solidFill>
                  <a:schemeClr val="tx1"/>
                </a:solidFill>
                <a:effectLst/>
                <a:latin typeface="+mn-lt"/>
                <a:ea typeface="+mn-ea"/>
                <a:cs typeface="+mn-cs"/>
              </a:rPr>
              <a:t>threadblock</a:t>
            </a:r>
            <a:r>
              <a:rPr lang="en-US" sz="1555" b="0" i="0" kern="1200" dirty="0">
                <a:solidFill>
                  <a:schemeClr val="tx1"/>
                </a:solidFill>
                <a:effectLst/>
                <a:latin typeface="+mn-lt"/>
                <a:ea typeface="+mn-ea"/>
                <a:cs typeface="+mn-cs"/>
              </a:rPr>
              <a:t> exhibit intra-thread spatial locality across regular or random accesses.</a:t>
            </a:r>
            <a:br>
              <a:rPr lang="en-US" dirty="0"/>
            </a:br>
            <a:r>
              <a:rPr lang="en-US" dirty="0"/>
              <a:t>Finally, if </a:t>
            </a:r>
            <a:r>
              <a:rPr lang="en-US" sz="1555" b="0" i="0" kern="1200" dirty="0">
                <a:solidFill>
                  <a:schemeClr val="tx1"/>
                </a:solidFill>
                <a:effectLst/>
                <a:latin typeface="+mn-lt"/>
                <a:ea typeface="+mn-ea"/>
                <a:cs typeface="+mn-cs"/>
              </a:rPr>
              <a:t>the array index does not match one of these locality types, we leave it as unclassified and the default placement policy is used.</a:t>
            </a:r>
          </a:p>
          <a:p>
            <a:r>
              <a:rPr lang="en-US" sz="1555" b="0" i="0" kern="1200" dirty="0">
                <a:solidFill>
                  <a:schemeClr val="tx1"/>
                </a:solidFill>
                <a:effectLst/>
                <a:latin typeface="+mn-lt"/>
                <a:ea typeface="+mn-ea"/>
                <a:cs typeface="+mn-cs"/>
              </a:rPr>
              <a:t>It is important to note that, Because we do not do any data or code transformation, If our analysis does not perfectly match this pattern, it won’t affect program functionality and it will just generate more off-chip traffic.</a:t>
            </a:r>
            <a:br>
              <a:rPr lang="en-US" dirty="0"/>
            </a:br>
            <a:br>
              <a:rPr lang="en-US" dirty="0"/>
            </a:br>
            <a:br>
              <a:rPr lang="en-US" dirty="0"/>
            </a:br>
            <a:br>
              <a:rPr lang="en-US" dirty="0"/>
            </a:br>
            <a:endParaRPr lang="en-US" sz="1555" b="0" i="0" kern="1200" dirty="0">
              <a:solidFill>
                <a:schemeClr val="tx1"/>
              </a:solidFill>
              <a:effectLst/>
              <a:latin typeface="+mn-lt"/>
              <a:ea typeface="+mn-ea"/>
              <a:cs typeface="+mn-cs"/>
            </a:endParaRPr>
          </a:p>
          <a:p>
            <a:br>
              <a:rPr lang="en-US" dirty="0"/>
            </a:br>
            <a:endParaRPr lang="en-US" sz="1555" b="0" i="0" kern="1200" dirty="0">
              <a:solidFill>
                <a:schemeClr val="tx1"/>
              </a:solidFill>
              <a:effectLst/>
              <a:latin typeface="+mn-lt"/>
              <a:ea typeface="+mn-ea"/>
              <a:cs typeface="+mn-cs"/>
            </a:endParaRPr>
          </a:p>
          <a:p>
            <a:endParaRPr lang="en-US" sz="1555" b="0" i="1" kern="1200" dirty="0">
              <a:solidFill>
                <a:schemeClr val="tx1"/>
              </a:solidFill>
              <a:effectLst/>
              <a:latin typeface="+mn-lt"/>
              <a:ea typeface="+mn-ea"/>
              <a:cs typeface="+mn-cs"/>
            </a:endParaRPr>
          </a:p>
          <a:p>
            <a:br>
              <a:rPr lang="en-US" dirty="0"/>
            </a:br>
            <a:r>
              <a:rPr lang="en-US" sz="1555" b="0" i="0" kern="1200" dirty="0">
                <a:solidFill>
                  <a:schemeClr val="tx1"/>
                </a:solidFill>
                <a:effectLst/>
                <a:latin typeface="+mn-lt"/>
                <a:ea typeface="+mn-ea"/>
                <a:cs typeface="+mn-cs"/>
              </a:rPr>
              <a:t> </a:t>
            </a:r>
            <a:br>
              <a:rPr lang="en-US" dirty="0"/>
            </a:br>
            <a:br>
              <a:rPr lang="en-US" dirty="0"/>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15</a:t>
            </a:fld>
            <a:endParaRPr lang="en-US"/>
          </a:p>
        </p:txBody>
      </p:sp>
    </p:spTree>
    <p:extLst>
      <p:ext uri="{BB962C8B-B14F-4D97-AF65-F5344CB8AC3E}">
        <p14:creationId xmlns:p14="http://schemas.microsoft.com/office/powerpoint/2010/main" val="581527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The second piece is the runtime component, LASP</a:t>
            </a:r>
            <a:endParaRPr lang="en-US" dirty="0"/>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16</a:t>
            </a:fld>
            <a:endParaRPr lang="en-US"/>
          </a:p>
        </p:txBody>
      </p:sp>
    </p:spTree>
    <p:extLst>
      <p:ext uri="{BB962C8B-B14F-4D97-AF65-F5344CB8AC3E}">
        <p14:creationId xmlns:p14="http://schemas.microsoft.com/office/powerpoint/2010/main" val="4020564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A stated earlier, LASP decides the proper scheduling policy and data placement to reduce off-chip traffic.</a:t>
            </a:r>
          </a:p>
          <a:p>
            <a:r>
              <a:rPr lang="en-US" sz="1555" b="0" i="0" kern="1200" dirty="0">
                <a:solidFill>
                  <a:schemeClr val="tx1"/>
                </a:solidFill>
                <a:effectLst/>
                <a:latin typeface="+mn-lt"/>
                <a:ea typeface="+mn-ea"/>
                <a:cs typeface="+mn-cs"/>
              </a:rPr>
              <a:t>For no locality workload, the LASP schedules </a:t>
            </a:r>
            <a:r>
              <a:rPr lang="en-US" sz="1555" b="0" i="0" kern="1200" dirty="0" err="1">
                <a:solidFill>
                  <a:schemeClr val="tx1"/>
                </a:solidFill>
                <a:effectLst/>
                <a:latin typeface="+mn-lt"/>
                <a:ea typeface="+mn-ea"/>
                <a:cs typeface="+mn-cs"/>
              </a:rPr>
              <a:t>threadblocks</a:t>
            </a:r>
            <a:r>
              <a:rPr lang="en-US" sz="1555" b="0" i="0" kern="1200" dirty="0">
                <a:solidFill>
                  <a:schemeClr val="tx1"/>
                </a:solidFill>
                <a:effectLst/>
                <a:latin typeface="+mn-lt"/>
                <a:ea typeface="+mn-ea"/>
                <a:cs typeface="+mn-cs"/>
              </a:rPr>
              <a:t> in a large batch size to ensure page alignment. </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dividing the page size by the </a:t>
            </a:r>
            <a:r>
              <a:rPr lang="en-US" sz="1555" b="0" i="0" kern="1200" dirty="0" err="1">
                <a:solidFill>
                  <a:schemeClr val="tx1"/>
                </a:solidFill>
                <a:effectLst/>
                <a:latin typeface="+mn-lt"/>
                <a:ea typeface="+mn-ea"/>
                <a:cs typeface="+mn-cs"/>
              </a:rPr>
              <a:t>datablock</a:t>
            </a:r>
            <a:r>
              <a:rPr lang="en-US" sz="1555" b="0" i="0" kern="1200" dirty="0">
                <a:solidFill>
                  <a:schemeClr val="tx1"/>
                </a:solidFill>
                <a:effectLst/>
                <a:latin typeface="+mn-lt"/>
                <a:ea typeface="+mn-ea"/>
                <a:cs typeface="+mn-cs"/>
              </a:rPr>
              <a:t> size tells us the minimum number of consecutive </a:t>
            </a:r>
            <a:r>
              <a:rPr lang="en-US" sz="1555" b="0" i="0" kern="1200" dirty="0" err="1">
                <a:solidFill>
                  <a:schemeClr val="tx1"/>
                </a:solidFill>
                <a:effectLst/>
                <a:latin typeface="+mn-lt"/>
                <a:ea typeface="+mn-ea"/>
                <a:cs typeface="+mn-cs"/>
              </a:rPr>
              <a:t>threadblocks</a:t>
            </a:r>
            <a:r>
              <a:rPr lang="en-US" sz="1555" b="0" i="0" kern="1200" dirty="0">
                <a:solidFill>
                  <a:schemeClr val="tx1"/>
                </a:solidFill>
                <a:effectLst/>
                <a:latin typeface="+mn-lt"/>
                <a:ea typeface="+mn-ea"/>
                <a:cs typeface="+mn-cs"/>
              </a:rPr>
              <a:t> that should be assigned to each node to avoid misaligning. Based on that, the batch size varies per kernel, as each kernel will have different </a:t>
            </a:r>
            <a:r>
              <a:rPr lang="en-US" sz="1555" b="0" i="0" kern="1200" dirty="0" err="1">
                <a:solidFill>
                  <a:schemeClr val="tx1"/>
                </a:solidFill>
                <a:effectLst/>
                <a:latin typeface="+mn-lt"/>
                <a:ea typeface="+mn-ea"/>
                <a:cs typeface="+mn-cs"/>
              </a:rPr>
              <a:t>datablock</a:t>
            </a:r>
            <a:r>
              <a:rPr lang="en-US" sz="1555" b="0" i="0" kern="1200" dirty="0">
                <a:solidFill>
                  <a:schemeClr val="tx1"/>
                </a:solidFill>
                <a:effectLst/>
                <a:latin typeface="+mn-lt"/>
                <a:ea typeface="+mn-ea"/>
                <a:cs typeface="+mn-cs"/>
              </a:rPr>
              <a:t> size.</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For data, we use stride-aware placement. The previous work, kernel-wide partitioning, partitions data among the chips without considering stride information, resulting in significant off-chip accesses.</a:t>
            </a:r>
            <a:br>
              <a:rPr lang="en-US" dirty="0"/>
            </a:br>
            <a:br>
              <a:rPr lang="en-US" dirty="0"/>
            </a:br>
            <a:br>
              <a:rPr lang="en-US" dirty="0"/>
            </a:br>
            <a:endParaRPr lang="en-US" sz="1555" b="0" i="0" kern="1200" dirty="0">
              <a:solidFill>
                <a:schemeClr val="tx1"/>
              </a:solidFill>
              <a:effectLst/>
              <a:latin typeface="+mn-lt"/>
              <a:ea typeface="+mn-ea"/>
              <a:cs typeface="+mn-cs"/>
            </a:endParaRP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 </a:t>
            </a:r>
            <a:br>
              <a:rPr lang="en-US" dirty="0"/>
            </a:br>
            <a:endParaRPr lang="en-US" dirty="0"/>
          </a:p>
        </p:txBody>
      </p:sp>
      <p:sp>
        <p:nvSpPr>
          <p:cNvPr id="4" name="Slide Number Placeholder 3"/>
          <p:cNvSpPr>
            <a:spLocks noGrp="1"/>
          </p:cNvSpPr>
          <p:nvPr>
            <p:ph type="sldNum" sz="quarter" idx="5"/>
          </p:nvPr>
        </p:nvSpPr>
        <p:spPr/>
        <p:txBody>
          <a:bodyPr/>
          <a:lstStyle/>
          <a:p>
            <a:fld id="{909B0360-82CD-4B9C-B3A9-D298F5D0C34F}" type="slidenum">
              <a:rPr lang="en-US" smtClean="0"/>
              <a:t>17</a:t>
            </a:fld>
            <a:endParaRPr lang="en-US"/>
          </a:p>
        </p:txBody>
      </p:sp>
    </p:spTree>
    <p:extLst>
      <p:ext uri="{BB962C8B-B14F-4D97-AF65-F5344CB8AC3E}">
        <p14:creationId xmlns:p14="http://schemas.microsoft.com/office/powerpoint/2010/main" val="2983143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In our approach, we use stride information provided by the compiler analysis to determine which pages need to be co-located on a given node, eliminating off-chip traffic. </a:t>
            </a:r>
            <a:endParaRPr lang="en-US" dirty="0"/>
          </a:p>
        </p:txBody>
      </p:sp>
      <p:sp>
        <p:nvSpPr>
          <p:cNvPr id="4" name="Slide Number Placeholder 3"/>
          <p:cNvSpPr>
            <a:spLocks noGrp="1"/>
          </p:cNvSpPr>
          <p:nvPr>
            <p:ph type="sldNum" sz="quarter" idx="5"/>
          </p:nvPr>
        </p:nvSpPr>
        <p:spPr/>
        <p:txBody>
          <a:bodyPr/>
          <a:lstStyle/>
          <a:p>
            <a:fld id="{909B0360-82CD-4B9C-B3A9-D298F5D0C34F}" type="slidenum">
              <a:rPr lang="en-US" smtClean="0"/>
              <a:t>18</a:t>
            </a:fld>
            <a:endParaRPr lang="en-US"/>
          </a:p>
        </p:txBody>
      </p:sp>
    </p:spTree>
    <p:extLst>
      <p:ext uri="{BB962C8B-B14F-4D97-AF65-F5344CB8AC3E}">
        <p14:creationId xmlns:p14="http://schemas.microsoft.com/office/powerpoint/2010/main" val="489231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In case of row locality, the same row in the </a:t>
            </a:r>
            <a:r>
              <a:rPr lang="en-US" dirty="0" err="1"/>
              <a:t>threablock</a:t>
            </a:r>
            <a:r>
              <a:rPr lang="en-US" dirty="0"/>
              <a:t> grid accesses the data elements in the same row of the data blocks.</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In this case, we bind consecutive rows of </a:t>
            </a:r>
            <a:r>
              <a:rPr lang="en-US" dirty="0" err="1"/>
              <a:t>threadblocks</a:t>
            </a:r>
            <a:r>
              <a:rPr lang="en-US" dirty="0"/>
              <a:t> and </a:t>
            </a:r>
            <a:r>
              <a:rPr lang="en-US" dirty="0" err="1"/>
              <a:t>datablocks</a:t>
            </a:r>
            <a:r>
              <a:rPr lang="en-US" dirty="0"/>
              <a:t> to one Node </a:t>
            </a:r>
            <a:r>
              <a:rPr lang="en-US" sz="1555" b="0" i="0" kern="1200" dirty="0">
                <a:solidFill>
                  <a:schemeClr val="tx1"/>
                </a:solidFill>
                <a:effectLst/>
                <a:latin typeface="+mn-lt"/>
                <a:ea typeface="+mn-ea"/>
                <a:cs typeface="+mn-cs"/>
              </a:rPr>
              <a:t>such that row-level </a:t>
            </a:r>
            <a:r>
              <a:rPr lang="en-US" sz="1555" b="0" i="0" kern="1200" dirty="0" err="1">
                <a:solidFill>
                  <a:schemeClr val="tx1"/>
                </a:solidFill>
                <a:effectLst/>
                <a:latin typeface="+mn-lt"/>
                <a:ea typeface="+mn-ea"/>
                <a:cs typeface="+mn-cs"/>
              </a:rPr>
              <a:t>datablock</a:t>
            </a:r>
            <a:r>
              <a:rPr lang="en-US" sz="1555" b="0" i="0" kern="1200" dirty="0">
                <a:solidFill>
                  <a:schemeClr val="tx1"/>
                </a:solidFill>
                <a:effectLst/>
                <a:latin typeface="+mn-lt"/>
                <a:ea typeface="+mn-ea"/>
                <a:cs typeface="+mn-cs"/>
              </a:rPr>
              <a:t>-locality is exploited.</a:t>
            </a:r>
            <a:r>
              <a:rPr lang="en-US" dirty="0"/>
              <a:t> </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Similarly, for column locality, we bind consecutive columns of </a:t>
            </a:r>
            <a:r>
              <a:rPr lang="en-US" dirty="0" err="1"/>
              <a:t>threadblocks</a:t>
            </a:r>
            <a:r>
              <a:rPr lang="en-US" dirty="0"/>
              <a:t> and data blocks to one Node.</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19</a:t>
            </a:fld>
            <a:endParaRPr lang="en-US"/>
          </a:p>
        </p:txBody>
      </p:sp>
    </p:spTree>
    <p:extLst>
      <p:ext uri="{BB962C8B-B14F-4D97-AF65-F5344CB8AC3E}">
        <p14:creationId xmlns:p14="http://schemas.microsoft.com/office/powerpoint/2010/main" val="425267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sz="1400" dirty="0"/>
              <a:t>There is no doubt we have witnessed the rise of new emerging scaling applications.</a:t>
            </a:r>
            <a:endParaRPr lang="en-US" sz="1555" b="0" i="0"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These </a:t>
            </a:r>
            <a:r>
              <a:rPr lang="en-US" sz="1600" dirty="0"/>
              <a:t>applications</a:t>
            </a:r>
            <a:r>
              <a:rPr lang="en-US" sz="1555" b="0" i="0" kern="1200" dirty="0">
                <a:solidFill>
                  <a:schemeClr val="tx1"/>
                </a:solidFill>
                <a:effectLst/>
                <a:latin typeface="+mn-lt"/>
                <a:ea typeface="+mn-ea"/>
                <a:cs typeface="+mn-cs"/>
              </a:rPr>
              <a:t> exhibit high levels of implicit parallelism, which enables performance scalability, but only if compute resources can continue to scale.</a:t>
            </a:r>
            <a:br>
              <a:rPr lang="en-US" sz="1600" dirty="0"/>
            </a:br>
            <a:endParaRPr lang="en-US" sz="1600" dirty="0"/>
          </a:p>
          <a:p>
            <a:r>
              <a:rPr lang="en-US" sz="1600" dirty="0"/>
              <a:t>GPU, in particular, is a programmable Accerlator that satisfy many application’s demands and has been used to accelerate these emerging workloads. </a:t>
            </a:r>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a:t>
            </a:fld>
            <a:endParaRPr lang="en-US"/>
          </a:p>
        </p:txBody>
      </p:sp>
    </p:spTree>
    <p:extLst>
      <p:ext uri="{BB962C8B-B14F-4D97-AF65-F5344CB8AC3E}">
        <p14:creationId xmlns:p14="http://schemas.microsoft.com/office/powerpoint/2010/main" val="4208826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Some kernels will access multiple data structures in different ways. When this</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happens, each structure will be placed in the correct way, but there is only one </a:t>
            </a:r>
            <a:r>
              <a:rPr lang="en-US" sz="1555" b="0" i="0" kern="1200" dirty="0" err="1">
                <a:solidFill>
                  <a:schemeClr val="tx1"/>
                </a:solidFill>
                <a:effectLst/>
                <a:latin typeface="+mn-lt"/>
                <a:ea typeface="+mn-ea"/>
                <a:cs typeface="+mn-cs"/>
              </a:rPr>
              <a:t>threadblock</a:t>
            </a:r>
            <a:r>
              <a:rPr lang="en-US" sz="1555" b="0" i="0" kern="1200" dirty="0">
                <a:solidFill>
                  <a:schemeClr val="tx1"/>
                </a:solidFill>
                <a:effectLst/>
                <a:latin typeface="+mn-lt"/>
                <a:ea typeface="+mn-ea"/>
                <a:cs typeface="+mn-cs"/>
              </a:rPr>
              <a:t> scheduler we can</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select for a particular kernel. </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For example, in matrix multiplication, the placement of the matrix </a:t>
            </a:r>
            <a:r>
              <a:rPr lang="en-US" sz="1555" b="0" i="1" kern="1200" dirty="0">
                <a:solidFill>
                  <a:schemeClr val="tx1"/>
                </a:solidFill>
                <a:effectLst/>
                <a:latin typeface="+mn-lt"/>
                <a:ea typeface="+mn-ea"/>
                <a:cs typeface="+mn-cs"/>
              </a:rPr>
              <a:t>A </a:t>
            </a:r>
            <a:r>
              <a:rPr lang="en-US" sz="1555" b="0" i="0" kern="1200" dirty="0">
                <a:solidFill>
                  <a:schemeClr val="tx1"/>
                </a:solidFill>
                <a:effectLst/>
                <a:latin typeface="+mn-lt"/>
                <a:ea typeface="+mn-ea"/>
                <a:cs typeface="+mn-cs"/>
              </a:rPr>
              <a:t>favors</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a row scheduler, whereas the placement</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of matrix </a:t>
            </a:r>
            <a:r>
              <a:rPr lang="en-US" sz="1555" b="0" i="1" kern="1200" dirty="0">
                <a:solidFill>
                  <a:schemeClr val="tx1"/>
                </a:solidFill>
                <a:effectLst/>
                <a:latin typeface="+mn-lt"/>
                <a:ea typeface="+mn-ea"/>
                <a:cs typeface="+mn-cs"/>
              </a:rPr>
              <a:t>B </a:t>
            </a:r>
            <a:r>
              <a:rPr lang="en-US" sz="1555" b="0" i="0" kern="1200" dirty="0">
                <a:solidFill>
                  <a:schemeClr val="tx1"/>
                </a:solidFill>
                <a:effectLst/>
                <a:latin typeface="+mn-lt"/>
                <a:ea typeface="+mn-ea"/>
                <a:cs typeface="+mn-cs"/>
              </a:rPr>
              <a:t>favors column scheduling</a:t>
            </a:r>
          </a:p>
          <a:p>
            <a:r>
              <a:rPr lang="en-US" sz="1555" b="0" i="0" kern="1200" dirty="0">
                <a:solidFill>
                  <a:schemeClr val="tx1"/>
                </a:solidFill>
                <a:effectLst/>
                <a:latin typeface="+mn-lt"/>
                <a:ea typeface="+mn-ea"/>
                <a:cs typeface="+mn-cs"/>
              </a:rPr>
              <a:t>And, so, in this case, we have a collision and we have to pick a winner, </a:t>
            </a:r>
          </a:p>
          <a:p>
            <a:endParaRPr lang="en-US" dirty="0"/>
          </a:p>
          <a:p>
            <a:r>
              <a:rPr lang="en-US" sz="1555" b="0" i="0" kern="1200" dirty="0">
                <a:solidFill>
                  <a:schemeClr val="tx1"/>
                </a:solidFill>
                <a:effectLst/>
                <a:latin typeface="+mn-lt"/>
                <a:ea typeface="+mn-ea"/>
                <a:cs typeface="+mn-cs"/>
              </a:rPr>
              <a:t>To break the tie, we favor the scheduling</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policy that is associated with the larger data structure, because</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it will intuitively have more compulsory misses and thus, a bigger effect on off-chip accesses,</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whereas smaller, frequently accessed data structures have a</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greater chance of hitting in the local L2</a:t>
            </a:r>
            <a:r>
              <a:rPr lang="en-US" dirty="0"/>
              <a:t> cache. </a:t>
            </a:r>
            <a:br>
              <a:rPr lang="en-US" dirty="0"/>
            </a:br>
            <a:r>
              <a:rPr lang="en-US" sz="1555" b="0" i="0" kern="1200" dirty="0">
                <a:solidFill>
                  <a:schemeClr val="tx1"/>
                </a:solidFill>
                <a:effectLst/>
                <a:latin typeface="+mn-lt"/>
                <a:ea typeface="+mn-ea"/>
                <a:cs typeface="+mn-cs"/>
              </a:rPr>
              <a:t>So, in our example, if matrix </a:t>
            </a:r>
            <a:r>
              <a:rPr lang="en-US" sz="1555" b="0" i="1" kern="1200" dirty="0">
                <a:solidFill>
                  <a:schemeClr val="tx1"/>
                </a:solidFill>
                <a:effectLst/>
                <a:latin typeface="+mn-lt"/>
                <a:ea typeface="+mn-ea"/>
                <a:cs typeface="+mn-cs"/>
              </a:rPr>
              <a:t>A </a:t>
            </a:r>
            <a:r>
              <a:rPr lang="en-US" sz="1555" b="0" i="0" kern="1200" dirty="0">
                <a:solidFill>
                  <a:schemeClr val="tx1"/>
                </a:solidFill>
                <a:effectLst/>
                <a:latin typeface="+mn-lt"/>
                <a:ea typeface="+mn-ea"/>
                <a:cs typeface="+mn-cs"/>
              </a:rPr>
              <a:t>is</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greater than </a:t>
            </a:r>
            <a:r>
              <a:rPr lang="en-US" sz="1555" b="0" i="1" kern="1200" dirty="0">
                <a:solidFill>
                  <a:schemeClr val="tx1"/>
                </a:solidFill>
                <a:effectLst/>
                <a:latin typeface="+mn-lt"/>
                <a:ea typeface="+mn-ea"/>
                <a:cs typeface="+mn-cs"/>
              </a:rPr>
              <a:t>B</a:t>
            </a:r>
            <a:r>
              <a:rPr lang="en-US" sz="1555" b="0" i="0" kern="1200" dirty="0">
                <a:solidFill>
                  <a:schemeClr val="tx1"/>
                </a:solidFill>
                <a:effectLst/>
                <a:latin typeface="+mn-lt"/>
                <a:ea typeface="+mn-ea"/>
                <a:cs typeface="+mn-cs"/>
              </a:rPr>
              <a:t>, we choose a row scheduling</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20</a:t>
            </a:fld>
            <a:endParaRPr lang="en-US"/>
          </a:p>
        </p:txBody>
      </p:sp>
    </p:spTree>
    <p:extLst>
      <p:ext uri="{BB962C8B-B14F-4D97-AF65-F5344CB8AC3E}">
        <p14:creationId xmlns:p14="http://schemas.microsoft.com/office/powerpoint/2010/main" val="2548902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For intra-thread locality, that is widely exist in data analytics and graph traversal workloads. </a:t>
            </a:r>
          </a:p>
          <a:p>
            <a:r>
              <a:rPr lang="en-US" dirty="0"/>
              <a:t>LASP applies coarse grain data and kernel partitioning to preserve data locality per thread. </a:t>
            </a:r>
          </a:p>
          <a:p>
            <a:endParaRPr lang="en-US" dirty="0"/>
          </a:p>
          <a:p>
            <a:r>
              <a:rPr lang="en-US" dirty="0"/>
              <a:t>So, in our example here, we </a:t>
            </a:r>
            <a:r>
              <a:rPr lang="en-US" sz="1555" b="0" i="0" kern="1200" dirty="0">
                <a:solidFill>
                  <a:schemeClr val="tx1"/>
                </a:solidFill>
                <a:effectLst/>
                <a:latin typeface="+mn-lt"/>
                <a:ea typeface="+mn-ea"/>
                <a:cs typeface="+mn-cs"/>
              </a:rPr>
              <a:t>partition both the kernel </a:t>
            </a:r>
            <a:r>
              <a:rPr lang="en-US" sz="1555" b="0" i="0" kern="1200" dirty="0" err="1">
                <a:solidFill>
                  <a:schemeClr val="tx1"/>
                </a:solidFill>
                <a:effectLst/>
                <a:latin typeface="+mn-lt"/>
                <a:ea typeface="+mn-ea"/>
                <a:cs typeface="+mn-cs"/>
              </a:rPr>
              <a:t>threadblocks</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and data into </a:t>
            </a:r>
            <a:r>
              <a:rPr lang="en-US" sz="1555" b="0" i="1" kern="1200" dirty="0">
                <a:solidFill>
                  <a:schemeClr val="tx1"/>
                </a:solidFill>
                <a:effectLst/>
                <a:latin typeface="+mn-lt"/>
                <a:ea typeface="+mn-ea"/>
                <a:cs typeface="+mn-cs"/>
              </a:rPr>
              <a:t>two large </a:t>
            </a:r>
            <a:r>
              <a:rPr lang="en-US" sz="1555" b="0" i="0" kern="1200" dirty="0">
                <a:solidFill>
                  <a:schemeClr val="tx1"/>
                </a:solidFill>
                <a:effectLst/>
                <a:latin typeface="+mn-lt"/>
                <a:ea typeface="+mn-ea"/>
                <a:cs typeface="+mn-cs"/>
              </a:rPr>
              <a:t>contiguous chunks over the two nodes.</a:t>
            </a:r>
          </a:p>
          <a:p>
            <a:endParaRPr lang="en-US" dirty="0"/>
          </a:p>
          <a:p>
            <a:r>
              <a:rPr lang="en-US" dirty="0"/>
              <a:t>For </a:t>
            </a:r>
            <a:r>
              <a:rPr lang="en-US" sz="1555" b="0" i="0" kern="1200" dirty="0">
                <a:solidFill>
                  <a:schemeClr val="tx1"/>
                </a:solidFill>
                <a:effectLst/>
                <a:latin typeface="+mn-lt"/>
                <a:ea typeface="+mn-ea"/>
                <a:cs typeface="+mn-cs"/>
              </a:rPr>
              <a:t>the workloads that have irregular</a:t>
            </a:r>
            <a:r>
              <a:rPr lang="en-US" dirty="0"/>
              <a:t> random accesses and generate off-chip traffic as shown in the right example, we applied an optimized cache policy.</a:t>
            </a:r>
            <a:br>
              <a:rPr lang="en-US" dirty="0"/>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09B0360-82CD-4B9C-B3A9-D298F5D0C34F}" type="slidenum">
              <a:rPr lang="en-US" smtClean="0"/>
              <a:t>21</a:t>
            </a:fld>
            <a:endParaRPr lang="en-US"/>
          </a:p>
        </p:txBody>
      </p:sp>
    </p:spTree>
    <p:extLst>
      <p:ext uri="{BB962C8B-B14F-4D97-AF65-F5344CB8AC3E}">
        <p14:creationId xmlns:p14="http://schemas.microsoft.com/office/powerpoint/2010/main" val="3192096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Our optimized cache policy is named compiler-assisted remote request bypassing. </a:t>
            </a:r>
            <a:r>
              <a:rPr lang="en-US" sz="1555" b="0" i="0" kern="1200" dirty="0">
                <a:solidFill>
                  <a:schemeClr val="tx1"/>
                </a:solidFill>
                <a:effectLst/>
                <a:latin typeface="+mn-lt"/>
                <a:ea typeface="+mn-ea"/>
                <a:cs typeface="+mn-cs"/>
              </a:rPr>
              <a:t>In our baseline and similar to the previous work, the L2 cache is shared between</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local and remote traffic. </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In this scenario, remote requests are cached twice, once at the L2 cache of the home GPU and another time at the L2 cache</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of the remote GPU that sent the request.</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In fact, </a:t>
            </a:r>
            <a:r>
              <a:rPr lang="en-US" sz="1600" dirty="0"/>
              <a:t>cache-remote-twice policy </a:t>
            </a:r>
            <a:r>
              <a:rPr lang="en-US" sz="1555" b="0" i="0" kern="1200" dirty="0">
                <a:solidFill>
                  <a:schemeClr val="tx1"/>
                </a:solidFill>
                <a:effectLst/>
                <a:latin typeface="+mn-lt"/>
                <a:ea typeface="+mn-ea"/>
                <a:cs typeface="+mn-cs"/>
              </a:rPr>
              <a:t>can be beneficial in RCL workloads where remote requests are</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accessed by multiple SMs across the GPUs.</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However, workloads with intra-thread locality, caching requests twice</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is a waste of cache resources as the cache line is only accessed by one SM in the requesting GPU. So, in this case, we cache-remote-request once at the remote node. </a:t>
            </a:r>
          </a:p>
          <a:p>
            <a:r>
              <a:rPr lang="en-US" sz="1555" b="0" i="0" kern="1200" dirty="0">
                <a:solidFill>
                  <a:schemeClr val="tx1"/>
                </a:solidFill>
                <a:effectLst/>
                <a:latin typeface="+mn-lt"/>
                <a:ea typeface="+mn-ea"/>
                <a:cs typeface="+mn-cs"/>
              </a:rPr>
              <a:t>We use our compiler index analysis to determine the locality type found in the</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program and apply the right policy. </a:t>
            </a:r>
            <a:br>
              <a:rPr lang="en-US" dirty="0"/>
            </a:br>
            <a:br>
              <a:rPr lang="en-US" dirty="0"/>
            </a:br>
            <a:br>
              <a:rPr lang="en-US" dirty="0"/>
            </a:br>
            <a:br>
              <a:rPr lang="en-US" dirty="0"/>
            </a:br>
            <a:br>
              <a:rPr lang="en-US" dirty="0"/>
            </a:br>
            <a:endParaRPr lang="en-US" sz="1555" b="0" i="0" kern="1200" dirty="0">
              <a:solidFill>
                <a:schemeClr val="tx1"/>
              </a:solidFill>
              <a:effectLst/>
              <a:latin typeface="+mn-lt"/>
              <a:ea typeface="+mn-ea"/>
              <a:cs typeface="+mn-cs"/>
            </a:endParaRPr>
          </a:p>
          <a:p>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22</a:t>
            </a:fld>
            <a:endParaRPr lang="en-US"/>
          </a:p>
        </p:txBody>
      </p:sp>
    </p:spTree>
    <p:extLst>
      <p:ext uri="{BB962C8B-B14F-4D97-AF65-F5344CB8AC3E}">
        <p14:creationId xmlns:p14="http://schemas.microsoft.com/office/powerpoint/2010/main" val="1911286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In the next slides we show our experimental setup. </a:t>
            </a:r>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23</a:t>
            </a:fld>
            <a:endParaRPr lang="en-US"/>
          </a:p>
        </p:txBody>
      </p:sp>
    </p:spTree>
    <p:extLst>
      <p:ext uri="{BB962C8B-B14F-4D97-AF65-F5344CB8AC3E}">
        <p14:creationId xmlns:p14="http://schemas.microsoft.com/office/powerpoint/2010/main" val="2796380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To evaluate LADM we use GPGPU-Sim version 4.0 with the recent memory system improvements from Accel-Sim simulation framework. </a:t>
            </a:r>
            <a:r>
              <a:rPr lang="en-US" dirty="0"/>
              <a:t> </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The reason we used simulation is because the L2 remote-caching and inter-GPU cache coherence among others are not present in the GPUs available to researchers today, so we evaluate our experiments in simulation. We also provide some results on real hardware of NVIDIA DGX server. These results can be found in the paper.</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Our Multi-GPU simulation system is configured to contain four GPUs connected via switch.</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Each GPU is composed of four </a:t>
            </a:r>
            <a:r>
              <a:rPr lang="en-US" dirty="0" err="1"/>
              <a:t>chiplets</a:t>
            </a:r>
            <a:r>
              <a:rPr lang="en-US" dirty="0"/>
              <a:t>.</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Each </a:t>
            </a:r>
            <a:r>
              <a:rPr lang="en-US" dirty="0" err="1"/>
              <a:t>chiplet</a:t>
            </a:r>
            <a:r>
              <a:rPr lang="en-US" dirty="0"/>
              <a:t> has 16 SMs and one HBM stack, and the </a:t>
            </a:r>
            <a:r>
              <a:rPr lang="en-US" dirty="0" err="1"/>
              <a:t>chiplets</a:t>
            </a:r>
            <a:r>
              <a:rPr lang="en-US" dirty="0"/>
              <a:t> are connected via a ring topology. </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24</a:t>
            </a:fld>
            <a:endParaRPr lang="en-US"/>
          </a:p>
        </p:txBody>
      </p:sp>
    </p:spTree>
    <p:extLst>
      <p:ext uri="{BB962C8B-B14F-4D97-AF65-F5344CB8AC3E}">
        <p14:creationId xmlns:p14="http://schemas.microsoft.com/office/powerpoint/2010/main" val="2660169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We run LADM on a selection of 53 workloads from </a:t>
            </a:r>
            <a:r>
              <a:rPr lang="en-US" dirty="0"/>
              <a:t>different benchmarks suites.</a:t>
            </a:r>
            <a:r>
              <a:rPr lang="en-US" sz="1555" b="0" i="0" kern="1200" dirty="0">
                <a:solidFill>
                  <a:schemeClr val="tx1"/>
                </a:solidFill>
                <a:effectLst/>
                <a:latin typeface="+mn-lt"/>
                <a:ea typeface="+mn-ea"/>
                <a:cs typeface="+mn-cs"/>
              </a:rPr>
              <a:t> Like prior work, we pare the 53 workloads from all the benchmarks</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suites and select only 27 scalable workloads that have</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enough parallelism to scale-up on our simulated multi-GPU system</a:t>
            </a:r>
            <a:r>
              <a:rPr lang="en-US" dirty="0"/>
              <a:t> </a:t>
            </a:r>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25</a:t>
            </a:fld>
            <a:endParaRPr lang="en-US"/>
          </a:p>
        </p:txBody>
      </p:sp>
    </p:spTree>
    <p:extLst>
      <p:ext uri="{BB962C8B-B14F-4D97-AF65-F5344CB8AC3E}">
        <p14:creationId xmlns:p14="http://schemas.microsoft.com/office/powerpoint/2010/main" val="4252647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Then we discuss our experimental results. </a:t>
            </a:r>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26</a:t>
            </a:fld>
            <a:endParaRPr lang="en-US"/>
          </a:p>
        </p:txBody>
      </p:sp>
    </p:spTree>
    <p:extLst>
      <p:ext uri="{BB962C8B-B14F-4D97-AF65-F5344CB8AC3E}">
        <p14:creationId xmlns:p14="http://schemas.microsoft.com/office/powerpoint/2010/main" val="3864320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In the top figure, we show the performance of CODA, LADM that combines LASP with CRB. The results are normalized to the hypothetical monolithic chip performance. </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In the bottom figure, we show the off-chip traffic percentage. </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For no-locality workloads, the LASP’s stride-aware placement reducing off-chip traffic significantly compared to CODA. These off-chip reduction is translated to 3x performance improvement on average. </a:t>
            </a:r>
          </a:p>
          <a:p>
            <a:endParaRPr lang="en-US" dirty="0"/>
          </a:p>
          <a:p>
            <a:r>
              <a:rPr lang="en-US" dirty="0"/>
              <a:t>In RCL workloads, </a:t>
            </a:r>
            <a:r>
              <a:rPr lang="en-US" sz="1555" b="0" i="0" kern="1200" dirty="0">
                <a:solidFill>
                  <a:schemeClr val="tx1"/>
                </a:solidFill>
                <a:effectLst/>
                <a:latin typeface="+mn-lt"/>
                <a:ea typeface="+mn-ea"/>
                <a:cs typeface="+mn-cs"/>
              </a:rPr>
              <a:t>preserving row and column-locality along with input size awareness, makes LADM outperforms CODA that applies fine-grained round-robin page interleaving that destroys row and column-locality. </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In ITL, LADM coarse-grain partitioning to preserve CSR graph locality along with cache-remote-once improves the performance by 2x</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Finally, in </a:t>
            </a:r>
            <a:r>
              <a:rPr lang="en-US" sz="1555" b="0" i="0" kern="1200" dirty="0" err="1">
                <a:solidFill>
                  <a:schemeClr val="tx1"/>
                </a:solidFill>
                <a:effectLst/>
                <a:latin typeface="+mn-lt"/>
                <a:ea typeface="+mn-ea"/>
                <a:cs typeface="+mn-cs"/>
              </a:rPr>
              <a:t>unclassisifed</a:t>
            </a:r>
            <a:r>
              <a:rPr lang="en-US" sz="1555" b="0" i="0" kern="1200" dirty="0">
                <a:solidFill>
                  <a:schemeClr val="tx1"/>
                </a:solidFill>
                <a:effectLst/>
                <a:latin typeface="+mn-lt"/>
                <a:ea typeface="+mn-ea"/>
                <a:cs typeface="+mn-cs"/>
              </a:rPr>
              <a:t> locality, LADM’s kernel-wide partition placement still improves the performance for some workloads.</a:t>
            </a:r>
          </a:p>
          <a:p>
            <a:endParaRPr lang="en-US" dirty="0"/>
          </a:p>
          <a:p>
            <a:r>
              <a:rPr lang="en-US" sz="1555" b="0" i="0" kern="1200" dirty="0">
                <a:solidFill>
                  <a:schemeClr val="tx1"/>
                </a:solidFill>
                <a:effectLst/>
                <a:latin typeface="+mn-lt"/>
                <a:ea typeface="+mn-ea"/>
                <a:cs typeface="+mn-cs"/>
              </a:rPr>
              <a:t>Overall, LADM outperforms CODA by 1</a:t>
            </a:r>
            <a:r>
              <a:rPr lang="en-US" sz="1555" b="0" i="1" kern="1200" dirty="0">
                <a:solidFill>
                  <a:schemeClr val="tx1"/>
                </a:solidFill>
                <a:effectLst/>
                <a:latin typeface="+mn-lt"/>
                <a:ea typeface="+mn-ea"/>
                <a:cs typeface="+mn-cs"/>
              </a:rPr>
              <a:t>.</a:t>
            </a:r>
            <a:r>
              <a:rPr lang="en-US" sz="1555" b="0" i="0" kern="1200" dirty="0">
                <a:solidFill>
                  <a:schemeClr val="tx1"/>
                </a:solidFill>
                <a:effectLst/>
                <a:latin typeface="+mn-lt"/>
                <a:ea typeface="+mn-ea"/>
                <a:cs typeface="+mn-cs"/>
              </a:rPr>
              <a:t>8</a:t>
            </a:r>
            <a:r>
              <a:rPr lang="en-US" sz="1555" b="0" i="1" kern="1200" dirty="0">
                <a:solidFill>
                  <a:schemeClr val="tx1"/>
                </a:solidFill>
                <a:effectLst/>
                <a:latin typeface="+mn-lt"/>
                <a:ea typeface="+mn-ea"/>
                <a:cs typeface="+mn-cs"/>
              </a:rPr>
              <a:t>× </a:t>
            </a:r>
            <a:r>
              <a:rPr lang="en-US" sz="1555" b="0" i="0" kern="1200" dirty="0">
                <a:solidFill>
                  <a:schemeClr val="tx1"/>
                </a:solidFill>
                <a:effectLst/>
                <a:latin typeface="+mn-lt"/>
                <a:ea typeface="+mn-ea"/>
                <a:cs typeface="+mn-cs"/>
              </a:rPr>
              <a:t>on average and capturing 82% of monolithic chip performance.</a:t>
            </a:r>
            <a:r>
              <a:rPr lang="en-US" dirty="0"/>
              <a:t> </a:t>
            </a:r>
            <a:br>
              <a:rPr lang="en-US" dirty="0"/>
            </a:br>
            <a:r>
              <a:rPr lang="en-US" sz="1555" b="0" i="0" kern="1200" dirty="0">
                <a:solidFill>
                  <a:schemeClr val="tx1"/>
                </a:solidFill>
                <a:effectLst/>
                <a:latin typeface="+mn-lt"/>
                <a:ea typeface="+mn-ea"/>
                <a:cs typeface="+mn-cs"/>
              </a:rPr>
              <a:t>The reasons behind the remaining gap between LADM and monolithic chip</a:t>
            </a:r>
            <a:r>
              <a:rPr lang="en-US" dirty="0"/>
              <a:t> are </a:t>
            </a:r>
            <a:r>
              <a:rPr lang="en-US" sz="1555" b="0" i="0" kern="1200" dirty="0">
                <a:solidFill>
                  <a:schemeClr val="tx1"/>
                </a:solidFill>
                <a:effectLst/>
                <a:latin typeface="+mn-lt"/>
                <a:ea typeface="+mn-ea"/>
                <a:cs typeface="+mn-cs"/>
              </a:rPr>
              <a:t>complex indices that LADM</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fails to analyze and irregular data-dependent accesses.</a:t>
            </a:r>
            <a:br>
              <a:rPr lang="en-US" dirty="0"/>
            </a:br>
            <a:br>
              <a:rPr lang="en-US" dirty="0"/>
            </a:br>
            <a:endParaRPr lang="en-US" sz="1555" b="0" i="0" kern="1200" dirty="0">
              <a:solidFill>
                <a:schemeClr val="tx1"/>
              </a:solidFill>
              <a:effectLst/>
              <a:latin typeface="+mn-lt"/>
              <a:ea typeface="+mn-ea"/>
              <a:cs typeface="+mn-cs"/>
            </a:endParaRPr>
          </a:p>
          <a:p>
            <a:endParaRPr lang="en-US" sz="1555" b="0" i="0" kern="1200" dirty="0">
              <a:solidFill>
                <a:schemeClr val="tx1"/>
              </a:solidFill>
              <a:effectLst/>
              <a:latin typeface="+mn-lt"/>
              <a:ea typeface="+mn-ea"/>
              <a:cs typeface="+mn-cs"/>
            </a:endParaRPr>
          </a:p>
          <a:p>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27</a:t>
            </a:fld>
            <a:endParaRPr lang="en-US"/>
          </a:p>
        </p:txBody>
      </p:sp>
    </p:spTree>
    <p:extLst>
      <p:ext uri="{BB962C8B-B14F-4D97-AF65-F5344CB8AC3E}">
        <p14:creationId xmlns:p14="http://schemas.microsoft.com/office/powerpoint/2010/main" val="740477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555" kern="1200" dirty="0">
                <a:solidFill>
                  <a:schemeClr val="tx1"/>
                </a:solidFill>
                <a:effectLst/>
                <a:latin typeface="+mn-lt"/>
                <a:ea typeface="+mn-ea"/>
                <a:cs typeface="+mn-cs"/>
              </a:rPr>
              <a:t>To understand the efficacy of our compiler-</a:t>
            </a:r>
            <a:r>
              <a:rPr lang="en-US" sz="1555" kern="1200" dirty="0" err="1">
                <a:solidFill>
                  <a:schemeClr val="tx1"/>
                </a:solidFill>
                <a:effectLst/>
                <a:latin typeface="+mn-lt"/>
                <a:ea typeface="+mn-ea"/>
                <a:cs typeface="+mn-cs"/>
              </a:rPr>
              <a:t>assited</a:t>
            </a:r>
            <a:r>
              <a:rPr lang="en-US" sz="1555" kern="1200" dirty="0">
                <a:solidFill>
                  <a:schemeClr val="tx1"/>
                </a:solidFill>
                <a:effectLst/>
                <a:latin typeface="+mn-lt"/>
                <a:ea typeface="+mn-ea"/>
                <a:cs typeface="+mn-cs"/>
              </a:rPr>
              <a:t> cache bypassing, we evaluated the performance effect of cache-remote-twice and cache-remote-once.</a:t>
            </a:r>
          </a:p>
          <a:p>
            <a:endParaRPr lang="en-US" sz="1555" kern="1200" dirty="0">
              <a:solidFill>
                <a:schemeClr val="tx1"/>
              </a:solidFill>
              <a:effectLst/>
              <a:latin typeface="+mn-lt"/>
              <a:ea typeface="+mn-ea"/>
              <a:cs typeface="+mn-cs"/>
            </a:endParaRPr>
          </a:p>
          <a:p>
            <a:r>
              <a:rPr lang="en-US" sz="1555" kern="1200" dirty="0">
                <a:solidFill>
                  <a:schemeClr val="tx1"/>
                </a:solidFill>
                <a:effectLst/>
                <a:latin typeface="+mn-lt"/>
                <a:ea typeface="+mn-ea"/>
                <a:cs typeface="+mn-cs"/>
              </a:rPr>
              <a:t>cache-remote-once improves the performance of intra-thread-locality workloads by 40% on average,</a:t>
            </a:r>
          </a:p>
          <a:p>
            <a:endParaRPr lang="en-US" sz="1555" kern="1200" dirty="0">
              <a:solidFill>
                <a:schemeClr val="tx1"/>
              </a:solidFill>
              <a:effectLst/>
              <a:latin typeface="+mn-lt"/>
              <a:ea typeface="+mn-ea"/>
              <a:cs typeface="+mn-cs"/>
            </a:endParaRPr>
          </a:p>
          <a:p>
            <a:r>
              <a:rPr lang="en-US" sz="1555" kern="1200" dirty="0">
                <a:solidFill>
                  <a:schemeClr val="tx1"/>
                </a:solidFill>
                <a:effectLst/>
                <a:latin typeface="+mn-lt"/>
                <a:ea typeface="+mn-ea"/>
                <a:cs typeface="+mn-cs"/>
              </a:rPr>
              <a:t>whereas it hurts the performance by 8% for the row and column locality workloads and stencil applications. </a:t>
            </a:r>
          </a:p>
          <a:p>
            <a:endParaRPr lang="en-US" sz="1555"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So, In </a:t>
            </a:r>
            <a:r>
              <a:rPr lang="en-US" sz="1555" kern="1200" dirty="0">
                <a:solidFill>
                  <a:schemeClr val="tx1"/>
                </a:solidFill>
                <a:effectLst/>
                <a:latin typeface="+mn-lt"/>
                <a:ea typeface="+mn-ea"/>
                <a:cs typeface="+mn-cs"/>
              </a:rPr>
              <a:t>our compiler-</a:t>
            </a:r>
            <a:r>
              <a:rPr lang="en-US" sz="1555" kern="1200" dirty="0" err="1">
                <a:solidFill>
                  <a:schemeClr val="tx1"/>
                </a:solidFill>
                <a:effectLst/>
                <a:latin typeface="+mn-lt"/>
                <a:ea typeface="+mn-ea"/>
                <a:cs typeface="+mn-cs"/>
              </a:rPr>
              <a:t>assited</a:t>
            </a:r>
            <a:r>
              <a:rPr lang="en-US" sz="1555" kern="1200" dirty="0">
                <a:solidFill>
                  <a:schemeClr val="tx1"/>
                </a:solidFill>
                <a:effectLst/>
                <a:latin typeface="+mn-lt"/>
                <a:ea typeface="+mn-ea"/>
                <a:cs typeface="+mn-cs"/>
              </a:rPr>
              <a:t> cache bypassing, it</a:t>
            </a:r>
            <a:r>
              <a:rPr lang="en-US" sz="1555" b="0" i="0" kern="1200" dirty="0">
                <a:solidFill>
                  <a:schemeClr val="tx1"/>
                </a:solidFill>
                <a:effectLst/>
                <a:latin typeface="+mn-lt"/>
                <a:ea typeface="+mn-ea"/>
                <a:cs typeface="+mn-cs"/>
              </a:rPr>
              <a:t> takes the best of both policies by enabling remote-once policy </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in </a:t>
            </a:r>
            <a:r>
              <a:rPr lang="en-US" sz="1555" kern="1200" dirty="0">
                <a:solidFill>
                  <a:schemeClr val="tx1"/>
                </a:solidFill>
                <a:effectLst/>
                <a:latin typeface="+mn-lt"/>
                <a:ea typeface="+mn-ea"/>
                <a:cs typeface="+mn-cs"/>
              </a:rPr>
              <a:t>intra-thread-locality</a:t>
            </a:r>
            <a:r>
              <a:rPr lang="en-US" sz="1555" b="0" i="0" kern="1200" dirty="0">
                <a:solidFill>
                  <a:schemeClr val="tx1"/>
                </a:solidFill>
                <a:effectLst/>
                <a:latin typeface="+mn-lt"/>
                <a:ea typeface="+mn-ea"/>
                <a:cs typeface="+mn-cs"/>
              </a:rPr>
              <a:t> and remote-twice policy in other locality patterns</a:t>
            </a: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28</a:t>
            </a:fld>
            <a:endParaRPr lang="en-US"/>
          </a:p>
        </p:txBody>
      </p:sp>
    </p:spTree>
    <p:extLst>
      <p:ext uri="{BB962C8B-B14F-4D97-AF65-F5344CB8AC3E}">
        <p14:creationId xmlns:p14="http://schemas.microsoft.com/office/powerpoint/2010/main" val="1457015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Finally, in conclusion</a:t>
            </a:r>
          </a:p>
          <a:p>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29</a:t>
            </a:fld>
            <a:endParaRPr lang="en-US"/>
          </a:p>
        </p:txBody>
      </p:sp>
    </p:spTree>
    <p:extLst>
      <p:ext uri="{BB962C8B-B14F-4D97-AF65-F5344CB8AC3E}">
        <p14:creationId xmlns:p14="http://schemas.microsoft.com/office/powerpoint/2010/main" val="1279125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In this figure, we show the anticipated performance over scalable workloads if balanced GPU resources continue to scale,  including the number of </a:t>
            </a:r>
            <a:r>
              <a:rPr lang="en-US" sz="1555" b="0" i="0" kern="1200" dirty="0">
                <a:solidFill>
                  <a:schemeClr val="tx1"/>
                </a:solidFill>
                <a:effectLst/>
                <a:latin typeface="+mn-lt"/>
                <a:ea typeface="+mn-ea"/>
                <a:cs typeface="+mn-cs"/>
              </a:rPr>
              <a:t>Streaming Multiprocessors and memory </a:t>
            </a:r>
            <a:r>
              <a:rPr lang="en-US" dirty="0"/>
              <a:t>bandwidth.</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555" b="0" i="0"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Over the last decade and powered by the process technology advances, GPUs have successfully increased the number of SMs and transparently improving the performance by an order of magnitude. </a:t>
            </a: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555" b="0" i="0"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r>
              <a:rPr lang="en-US" sz="1400" dirty="0"/>
              <a:t>However, as we can see in the figure, these workloads still contain further parallelism to exploit and need more compute resources than what is available today to continue performance scaling. </a:t>
            </a: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br>
              <a:rPr lang="en-US" dirty="0"/>
            </a:br>
            <a:endParaRPr lang="en-US" dirty="0"/>
          </a:p>
        </p:txBody>
      </p:sp>
      <p:sp>
        <p:nvSpPr>
          <p:cNvPr id="4" name="Slide Number Placeholder 3"/>
          <p:cNvSpPr>
            <a:spLocks noGrp="1"/>
          </p:cNvSpPr>
          <p:nvPr>
            <p:ph type="sldNum" sz="quarter" idx="5"/>
          </p:nvPr>
        </p:nvSpPr>
        <p:spPr/>
        <p:txBody>
          <a:bodyPr/>
          <a:lstStyle/>
          <a:p>
            <a:fld id="{909B0360-82CD-4B9C-B3A9-D298F5D0C34F}" type="slidenum">
              <a:rPr lang="en-US" smtClean="0"/>
              <a:t>3</a:t>
            </a:fld>
            <a:endParaRPr lang="en-US"/>
          </a:p>
        </p:txBody>
      </p:sp>
    </p:spTree>
    <p:extLst>
      <p:ext uri="{BB962C8B-B14F-4D97-AF65-F5344CB8AC3E}">
        <p14:creationId xmlns:p14="http://schemas.microsoft.com/office/powerpoint/2010/main" val="1413951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Due to the physical limitations of chip and interconnect technologies, GPUs will have to overcome significant NUMA effects.</a:t>
            </a:r>
          </a:p>
          <a:p>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We propose a locality-aware data management system designed to transparently overcome the NUMA effects of future hierarchical GPUs.</a:t>
            </a:r>
          </a:p>
          <a:p>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sz="1400" dirty="0"/>
              <a:t>LADM decreases inter-GPU memory traffic by 4X improving system performance by 1.8x</a:t>
            </a: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dirty="0"/>
              <a:t>As future directions, we believe that static analysis is the right direction to build cost-effective multi-GPU interconnects, </a:t>
            </a:r>
            <a:r>
              <a:rPr lang="en-US" sz="3200" dirty="0"/>
              <a:t>however, we believe there are still more opportunities to further customization to advance static analysis for strong NUMA-GPU scaling</a:t>
            </a: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30</a:t>
            </a:fld>
            <a:endParaRPr lang="en-US"/>
          </a:p>
        </p:txBody>
      </p:sp>
    </p:spTree>
    <p:extLst>
      <p:ext uri="{BB962C8B-B14F-4D97-AF65-F5344CB8AC3E}">
        <p14:creationId xmlns:p14="http://schemas.microsoft.com/office/powerpoint/2010/main" val="3306292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Thanks for watching our presentation</a:t>
            </a:r>
          </a:p>
          <a:p>
            <a:r>
              <a:rPr lang="en-US" dirty="0"/>
              <a:t>And stay safe</a:t>
            </a:r>
          </a:p>
        </p:txBody>
      </p:sp>
      <p:sp>
        <p:nvSpPr>
          <p:cNvPr id="4" name="Slide Number Placeholder 3"/>
          <p:cNvSpPr>
            <a:spLocks noGrp="1"/>
          </p:cNvSpPr>
          <p:nvPr>
            <p:ph type="sldNum" sz="quarter" idx="5"/>
          </p:nvPr>
        </p:nvSpPr>
        <p:spPr/>
        <p:txBody>
          <a:bodyPr/>
          <a:lstStyle/>
          <a:p>
            <a:fld id="{CD1F26A8-0A25-4859-A33A-387041C45A9B}" type="slidenum">
              <a:rPr lang="en-US" smtClean="0"/>
              <a:t>31</a:t>
            </a:fld>
            <a:endParaRPr lang="en-US"/>
          </a:p>
        </p:txBody>
      </p:sp>
    </p:spTree>
    <p:extLst>
      <p:ext uri="{BB962C8B-B14F-4D97-AF65-F5344CB8AC3E}">
        <p14:creationId xmlns:p14="http://schemas.microsoft.com/office/powerpoint/2010/main" val="149721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To overcome these problems, researchers have proposed</a:t>
            </a:r>
            <a:r>
              <a:rPr lang="en-US" dirty="0"/>
              <a:t> </a:t>
            </a:r>
            <a:r>
              <a:rPr lang="en-US" sz="1555" b="0" i="0" kern="1200" dirty="0">
                <a:solidFill>
                  <a:schemeClr val="tx1"/>
                </a:solidFill>
                <a:effectLst/>
                <a:latin typeface="+mn-lt"/>
                <a:ea typeface="+mn-ea"/>
                <a:cs typeface="+mn-cs"/>
              </a:rPr>
              <a:t>disaggregating large monolithic GPU chip into smaller, easy manufacturable and high </a:t>
            </a:r>
            <a:r>
              <a:rPr lang="en-US" sz="1555" b="0" i="0" kern="1200" dirty="0" err="1">
                <a:solidFill>
                  <a:schemeClr val="tx1"/>
                </a:solidFill>
                <a:effectLst/>
                <a:latin typeface="+mn-lt"/>
                <a:ea typeface="+mn-ea"/>
                <a:cs typeface="+mn-cs"/>
              </a:rPr>
              <a:t>yeild</a:t>
            </a:r>
            <a:r>
              <a:rPr lang="en-US" sz="1555" b="0" i="0" kern="1200" dirty="0">
                <a:solidFill>
                  <a:schemeClr val="tx1"/>
                </a:solidFill>
                <a:effectLst/>
                <a:latin typeface="+mn-lt"/>
                <a:ea typeface="+mn-ea"/>
                <a:cs typeface="+mn-cs"/>
              </a:rPr>
              <a:t> </a:t>
            </a:r>
            <a:r>
              <a:rPr lang="en-US" sz="1555" b="0" i="0" kern="1200" dirty="0" err="1">
                <a:solidFill>
                  <a:schemeClr val="tx1"/>
                </a:solidFill>
                <a:effectLst/>
                <a:latin typeface="+mn-lt"/>
                <a:ea typeface="+mn-ea"/>
                <a:cs typeface="+mn-cs"/>
              </a:rPr>
              <a:t>chiplets</a:t>
            </a:r>
            <a:r>
              <a:rPr lang="en-US" sz="1555" b="0" i="0" kern="1200" dirty="0">
                <a:solidFill>
                  <a:schemeClr val="tx1"/>
                </a:solidFill>
                <a:effectLst/>
                <a:latin typeface="+mn-lt"/>
                <a:ea typeface="+mn-ea"/>
                <a:cs typeface="+mn-cs"/>
              </a:rPr>
              <a:t>. The </a:t>
            </a:r>
            <a:r>
              <a:rPr lang="en-US" sz="1555" b="0" i="0" kern="1200" dirty="0" err="1">
                <a:solidFill>
                  <a:schemeClr val="tx1"/>
                </a:solidFill>
                <a:effectLst/>
                <a:latin typeface="+mn-lt"/>
                <a:ea typeface="+mn-ea"/>
                <a:cs typeface="+mn-cs"/>
              </a:rPr>
              <a:t>chiplets</a:t>
            </a:r>
            <a:r>
              <a:rPr lang="en-US" sz="1555" b="0" i="0" kern="1200" dirty="0">
                <a:solidFill>
                  <a:schemeClr val="tx1"/>
                </a:solidFill>
                <a:effectLst/>
                <a:latin typeface="+mn-lt"/>
                <a:ea typeface="+mn-ea"/>
                <a:cs typeface="+mn-cs"/>
              </a:rPr>
              <a:t> will be connected on silicon interposer or package substrate. </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To maintain the same programming model and improving development</a:t>
            </a:r>
            <a:r>
              <a:rPr lang="en-US" dirty="0"/>
              <a:t> </a:t>
            </a:r>
            <a:r>
              <a:rPr lang="en-US" sz="1555" b="0" i="0" kern="1200" dirty="0">
                <a:solidFill>
                  <a:schemeClr val="tx1"/>
                </a:solidFill>
                <a:effectLst/>
                <a:latin typeface="+mn-lt"/>
                <a:ea typeface="+mn-ea"/>
                <a:cs typeface="+mn-cs"/>
              </a:rPr>
              <a:t>productivity, the </a:t>
            </a:r>
            <a:r>
              <a:rPr lang="en-US" sz="1555" b="0" i="0" kern="1200" dirty="0" err="1">
                <a:solidFill>
                  <a:schemeClr val="tx1"/>
                </a:solidFill>
                <a:effectLst/>
                <a:latin typeface="+mn-lt"/>
                <a:ea typeface="+mn-ea"/>
                <a:cs typeface="+mn-cs"/>
              </a:rPr>
              <a:t>chiplets</a:t>
            </a:r>
            <a:r>
              <a:rPr lang="en-US" sz="1555" b="0" i="0" kern="1200" dirty="0">
                <a:solidFill>
                  <a:schemeClr val="tx1"/>
                </a:solidFill>
                <a:effectLst/>
                <a:latin typeface="+mn-lt"/>
                <a:ea typeface="+mn-ea"/>
                <a:cs typeface="+mn-cs"/>
              </a:rPr>
              <a:t> will be exposed as </a:t>
            </a:r>
            <a:r>
              <a:rPr lang="en-US" sz="1555" b="0" i="1" kern="1200" dirty="0">
                <a:solidFill>
                  <a:schemeClr val="tx1"/>
                </a:solidFill>
                <a:effectLst/>
                <a:latin typeface="+mn-lt"/>
                <a:ea typeface="+mn-ea"/>
                <a:cs typeface="+mn-cs"/>
              </a:rPr>
              <a:t>single logical GPU</a:t>
            </a:r>
            <a:r>
              <a:rPr lang="en-US" dirty="0"/>
              <a:t> to the higher software levels.</a:t>
            </a:r>
          </a:p>
          <a:p>
            <a:endParaRPr lang="en-US" sz="1555" b="0" i="0" kern="1200" dirty="0">
              <a:solidFill>
                <a:schemeClr val="tx1"/>
              </a:solidFill>
              <a:effectLst/>
              <a:latin typeface="+mn-lt"/>
              <a:ea typeface="+mn-ea"/>
              <a:cs typeface="+mn-cs"/>
            </a:endParaRPr>
          </a:p>
          <a:p>
            <a:r>
              <a:rPr lang="en-US" dirty="0"/>
              <a:t>However, the inter-</a:t>
            </a:r>
            <a:r>
              <a:rPr lang="en-US" dirty="0" err="1"/>
              <a:t>chiplet</a:t>
            </a:r>
            <a:r>
              <a:rPr lang="en-US" dirty="0"/>
              <a:t> connection may introduce non-uniform-memory-access penalty if </a:t>
            </a:r>
            <a:r>
              <a:rPr lang="en-US" sz="1555" b="0" i="0" kern="1200" dirty="0">
                <a:solidFill>
                  <a:schemeClr val="tx1"/>
                </a:solidFill>
                <a:effectLst/>
                <a:latin typeface="+mn-lt"/>
                <a:ea typeface="+mn-ea"/>
                <a:cs typeface="+mn-cs"/>
              </a:rPr>
              <a:t>bandwidth restricted interconnections are</a:t>
            </a:r>
            <a:r>
              <a:rPr lang="en-US" dirty="0"/>
              <a:t> employed. </a:t>
            </a:r>
            <a:br>
              <a:rPr lang="en-US" dirty="0"/>
            </a:br>
            <a:r>
              <a:rPr lang="en-US" dirty="0"/>
              <a:t>Also, </a:t>
            </a:r>
            <a:r>
              <a:rPr lang="en-US" dirty="0" err="1"/>
              <a:t>chiplet</a:t>
            </a:r>
            <a:r>
              <a:rPr lang="en-US" dirty="0"/>
              <a:t> design will probably </a:t>
            </a:r>
            <a:r>
              <a:rPr lang="en-US" sz="1555" b="0" i="0" kern="1200" dirty="0">
                <a:solidFill>
                  <a:schemeClr val="tx1"/>
                </a:solidFill>
                <a:effectLst/>
                <a:latin typeface="+mn-lt"/>
                <a:ea typeface="+mn-ea"/>
                <a:cs typeface="+mn-cs"/>
              </a:rPr>
              <a:t>be limited by the size of silicon interposer.</a:t>
            </a:r>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35</a:t>
            </a:fld>
            <a:endParaRPr lang="en-US"/>
          </a:p>
        </p:txBody>
      </p:sp>
    </p:spTree>
    <p:extLst>
      <p:ext uri="{BB962C8B-B14F-4D97-AF65-F5344CB8AC3E}">
        <p14:creationId xmlns:p14="http://schemas.microsoft.com/office/powerpoint/2010/main" val="2385643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Another solution proposed is socket-based multi-GPU, in which, aggregating multiple GPUs together as a single logical GPU. </a:t>
            </a:r>
          </a:p>
          <a:p>
            <a:r>
              <a:rPr lang="en-US" sz="1555" b="0" i="0" kern="1200" dirty="0">
                <a:solidFill>
                  <a:schemeClr val="tx1"/>
                </a:solidFill>
                <a:effectLst/>
                <a:latin typeface="+mn-lt"/>
                <a:ea typeface="+mn-ea"/>
                <a:cs typeface="+mn-cs"/>
              </a:rPr>
              <a:t>Compared to </a:t>
            </a:r>
            <a:r>
              <a:rPr lang="en-US" sz="1555" b="0" i="0" kern="1200" dirty="0" err="1">
                <a:solidFill>
                  <a:schemeClr val="tx1"/>
                </a:solidFill>
                <a:effectLst/>
                <a:latin typeface="+mn-lt"/>
                <a:ea typeface="+mn-ea"/>
                <a:cs typeface="+mn-cs"/>
              </a:rPr>
              <a:t>chiplets</a:t>
            </a:r>
            <a:r>
              <a:rPr lang="en-US" sz="1555" b="0" i="0" kern="1200" dirty="0">
                <a:solidFill>
                  <a:schemeClr val="tx1"/>
                </a:solidFill>
                <a:effectLst/>
                <a:latin typeface="+mn-lt"/>
                <a:ea typeface="+mn-ea"/>
                <a:cs typeface="+mn-cs"/>
              </a:rPr>
              <a:t>, multiple GPUs are more easily combined into large and scalable systems.</a:t>
            </a:r>
          </a:p>
          <a:p>
            <a:endParaRPr lang="en-US" dirty="0"/>
          </a:p>
          <a:p>
            <a:r>
              <a:rPr lang="en-US" dirty="0"/>
              <a:t>However, the printed circuit board based connection can </a:t>
            </a:r>
            <a:r>
              <a:rPr lang="en-US" sz="1555" b="0" i="0" kern="1200" dirty="0">
                <a:solidFill>
                  <a:schemeClr val="tx1"/>
                </a:solidFill>
                <a:effectLst/>
                <a:latin typeface="+mn-lt"/>
                <a:ea typeface="+mn-ea"/>
                <a:cs typeface="+mn-cs"/>
              </a:rPr>
              <a:t>suffer from lower inter-GPU bandwidth, which exacerbates the NUMA performance penalty.</a:t>
            </a:r>
            <a:br>
              <a:rPr lang="en-US" dirty="0"/>
            </a:br>
            <a:endParaRPr lang="en-US" dirty="0"/>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36</a:t>
            </a:fld>
            <a:endParaRPr lang="en-US"/>
          </a:p>
        </p:txBody>
      </p:sp>
    </p:spTree>
    <p:extLst>
      <p:ext uri="{BB962C8B-B14F-4D97-AF65-F5344CB8AC3E}">
        <p14:creationId xmlns:p14="http://schemas.microsoft.com/office/powerpoint/2010/main" val="1663566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B0360-82CD-4B9C-B3A9-D298F5D0C34F}" type="slidenum">
              <a:rPr lang="en-US" smtClean="0"/>
              <a:t>40</a:t>
            </a:fld>
            <a:endParaRPr lang="en-US"/>
          </a:p>
        </p:txBody>
      </p:sp>
    </p:spTree>
    <p:extLst>
      <p:ext uri="{BB962C8B-B14F-4D97-AF65-F5344CB8AC3E}">
        <p14:creationId xmlns:p14="http://schemas.microsoft.com/office/powerpoint/2010/main" val="307316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B0360-82CD-4B9C-B3A9-D298F5D0C34F}" type="slidenum">
              <a:rPr lang="en-US" smtClean="0"/>
              <a:t>41</a:t>
            </a:fld>
            <a:endParaRPr lang="en-US"/>
          </a:p>
        </p:txBody>
      </p:sp>
    </p:spTree>
    <p:extLst>
      <p:ext uri="{BB962C8B-B14F-4D97-AF65-F5344CB8AC3E}">
        <p14:creationId xmlns:p14="http://schemas.microsoft.com/office/powerpoint/2010/main" val="1263700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In the top figure, we show the performance of CODA, LASP with RTWICE and RONCE policies and LADM that combines LASP with CRB. The results are normalized to the hypothetical monolithic chip performance. </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In the bottom figure, we show the off-chip traffic percentage. </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For no-locality workloads, the LASP’s stride-aware placement reducing off-chip traffic significantly compared to CODA. These off-chip reduction is translated to 3x performance improvement on average. </a:t>
            </a:r>
          </a:p>
          <a:p>
            <a:endParaRPr lang="en-US" dirty="0"/>
          </a:p>
          <a:p>
            <a:r>
              <a:rPr lang="en-US" dirty="0"/>
              <a:t>In RCL workloads, </a:t>
            </a:r>
            <a:r>
              <a:rPr lang="en-US" sz="1555" b="0" i="0" kern="1200" dirty="0">
                <a:solidFill>
                  <a:schemeClr val="tx1"/>
                </a:solidFill>
                <a:effectLst/>
                <a:latin typeface="+mn-lt"/>
                <a:ea typeface="+mn-ea"/>
                <a:cs typeface="+mn-cs"/>
              </a:rPr>
              <a:t>preserving row and column-locality along with input size awareness, makes LADM outperforms CODA that applies fine-grained round-robin page interleaving that destroys row and column-locality. In the machine-learning workloads, L2 remote-caching filters out off-chip traffic significantly with</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only 8% remaining.</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In ITL, LADM coarse-grain partitioning to preserve CSR graph locality and cache-remote-once improves the performance by 2x</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Finally, in </a:t>
            </a:r>
            <a:r>
              <a:rPr lang="en-US" sz="1555" b="0" i="0" kern="1200" dirty="0" err="1">
                <a:solidFill>
                  <a:schemeClr val="tx1"/>
                </a:solidFill>
                <a:effectLst/>
                <a:latin typeface="+mn-lt"/>
                <a:ea typeface="+mn-ea"/>
                <a:cs typeface="+mn-cs"/>
              </a:rPr>
              <a:t>unclassisifed</a:t>
            </a:r>
            <a:r>
              <a:rPr lang="en-US" sz="1555" b="0" i="0" kern="1200" dirty="0">
                <a:solidFill>
                  <a:schemeClr val="tx1"/>
                </a:solidFill>
                <a:effectLst/>
                <a:latin typeface="+mn-lt"/>
                <a:ea typeface="+mn-ea"/>
                <a:cs typeface="+mn-cs"/>
              </a:rPr>
              <a:t> locality, LADM does not improve either performance or off-chip data accesses, except for </a:t>
            </a:r>
            <a:r>
              <a:rPr lang="en-US" sz="1555" b="0" i="0" kern="1200" dirty="0" err="1">
                <a:solidFill>
                  <a:schemeClr val="tx1"/>
                </a:solidFill>
                <a:effectLst/>
                <a:latin typeface="+mn-lt"/>
                <a:ea typeface="+mn-ea"/>
                <a:cs typeface="+mn-cs"/>
              </a:rPr>
              <a:t>streamcluster</a:t>
            </a:r>
            <a:endParaRPr lang="en-US" sz="1555" b="0" i="0" kern="1200" dirty="0">
              <a:solidFill>
                <a:schemeClr val="tx1"/>
              </a:solidFill>
              <a:effectLst/>
              <a:latin typeface="+mn-lt"/>
              <a:ea typeface="+mn-ea"/>
              <a:cs typeface="+mn-cs"/>
            </a:endParaRPr>
          </a:p>
          <a:p>
            <a:endParaRPr lang="en-US" dirty="0"/>
          </a:p>
          <a:p>
            <a:r>
              <a:rPr lang="en-US" sz="1555" b="0" i="0" kern="1200" dirty="0">
                <a:solidFill>
                  <a:schemeClr val="tx1"/>
                </a:solidFill>
                <a:effectLst/>
                <a:latin typeface="+mn-lt"/>
                <a:ea typeface="+mn-ea"/>
                <a:cs typeface="+mn-cs"/>
              </a:rPr>
              <a:t>Overall, LADM outperforms CODA by 1</a:t>
            </a:r>
            <a:r>
              <a:rPr lang="en-US" sz="1555" b="0" i="1" kern="1200" dirty="0">
                <a:solidFill>
                  <a:schemeClr val="tx1"/>
                </a:solidFill>
                <a:effectLst/>
                <a:latin typeface="+mn-lt"/>
                <a:ea typeface="+mn-ea"/>
                <a:cs typeface="+mn-cs"/>
              </a:rPr>
              <a:t>.</a:t>
            </a:r>
            <a:r>
              <a:rPr lang="en-US" sz="1555" b="0" i="0" kern="1200" dirty="0">
                <a:solidFill>
                  <a:schemeClr val="tx1"/>
                </a:solidFill>
                <a:effectLst/>
                <a:latin typeface="+mn-lt"/>
                <a:ea typeface="+mn-ea"/>
                <a:cs typeface="+mn-cs"/>
              </a:rPr>
              <a:t>8</a:t>
            </a:r>
            <a:r>
              <a:rPr lang="en-US" sz="1555" b="0" i="1" kern="1200" dirty="0">
                <a:solidFill>
                  <a:schemeClr val="tx1"/>
                </a:solidFill>
                <a:effectLst/>
                <a:latin typeface="+mn-lt"/>
                <a:ea typeface="+mn-ea"/>
                <a:cs typeface="+mn-cs"/>
              </a:rPr>
              <a:t>× </a:t>
            </a:r>
            <a:r>
              <a:rPr lang="en-US" sz="1555" b="0" i="0" kern="1200" dirty="0">
                <a:solidFill>
                  <a:schemeClr val="tx1"/>
                </a:solidFill>
                <a:effectLst/>
                <a:latin typeface="+mn-lt"/>
                <a:ea typeface="+mn-ea"/>
                <a:cs typeface="+mn-cs"/>
              </a:rPr>
              <a:t>on average and capturing 82% of monolithic chip performance.</a:t>
            </a:r>
            <a:r>
              <a:rPr lang="en-US" dirty="0"/>
              <a:t> </a:t>
            </a:r>
            <a:br>
              <a:rPr lang="en-US" dirty="0"/>
            </a:br>
            <a:r>
              <a:rPr lang="en-US" sz="1555" b="0" i="0" kern="1200" dirty="0">
                <a:solidFill>
                  <a:schemeClr val="tx1"/>
                </a:solidFill>
                <a:effectLst/>
                <a:latin typeface="+mn-lt"/>
                <a:ea typeface="+mn-ea"/>
                <a:cs typeface="+mn-cs"/>
              </a:rPr>
              <a:t>The reasons behind the remaining 18% performance gap between LADM and monolithic chip</a:t>
            </a:r>
            <a:r>
              <a:rPr lang="en-US" dirty="0"/>
              <a:t> are </a:t>
            </a:r>
            <a:r>
              <a:rPr lang="en-US" sz="1555" b="0" i="0" kern="1200" dirty="0">
                <a:solidFill>
                  <a:schemeClr val="tx1"/>
                </a:solidFill>
                <a:effectLst/>
                <a:latin typeface="+mn-lt"/>
                <a:ea typeface="+mn-ea"/>
                <a:cs typeface="+mn-cs"/>
              </a:rPr>
              <a:t>complex indices that LADM</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fails to analyze, irregular data-dependent accesses and the L2 cache coherence overhead.</a:t>
            </a:r>
            <a:br>
              <a:rPr lang="en-US" dirty="0"/>
            </a:br>
            <a:br>
              <a:rPr lang="en-US" dirty="0"/>
            </a:br>
            <a:br>
              <a:rPr lang="en-US" dirty="0"/>
            </a:br>
            <a:endParaRPr lang="en-US" sz="1555" b="0" i="0" kern="1200" dirty="0">
              <a:solidFill>
                <a:schemeClr val="tx1"/>
              </a:solidFill>
              <a:effectLst/>
              <a:latin typeface="+mn-lt"/>
              <a:ea typeface="+mn-ea"/>
              <a:cs typeface="+mn-cs"/>
            </a:endParaRPr>
          </a:p>
          <a:p>
            <a:endParaRPr lang="en-US" sz="1555" b="0" i="0" kern="1200" dirty="0">
              <a:solidFill>
                <a:schemeClr val="tx1"/>
              </a:solidFill>
              <a:effectLst/>
              <a:latin typeface="+mn-lt"/>
              <a:ea typeface="+mn-ea"/>
              <a:cs typeface="+mn-cs"/>
            </a:endParaRPr>
          </a:p>
          <a:p>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45</a:t>
            </a:fld>
            <a:endParaRPr lang="en-US"/>
          </a:p>
        </p:txBody>
      </p:sp>
    </p:spTree>
    <p:extLst>
      <p:ext uri="{BB962C8B-B14F-4D97-AF65-F5344CB8AC3E}">
        <p14:creationId xmlns:p14="http://schemas.microsoft.com/office/powerpoint/2010/main" val="3633135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sz="1555" kern="1200" dirty="0">
                <a:solidFill>
                  <a:schemeClr val="tx1"/>
                </a:solidFill>
                <a:effectLst/>
                <a:latin typeface="+mn-lt"/>
                <a:ea typeface="+mn-ea"/>
                <a:cs typeface="+mn-cs"/>
              </a:rPr>
              <a:t>The </a:t>
            </a:r>
            <a:r>
              <a:rPr lang="en-US" sz="1555" u="none" kern="1200" dirty="0">
                <a:solidFill>
                  <a:schemeClr val="tx1"/>
                </a:solidFill>
                <a:effectLst/>
                <a:latin typeface="+mn-lt"/>
                <a:ea typeface="+mn-ea"/>
                <a:cs typeface="+mn-cs"/>
              </a:rPr>
              <a:t>GPU</a:t>
            </a:r>
            <a:r>
              <a:rPr lang="en-US" sz="1555" kern="1200" dirty="0">
                <a:solidFill>
                  <a:schemeClr val="tx1"/>
                </a:solidFill>
                <a:effectLst/>
                <a:latin typeface="+mn-lt"/>
                <a:ea typeface="+mn-ea"/>
                <a:cs typeface="+mn-cs"/>
              </a:rPr>
              <a:t> programming model introduces new challenges in the design space for</a:t>
            </a:r>
            <a:r>
              <a:rPr lang="en-US" dirty="0"/>
              <a:t> </a:t>
            </a:r>
            <a:r>
              <a:rPr lang="en-US" sz="1555" u="sng" kern="1200" dirty="0">
                <a:solidFill>
                  <a:schemeClr val="tx1"/>
                </a:solidFill>
                <a:effectLst/>
                <a:latin typeface="+mn-lt"/>
                <a:ea typeface="+mn-ea"/>
                <a:cs typeface="+mn-cs"/>
              </a:rPr>
              <a:t>NUMA</a:t>
            </a:r>
            <a:r>
              <a:rPr lang="en-US" sz="1555" kern="1200" dirty="0">
                <a:solidFill>
                  <a:schemeClr val="tx1"/>
                </a:solidFill>
                <a:effectLst/>
                <a:latin typeface="+mn-lt"/>
                <a:ea typeface="+mn-ea"/>
                <a:cs typeface="+mn-cs"/>
              </a:rPr>
              <a:t> systems</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The GPU employs hierarchal threading, in which the thread grid is composed a multi-dimensional grid</a:t>
            </a:r>
            <a:r>
              <a:rPr lang="en-US" dirty="0"/>
              <a:t> </a:t>
            </a:r>
            <a:br>
              <a:rPr lang="en-US" dirty="0"/>
            </a:br>
            <a:r>
              <a:rPr lang="en-US" sz="1555" b="0" i="0" kern="1200" dirty="0">
                <a:solidFill>
                  <a:schemeClr val="tx1"/>
                </a:solidFill>
                <a:effectLst/>
                <a:latin typeface="+mn-lt"/>
                <a:ea typeface="+mn-ea"/>
                <a:cs typeface="+mn-cs"/>
              </a:rPr>
              <a:t>of </a:t>
            </a:r>
            <a:r>
              <a:rPr lang="en-US" sz="1555" b="0" i="0" kern="1200" dirty="0" err="1">
                <a:solidFill>
                  <a:schemeClr val="tx1"/>
                </a:solidFill>
                <a:effectLst/>
                <a:latin typeface="+mn-lt"/>
                <a:ea typeface="+mn-ea"/>
                <a:cs typeface="+mn-cs"/>
              </a:rPr>
              <a:t>threadblock</a:t>
            </a:r>
            <a:r>
              <a:rPr lang="en-US" sz="1555" b="0" i="0" kern="1200" dirty="0">
                <a:solidFill>
                  <a:schemeClr val="tx1"/>
                </a:solidFill>
                <a:effectLst/>
                <a:latin typeface="+mn-lt"/>
                <a:ea typeface="+mn-ea"/>
                <a:cs typeface="+mn-cs"/>
              </a:rPr>
              <a:t> and each </a:t>
            </a:r>
            <a:r>
              <a:rPr lang="en-US" sz="1555" b="0" i="0" kern="1200" dirty="0" err="1">
                <a:solidFill>
                  <a:schemeClr val="tx1"/>
                </a:solidFill>
                <a:effectLst/>
                <a:latin typeface="+mn-lt"/>
                <a:ea typeface="+mn-ea"/>
                <a:cs typeface="+mn-cs"/>
              </a:rPr>
              <a:t>threadblock</a:t>
            </a:r>
            <a:r>
              <a:rPr lang="en-US" sz="1555" b="0" i="0" kern="1200" dirty="0">
                <a:solidFill>
                  <a:schemeClr val="tx1"/>
                </a:solidFill>
                <a:effectLst/>
                <a:latin typeface="+mn-lt"/>
                <a:ea typeface="+mn-ea"/>
                <a:cs typeface="+mn-cs"/>
              </a:rPr>
              <a:t> itself is composed of multi-dimensional fine-grained threads. </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The CUDA programming model forces the programmer to use the hierarchal thread IDs explicitly to express the parallelism in the program.</a:t>
            </a:r>
            <a:br>
              <a:rPr lang="en-US" dirty="0"/>
            </a:br>
            <a:endParaRPr lang="en-US" sz="1555" b="0" i="0"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This is different from the flat coarse-grain nature of CPU threads, where we have fewer coarse-grained threads do much more</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work than GPU threads.</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In NUMA-GPU system, threads are assigned to GPUs at the </a:t>
            </a:r>
            <a:r>
              <a:rPr lang="en-US" sz="1555" b="0" i="0" kern="1200" dirty="0" err="1">
                <a:solidFill>
                  <a:schemeClr val="tx1"/>
                </a:solidFill>
                <a:effectLst/>
                <a:latin typeface="+mn-lt"/>
                <a:ea typeface="+mn-ea"/>
                <a:cs typeface="+mn-cs"/>
              </a:rPr>
              <a:t>threadblock</a:t>
            </a:r>
            <a:r>
              <a:rPr lang="en-US" sz="1555" b="0" i="0" kern="1200" dirty="0">
                <a:solidFill>
                  <a:schemeClr val="tx1"/>
                </a:solidFill>
                <a:effectLst/>
                <a:latin typeface="+mn-lt"/>
                <a:ea typeface="+mn-ea"/>
                <a:cs typeface="+mn-cs"/>
              </a:rPr>
              <a:t> granularity, not at the thread level.</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This, combined with the expressiveness of thread IDs in GPU program, an inter-</a:t>
            </a:r>
            <a:r>
              <a:rPr lang="en-US" sz="1555" b="0" i="0" kern="1200" dirty="0" err="1">
                <a:solidFill>
                  <a:schemeClr val="tx1"/>
                </a:solidFill>
                <a:effectLst/>
                <a:latin typeface="+mn-lt"/>
                <a:ea typeface="+mn-ea"/>
                <a:cs typeface="+mn-cs"/>
              </a:rPr>
              <a:t>threadblock</a:t>
            </a:r>
            <a:r>
              <a:rPr lang="en-US" sz="1555" b="0" i="0" kern="1200" dirty="0">
                <a:solidFill>
                  <a:schemeClr val="tx1"/>
                </a:solidFill>
                <a:effectLst/>
                <a:latin typeface="+mn-lt"/>
                <a:ea typeface="+mn-ea"/>
                <a:cs typeface="+mn-cs"/>
              </a:rPr>
              <a:t> analysis must be performed, to account for both the</a:t>
            </a:r>
            <a:br>
              <a:rPr lang="en-US" sz="1555" b="0" i="0" kern="1200" dirty="0">
                <a:solidFill>
                  <a:schemeClr val="tx1"/>
                </a:solidFill>
                <a:effectLst/>
                <a:latin typeface="+mn-lt"/>
                <a:ea typeface="+mn-ea"/>
                <a:cs typeface="+mn-cs"/>
              </a:rPr>
            </a:br>
            <a:r>
              <a:rPr lang="en-US" sz="1555" b="0" i="0" kern="1200" dirty="0">
                <a:solidFill>
                  <a:schemeClr val="tx1"/>
                </a:solidFill>
                <a:effectLst/>
                <a:latin typeface="+mn-lt"/>
                <a:ea typeface="+mn-ea"/>
                <a:cs typeface="+mn-cs"/>
              </a:rPr>
              <a:t>hierarchy of the grid and the dimensionality of the thread grid. </a:t>
            </a:r>
            <a:endParaRPr lang="en-US" sz="1555" b="0" i="0" u="none" strike="noStrike"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br>
              <a:rPr lang="en-US" dirty="0"/>
            </a:br>
            <a:endParaRPr lang="en-US" sz="1555" b="0" i="0"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sz="1555" b="0" i="0"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endParaRPr lang="en-US" dirty="0"/>
          </a:p>
          <a:p>
            <a:pPr marL="0" marR="0" lvl="0" indent="0" algn="l" defTabSz="1185062" rtl="0" eaLnBrk="1" fontAlgn="auto" latinLnBrk="0" hangingPunct="1">
              <a:lnSpc>
                <a:spcPct val="100000"/>
              </a:lnSpc>
              <a:spcBef>
                <a:spcPts val="0"/>
              </a:spcBef>
              <a:spcAft>
                <a:spcPts val="0"/>
              </a:spcAft>
              <a:buClrTx/>
              <a:buSzTx/>
              <a:buFontTx/>
              <a:buNone/>
              <a:tabLst/>
              <a:defRPr/>
            </a:pPr>
            <a:br>
              <a:rPr lang="en-US" dirty="0"/>
            </a:b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46</a:t>
            </a:fld>
            <a:endParaRPr lang="en-US"/>
          </a:p>
        </p:txBody>
      </p:sp>
    </p:spTree>
    <p:extLst>
      <p:ext uri="{BB962C8B-B14F-4D97-AF65-F5344CB8AC3E}">
        <p14:creationId xmlns:p14="http://schemas.microsoft.com/office/powerpoint/2010/main" val="147639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However, building a GPU with hundreds of SMs in a single monolithic GPU die will not be possible due to manufacturing hurdles found in small technology nodes. </a:t>
            </a:r>
          </a:p>
          <a:p>
            <a:r>
              <a:rPr lang="en-US" sz="1555" b="0" i="0" kern="1200" dirty="0">
                <a:solidFill>
                  <a:schemeClr val="tx1"/>
                </a:solidFill>
                <a:effectLst/>
                <a:latin typeface="+mn-lt"/>
                <a:ea typeface="+mn-ea"/>
                <a:cs typeface="+mn-cs"/>
              </a:rPr>
              <a:t>As we can read in the news, the largest three chip manufactures are struggling with yield at 5 and 7 nm process technologies. </a:t>
            </a:r>
            <a:br>
              <a:rPr lang="en-US" dirty="0"/>
            </a:br>
            <a:endParaRPr lang="en-US" dirty="0"/>
          </a:p>
        </p:txBody>
      </p:sp>
      <p:sp>
        <p:nvSpPr>
          <p:cNvPr id="4" name="Slide Number Placeholder 3"/>
          <p:cNvSpPr>
            <a:spLocks noGrp="1"/>
          </p:cNvSpPr>
          <p:nvPr>
            <p:ph type="sldNum" sz="quarter" idx="5"/>
          </p:nvPr>
        </p:nvSpPr>
        <p:spPr/>
        <p:txBody>
          <a:bodyPr/>
          <a:lstStyle/>
          <a:p>
            <a:fld id="{9FD6C7DB-B0CA-464C-BE5E-293D604290C0}" type="slidenum">
              <a:rPr lang="en-US" smtClean="0"/>
              <a:t>4</a:t>
            </a:fld>
            <a:endParaRPr lang="en-US"/>
          </a:p>
        </p:txBody>
      </p:sp>
    </p:spTree>
    <p:extLst>
      <p:ext uri="{BB962C8B-B14F-4D97-AF65-F5344CB8AC3E}">
        <p14:creationId xmlns:p14="http://schemas.microsoft.com/office/powerpoint/2010/main" val="49186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makes the GPU performance scalability at risk.</a:t>
            </a:r>
          </a:p>
          <a:p>
            <a:r>
              <a:rPr lang="en-US" dirty="0"/>
              <a:t>As the next GPU generations will have low manufacture yield and will be very expensive to build at small </a:t>
            </a:r>
            <a:r>
              <a:rPr lang="en-US" sz="1555" b="0" i="0" kern="1200" dirty="0">
                <a:solidFill>
                  <a:schemeClr val="tx1"/>
                </a:solidFill>
                <a:effectLst/>
                <a:latin typeface="+mn-lt"/>
                <a:ea typeface="+mn-ea"/>
                <a:cs typeface="+mn-cs"/>
              </a:rPr>
              <a:t>technology nodes</a:t>
            </a:r>
            <a:r>
              <a:rPr lang="en-US" dirty="0"/>
              <a:t>. </a:t>
            </a:r>
          </a:p>
        </p:txBody>
      </p:sp>
      <p:sp>
        <p:nvSpPr>
          <p:cNvPr id="4" name="Slide Number Placeholder 3"/>
          <p:cNvSpPr>
            <a:spLocks noGrp="1"/>
          </p:cNvSpPr>
          <p:nvPr>
            <p:ph type="sldNum" sz="quarter" idx="5"/>
          </p:nvPr>
        </p:nvSpPr>
        <p:spPr/>
        <p:txBody>
          <a:bodyPr/>
          <a:lstStyle/>
          <a:p>
            <a:fld id="{909B0360-82CD-4B9C-B3A9-D298F5D0C34F}" type="slidenum">
              <a:rPr lang="en-US" smtClean="0"/>
              <a:t>5</a:t>
            </a:fld>
            <a:endParaRPr lang="en-US"/>
          </a:p>
        </p:txBody>
      </p:sp>
    </p:spTree>
    <p:extLst>
      <p:ext uri="{BB962C8B-B14F-4D97-AF65-F5344CB8AC3E}">
        <p14:creationId xmlns:p14="http://schemas.microsoft.com/office/powerpoint/2010/main" val="364732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To maintain performance scalability, proposals exist to aggregate discrete GPUs into a larger virtual GPU as well as decomposing a single GPU into multiple </a:t>
            </a:r>
            <a:r>
              <a:rPr lang="en-US" sz="1555" b="0" i="0" kern="1200" dirty="0" err="1">
                <a:solidFill>
                  <a:schemeClr val="tx1"/>
                </a:solidFill>
                <a:effectLst/>
                <a:latin typeface="+mn-lt"/>
                <a:ea typeface="+mn-ea"/>
                <a:cs typeface="+mn-cs"/>
              </a:rPr>
              <a:t>chiplets</a:t>
            </a:r>
            <a:r>
              <a:rPr lang="en-US" sz="1555" b="0" i="0" kern="1200" dirty="0">
                <a:solidFill>
                  <a:schemeClr val="tx1"/>
                </a:solidFill>
                <a:effectLst/>
                <a:latin typeface="+mn-lt"/>
                <a:ea typeface="+mn-ea"/>
                <a:cs typeface="+mn-cs"/>
              </a:rPr>
              <a:t> to increase aggregate die area.</a:t>
            </a:r>
          </a:p>
          <a:p>
            <a:endParaRPr lang="en-US" sz="1555" b="0" i="0" kern="1200" dirty="0">
              <a:solidFill>
                <a:schemeClr val="tx1"/>
              </a:solidFill>
              <a:effectLst/>
              <a:latin typeface="+mn-lt"/>
              <a:ea typeface="+mn-ea"/>
              <a:cs typeface="+mn-cs"/>
            </a:endParaRP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To maintain the same programming model and improving development</a:t>
            </a:r>
            <a:r>
              <a:rPr lang="en-US" dirty="0"/>
              <a:t> </a:t>
            </a:r>
            <a:r>
              <a:rPr lang="en-US" sz="1555" b="0" i="0" kern="1200" dirty="0">
                <a:solidFill>
                  <a:schemeClr val="tx1"/>
                </a:solidFill>
                <a:effectLst/>
                <a:latin typeface="+mn-lt"/>
                <a:ea typeface="+mn-ea"/>
                <a:cs typeface="+mn-cs"/>
              </a:rPr>
              <a:t>productivity, the multi-GPU and multi-</a:t>
            </a:r>
            <a:r>
              <a:rPr lang="en-US" sz="1555" b="0" i="0" kern="1200" dirty="0" err="1">
                <a:solidFill>
                  <a:schemeClr val="tx1"/>
                </a:solidFill>
                <a:effectLst/>
                <a:latin typeface="+mn-lt"/>
                <a:ea typeface="+mn-ea"/>
                <a:cs typeface="+mn-cs"/>
              </a:rPr>
              <a:t>Chiplet</a:t>
            </a:r>
            <a:r>
              <a:rPr lang="en-US" sz="1555" b="0" i="0" kern="1200" dirty="0">
                <a:solidFill>
                  <a:schemeClr val="tx1"/>
                </a:solidFill>
                <a:effectLst/>
                <a:latin typeface="+mn-lt"/>
                <a:ea typeface="+mn-ea"/>
                <a:cs typeface="+mn-cs"/>
              </a:rPr>
              <a:t> will be exposed as </a:t>
            </a:r>
            <a:r>
              <a:rPr lang="en-US" sz="1555" b="0" i="1" kern="1200" dirty="0">
                <a:solidFill>
                  <a:schemeClr val="tx1"/>
                </a:solidFill>
                <a:effectLst/>
                <a:latin typeface="+mn-lt"/>
                <a:ea typeface="+mn-ea"/>
                <a:cs typeface="+mn-cs"/>
              </a:rPr>
              <a:t>single logical GPU</a:t>
            </a:r>
            <a:r>
              <a:rPr lang="en-US" dirty="0"/>
              <a:t> to the higher software levels.</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These approaches introduce non-uniform memory access effects and lead to decreased performance and energy-efficiency if not managed appropriately</a:t>
            </a:r>
            <a:r>
              <a:rPr lang="en-US" b="0" dirty="0"/>
              <a:t> </a:t>
            </a:r>
          </a:p>
          <a:p>
            <a:endParaRPr lang="en-US" b="0" dirty="0"/>
          </a:p>
          <a:p>
            <a:pPr marL="0" marR="0" lvl="0" indent="0" algn="l" defTabSz="1185062" rtl="0" eaLnBrk="1" fontAlgn="auto" latinLnBrk="0" hangingPunct="1">
              <a:lnSpc>
                <a:spcPct val="100000"/>
              </a:lnSpc>
              <a:spcBef>
                <a:spcPts val="0"/>
              </a:spcBef>
              <a:spcAft>
                <a:spcPts val="0"/>
              </a:spcAft>
              <a:buClrTx/>
              <a:buSzTx/>
              <a:buFontTx/>
              <a:buNone/>
              <a:tabLst/>
              <a:defRPr/>
            </a:pPr>
            <a:r>
              <a:rPr lang="en-US" sz="1400" dirty="0"/>
              <a:t> Transparently overcoming these NUMA effects will be a challenging problem for GPUs over the next decade.</a:t>
            </a:r>
          </a:p>
          <a:p>
            <a:endParaRPr lang="en-US" b="0" dirty="0"/>
          </a:p>
          <a:p>
            <a:endParaRPr lang="en-US" b="0" dirty="0"/>
          </a:p>
          <a:p>
            <a:br>
              <a:rPr lang="en-US" b="0" dirty="0"/>
            </a:br>
            <a:br>
              <a:rPr lang="en-US" b="0" dirty="0"/>
            </a:br>
            <a:endParaRPr lang="en-US" b="0" dirty="0"/>
          </a:p>
        </p:txBody>
      </p:sp>
      <p:sp>
        <p:nvSpPr>
          <p:cNvPr id="4" name="Slide Number Placeholder 3"/>
          <p:cNvSpPr>
            <a:spLocks noGrp="1"/>
          </p:cNvSpPr>
          <p:nvPr>
            <p:ph type="sldNum" sz="quarter" idx="5"/>
          </p:nvPr>
        </p:nvSpPr>
        <p:spPr/>
        <p:txBody>
          <a:bodyPr/>
          <a:lstStyle/>
          <a:p>
            <a:fld id="{CD1F26A8-0A25-4859-A33A-387041C45A9B}" type="slidenum">
              <a:rPr lang="en-US" smtClean="0"/>
              <a:t>6</a:t>
            </a:fld>
            <a:endParaRPr lang="en-US"/>
          </a:p>
        </p:txBody>
      </p:sp>
    </p:spTree>
    <p:extLst>
      <p:ext uri="{BB962C8B-B14F-4D97-AF65-F5344CB8AC3E}">
        <p14:creationId xmlns:p14="http://schemas.microsoft.com/office/powerpoint/2010/main" val="33037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In this figure, we study the NUMA impact on a four GPU NUMA system when varying inter-GPU link bandwidth and topology. We evaluate state-of-the-art NUMA-GPU techniques normalized to a hypothetical monolithic GPU performance that has the same number of SMs.</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Baseline applies </a:t>
            </a:r>
            <a:r>
              <a:rPr lang="en-US" sz="1555" b="0" i="0" kern="1200" dirty="0" err="1">
                <a:solidFill>
                  <a:schemeClr val="tx1"/>
                </a:solidFill>
                <a:effectLst/>
                <a:latin typeface="+mn-lt"/>
                <a:ea typeface="+mn-ea"/>
                <a:cs typeface="+mn-cs"/>
              </a:rPr>
              <a:t>roundrobin</a:t>
            </a:r>
            <a:r>
              <a:rPr lang="en-US" sz="1555" b="0" i="0" kern="1200" dirty="0">
                <a:solidFill>
                  <a:schemeClr val="tx1"/>
                </a:solidFill>
                <a:effectLst/>
                <a:latin typeface="+mn-lt"/>
                <a:ea typeface="+mn-ea"/>
                <a:cs typeface="+mn-cs"/>
              </a:rPr>
              <a:t> scheduling and placement, the technique </a:t>
            </a:r>
            <a:r>
              <a:rPr lang="en-US" sz="1555" b="0" i="0" kern="1200" dirty="0" err="1">
                <a:solidFill>
                  <a:schemeClr val="tx1"/>
                </a:solidFill>
                <a:effectLst/>
                <a:latin typeface="+mn-lt"/>
                <a:ea typeface="+mn-ea"/>
                <a:cs typeface="+mn-cs"/>
              </a:rPr>
              <a:t>Batch+FT</a:t>
            </a:r>
            <a:r>
              <a:rPr lang="en-US" sz="1555" b="0" i="0" kern="1200" dirty="0">
                <a:solidFill>
                  <a:schemeClr val="tx1"/>
                </a:solidFill>
                <a:effectLst/>
                <a:latin typeface="+mn-lt"/>
                <a:ea typeface="+mn-ea"/>
                <a:cs typeface="+mn-cs"/>
              </a:rPr>
              <a:t> applies batch scheduling and first touch page placement policies, kernel-wide partitioning partitions whole grid and data in large chunks, whereas the CODA is a static analysis-based multi-GPU scheduling.</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To reduce the NUMA impact, we need to build almost 3 TB/s per GPU link which is very expensive and hard to manufacture. </a:t>
            </a:r>
          </a:p>
          <a:p>
            <a:pPr marL="0" marR="0" lvl="0" indent="0" algn="l" defTabSz="1185062" rtl="0" eaLnBrk="1" fontAlgn="auto" latinLnBrk="0" hangingPunct="1">
              <a:lnSpc>
                <a:spcPct val="100000"/>
              </a:lnSpc>
              <a:spcBef>
                <a:spcPts val="0"/>
              </a:spcBef>
              <a:spcAft>
                <a:spcPts val="0"/>
              </a:spcAft>
              <a:buClrTx/>
              <a:buSzTx/>
              <a:buFontTx/>
              <a:buNone/>
              <a:tabLst/>
              <a:defRPr/>
            </a:pPr>
            <a:r>
              <a:rPr lang="en-US" sz="1555" b="0" i="0" kern="1200" dirty="0">
                <a:solidFill>
                  <a:schemeClr val="tx1"/>
                </a:solidFill>
                <a:effectLst/>
                <a:latin typeface="+mn-lt"/>
                <a:ea typeface="+mn-ea"/>
                <a:cs typeface="+mn-cs"/>
              </a:rPr>
              <a:t>Ideally, we would like to achieve the same monolithic chip performance and remove NUMA effects with the cheapest possible interconnection. </a:t>
            </a:r>
            <a:br>
              <a:rPr lang="en-US" dirty="0"/>
            </a:br>
            <a:endParaRPr lang="en-US" dirty="0"/>
          </a:p>
          <a:p>
            <a:r>
              <a:rPr lang="en-US" sz="1555" b="0" i="0" kern="1200" dirty="0">
                <a:solidFill>
                  <a:schemeClr val="tx1"/>
                </a:solidFill>
                <a:effectLst/>
                <a:latin typeface="+mn-lt"/>
                <a:ea typeface="+mn-ea"/>
                <a:cs typeface="+mn-cs"/>
              </a:rPr>
              <a:t>We observe that , the previous work, CODA, outperforms other techniques and should be considered state-of-the-art versus other policies, however, there still remains significant room for improvement</a:t>
            </a:r>
            <a:r>
              <a:rPr lang="en-US" dirty="0"/>
              <a:t> in the cost-effective and limited-bandwidth connections.</a:t>
            </a:r>
            <a:br>
              <a:rPr lang="en-US" dirty="0"/>
            </a:br>
            <a:br>
              <a:rPr lang="en-US" dirty="0"/>
            </a:br>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7</a:t>
            </a:fld>
            <a:endParaRPr lang="en-US"/>
          </a:p>
        </p:txBody>
      </p:sp>
    </p:spTree>
    <p:extLst>
      <p:ext uri="{BB962C8B-B14F-4D97-AF65-F5344CB8AC3E}">
        <p14:creationId xmlns:p14="http://schemas.microsoft.com/office/powerpoint/2010/main" val="173411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555" b="0" i="0" kern="1200" dirty="0">
                <a:solidFill>
                  <a:schemeClr val="tx1"/>
                </a:solidFill>
                <a:effectLst/>
                <a:latin typeface="+mn-lt"/>
                <a:ea typeface="+mn-ea"/>
                <a:cs typeface="+mn-cs"/>
              </a:rPr>
              <a:t>We qualitatively study state-of-the-art NUMA-GPU techniques, highlighting their deficiencies. The previous techniques are either relying on first-touch page placement policy that can introduces a substantial performance penalty. </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Also, they may have limited coverage and do not exploit many common locality patterns found in GPU workloads. They work well for some locality patterns but not for others.</a:t>
            </a:r>
          </a:p>
          <a:p>
            <a:endParaRPr lang="en-US" sz="1555" b="0" i="0" kern="1200" dirty="0">
              <a:solidFill>
                <a:schemeClr val="tx1"/>
              </a:solidFill>
              <a:effectLst/>
              <a:latin typeface="+mn-lt"/>
              <a:ea typeface="+mn-ea"/>
              <a:cs typeface="+mn-cs"/>
            </a:endParaRPr>
          </a:p>
          <a:p>
            <a:r>
              <a:rPr lang="en-US" sz="1555" b="0" i="0" kern="1200" dirty="0">
                <a:solidFill>
                  <a:schemeClr val="tx1"/>
                </a:solidFill>
                <a:effectLst/>
                <a:latin typeface="+mn-lt"/>
                <a:ea typeface="+mn-ea"/>
                <a:cs typeface="+mn-cs"/>
              </a:rPr>
              <a:t>Third, they are not transparent and propose new APIs</a:t>
            </a:r>
            <a:r>
              <a:rPr lang="en-US" dirty="0"/>
              <a:t> to the programmer.</a:t>
            </a:r>
            <a:br>
              <a:rPr lang="en-US" dirty="0"/>
            </a:br>
            <a:br>
              <a:rPr lang="en-US" dirty="0"/>
            </a:br>
            <a:endParaRPr lang="en-US" sz="1555" b="0" i="0" kern="1200" dirty="0">
              <a:solidFill>
                <a:schemeClr val="tx1"/>
              </a:solidFill>
              <a:effectLst/>
              <a:latin typeface="+mn-lt"/>
              <a:ea typeface="+mn-ea"/>
              <a:cs typeface="+mn-cs"/>
            </a:endParaRP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CD1F26A8-0A25-4859-A33A-387041C45A9B}" type="slidenum">
              <a:rPr lang="en-US" smtClean="0"/>
              <a:t>8</a:t>
            </a:fld>
            <a:endParaRPr lang="en-US"/>
          </a:p>
        </p:txBody>
      </p:sp>
    </p:spTree>
    <p:extLst>
      <p:ext uri="{BB962C8B-B14F-4D97-AF65-F5344CB8AC3E}">
        <p14:creationId xmlns:p14="http://schemas.microsoft.com/office/powerpoint/2010/main" val="99701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185062" rtl="0" eaLnBrk="1" fontAlgn="auto" latinLnBrk="0" hangingPunct="1">
              <a:lnSpc>
                <a:spcPct val="100000"/>
              </a:lnSpc>
              <a:spcBef>
                <a:spcPts val="0"/>
              </a:spcBef>
              <a:spcAft>
                <a:spcPts val="0"/>
              </a:spcAft>
              <a:buClrTx/>
              <a:buSzTx/>
              <a:buFontTx/>
              <a:buNone/>
              <a:tabLst/>
              <a:defRPr/>
            </a:pPr>
            <a:r>
              <a:rPr lang="en-US" b="0" dirty="0"/>
              <a:t>To this end, we propose LADM, a locality-aware data management for Multi-GPU systems that address the previous work inefficiency. LADM has low overhead, it </a:t>
            </a:r>
            <a:r>
              <a:rPr lang="en-US" sz="1600" b="0" dirty="0"/>
              <a:t>exploits GPU programming model patterns </a:t>
            </a:r>
            <a:r>
              <a:rPr lang="en-US" b="0" dirty="0"/>
              <a:t>and </a:t>
            </a:r>
            <a:r>
              <a:rPr lang="en-US" sz="1600" b="0" dirty="0"/>
              <a:t>transparent</a:t>
            </a:r>
            <a:r>
              <a:rPr lang="en-US" b="0" dirty="0"/>
              <a:t>. </a:t>
            </a:r>
          </a:p>
          <a:p>
            <a:endParaRPr lang="en-US" b="0" dirty="0"/>
          </a:p>
          <a:p>
            <a:r>
              <a:rPr lang="en-US" b="0" dirty="0"/>
              <a:t>LADM achieves this by exploiting a proactive static index analysis to optimize </a:t>
            </a:r>
            <a:r>
              <a:rPr lang="en-US" b="0" dirty="0" err="1"/>
              <a:t>theadblock</a:t>
            </a:r>
            <a:r>
              <a:rPr lang="en-US" b="0" dirty="0"/>
              <a:t> scheduling, data placement and cache policy. </a:t>
            </a:r>
          </a:p>
        </p:txBody>
      </p:sp>
      <p:sp>
        <p:nvSpPr>
          <p:cNvPr id="4" name="Slide Number Placeholder 3"/>
          <p:cNvSpPr>
            <a:spLocks noGrp="1"/>
          </p:cNvSpPr>
          <p:nvPr>
            <p:ph type="sldNum" sz="quarter" idx="5"/>
          </p:nvPr>
        </p:nvSpPr>
        <p:spPr/>
        <p:txBody>
          <a:bodyPr/>
          <a:lstStyle/>
          <a:p>
            <a:fld id="{909B0360-82CD-4B9C-B3A9-D298F5D0C34F}" type="slidenum">
              <a:rPr lang="en-US" smtClean="0"/>
              <a:t>9</a:t>
            </a:fld>
            <a:endParaRPr lang="en-US"/>
          </a:p>
        </p:txBody>
      </p:sp>
    </p:spTree>
    <p:extLst>
      <p:ext uri="{BB962C8B-B14F-4D97-AF65-F5344CB8AC3E}">
        <p14:creationId xmlns:p14="http://schemas.microsoft.com/office/powerpoint/2010/main" val="148351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795781"/>
            <a:ext cx="14630400" cy="3820160"/>
          </a:xfrm>
        </p:spPr>
        <p:txBody>
          <a:bodyPr anchor="b"/>
          <a:lstStyle>
            <a:lvl1pPr algn="ctr">
              <a:defRPr sz="9600"/>
            </a:lvl1pPr>
          </a:lstStyle>
          <a:p>
            <a:r>
              <a:rPr lang="en-US"/>
              <a:t>Click to edit Master title style</a:t>
            </a:r>
            <a:endParaRPr lang="en-US" dirty="0"/>
          </a:p>
        </p:txBody>
      </p:sp>
      <p:sp>
        <p:nvSpPr>
          <p:cNvPr id="3" name="Subtitle 2"/>
          <p:cNvSpPr>
            <a:spLocks noGrp="1"/>
          </p:cNvSpPr>
          <p:nvPr>
            <p:ph type="subTitle" idx="1"/>
          </p:nvPr>
        </p:nvSpPr>
        <p:spPr>
          <a:xfrm>
            <a:off x="2438400" y="5763261"/>
            <a:ext cx="14630400" cy="2649219"/>
          </a:xfrm>
        </p:spPr>
        <p:txBody>
          <a:bodyPr/>
          <a:lstStyle>
            <a:lvl1pPr marL="0" indent="0" algn="ctr">
              <a:buNone/>
              <a:defRPr sz="3840"/>
            </a:lvl1pPr>
            <a:lvl2pPr marL="731520" indent="0" algn="ctr">
              <a:buNone/>
              <a:defRPr sz="3200"/>
            </a:lvl2pPr>
            <a:lvl3pPr marL="1463040" indent="0" algn="ctr">
              <a:buNone/>
              <a:defRPr sz="2880"/>
            </a:lvl3pPr>
            <a:lvl4pPr marL="2194560" indent="0" algn="ctr">
              <a:buNone/>
              <a:defRPr sz="2560"/>
            </a:lvl4pPr>
            <a:lvl5pPr marL="2926080" indent="0" algn="ctr">
              <a:buNone/>
              <a:defRPr sz="2560"/>
            </a:lvl5pPr>
            <a:lvl6pPr marL="3657600" indent="0" algn="ctr">
              <a:buNone/>
              <a:defRPr sz="2560"/>
            </a:lvl6pPr>
            <a:lvl7pPr marL="4389120" indent="0" algn="ctr">
              <a:buNone/>
              <a:defRPr sz="2560"/>
            </a:lvl7pPr>
            <a:lvl8pPr marL="5120640" indent="0" algn="ctr">
              <a:buNone/>
              <a:defRPr sz="2560"/>
            </a:lvl8pPr>
            <a:lvl9pPr marL="5852160" indent="0" algn="ctr">
              <a:buNone/>
              <a:defRPr sz="25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9A66F7-A6EA-4C07-B17E-A810DC2424AD}" type="datetime1">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1809969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8BE9F6-5B5C-4AD7-B7BE-90D8F9FC1C4A}" type="datetime1">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147962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59840" y="584200"/>
            <a:ext cx="4206240" cy="929894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41120" y="584200"/>
            <a:ext cx="12374880" cy="92989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74F1B-8540-414D-B2D4-1FD256027A8B}" type="datetime1">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2501992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D7E54-D5C3-4237-A2C4-004131D1356D}" type="datetime1">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157429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0960" y="2735582"/>
            <a:ext cx="16824960" cy="4564379"/>
          </a:xfrm>
        </p:spPr>
        <p:txBody>
          <a:bodyPr anchor="b"/>
          <a:lstStyle>
            <a:lvl1pPr>
              <a:defRPr sz="9600"/>
            </a:lvl1pPr>
          </a:lstStyle>
          <a:p>
            <a:r>
              <a:rPr lang="en-US"/>
              <a:t>Click to edit Master title style</a:t>
            </a:r>
            <a:endParaRPr lang="en-US" dirty="0"/>
          </a:p>
        </p:txBody>
      </p:sp>
      <p:sp>
        <p:nvSpPr>
          <p:cNvPr id="3" name="Text Placeholder 2"/>
          <p:cNvSpPr>
            <a:spLocks noGrp="1"/>
          </p:cNvSpPr>
          <p:nvPr>
            <p:ph type="body" idx="1"/>
          </p:nvPr>
        </p:nvSpPr>
        <p:spPr>
          <a:xfrm>
            <a:off x="1330960" y="7343142"/>
            <a:ext cx="16824960" cy="2400299"/>
          </a:xfrm>
        </p:spPr>
        <p:txBody>
          <a:bodyPr/>
          <a:lstStyle>
            <a:lvl1pPr marL="0" indent="0">
              <a:buNone/>
              <a:defRPr sz="3840">
                <a:solidFill>
                  <a:schemeClr val="tx1">
                    <a:tint val="75000"/>
                  </a:schemeClr>
                </a:solidFill>
              </a:defRPr>
            </a:lvl1pPr>
            <a:lvl2pPr marL="731520" indent="0">
              <a:buNone/>
              <a:defRPr sz="3200">
                <a:solidFill>
                  <a:schemeClr val="tx1">
                    <a:tint val="75000"/>
                  </a:schemeClr>
                </a:solidFill>
              </a:defRPr>
            </a:lvl2pPr>
            <a:lvl3pPr marL="1463040" indent="0">
              <a:buNone/>
              <a:defRPr sz="2880">
                <a:solidFill>
                  <a:schemeClr val="tx1">
                    <a:tint val="75000"/>
                  </a:schemeClr>
                </a:solidFill>
              </a:defRPr>
            </a:lvl3pPr>
            <a:lvl4pPr marL="2194560" indent="0">
              <a:buNone/>
              <a:defRPr sz="2560">
                <a:solidFill>
                  <a:schemeClr val="tx1">
                    <a:tint val="75000"/>
                  </a:schemeClr>
                </a:solidFill>
              </a:defRPr>
            </a:lvl4pPr>
            <a:lvl5pPr marL="2926080" indent="0">
              <a:buNone/>
              <a:defRPr sz="2560">
                <a:solidFill>
                  <a:schemeClr val="tx1">
                    <a:tint val="75000"/>
                  </a:schemeClr>
                </a:solidFill>
              </a:defRPr>
            </a:lvl5pPr>
            <a:lvl6pPr marL="3657600" indent="0">
              <a:buNone/>
              <a:defRPr sz="2560">
                <a:solidFill>
                  <a:schemeClr val="tx1">
                    <a:tint val="75000"/>
                  </a:schemeClr>
                </a:solidFill>
              </a:defRPr>
            </a:lvl6pPr>
            <a:lvl7pPr marL="4389120" indent="0">
              <a:buNone/>
              <a:defRPr sz="2560">
                <a:solidFill>
                  <a:schemeClr val="tx1">
                    <a:tint val="75000"/>
                  </a:schemeClr>
                </a:solidFill>
              </a:defRPr>
            </a:lvl7pPr>
            <a:lvl8pPr marL="5120640" indent="0">
              <a:buNone/>
              <a:defRPr sz="2560">
                <a:solidFill>
                  <a:schemeClr val="tx1">
                    <a:tint val="75000"/>
                  </a:schemeClr>
                </a:solidFill>
              </a:defRPr>
            </a:lvl8pPr>
            <a:lvl9pPr marL="5852160" indent="0">
              <a:buNone/>
              <a:defRPr sz="25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1CEDB-F0B7-4392-AF22-B457184E9EF2}" type="datetime1">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7520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41120" y="2921000"/>
            <a:ext cx="8290560" cy="6962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875520" y="2921000"/>
            <a:ext cx="8290560" cy="6962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6DC4B0-376F-4138-A02F-7C1EDFFACBAC}" type="datetime1">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148948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3661" y="584201"/>
            <a:ext cx="16824960" cy="21209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43662" y="2689861"/>
            <a:ext cx="8252459" cy="1318259"/>
          </a:xfrm>
        </p:spPr>
        <p:txBody>
          <a:bodyPr anchor="b"/>
          <a:lstStyle>
            <a:lvl1pPr marL="0" indent="0">
              <a:buNone/>
              <a:defRPr sz="3840" b="1"/>
            </a:lvl1pPr>
            <a:lvl2pPr marL="731520" indent="0">
              <a:buNone/>
              <a:defRPr sz="3200" b="1"/>
            </a:lvl2pPr>
            <a:lvl3pPr marL="1463040" indent="0">
              <a:buNone/>
              <a:defRPr sz="2880" b="1"/>
            </a:lvl3pPr>
            <a:lvl4pPr marL="2194560" indent="0">
              <a:buNone/>
              <a:defRPr sz="2560" b="1"/>
            </a:lvl4pPr>
            <a:lvl5pPr marL="2926080" indent="0">
              <a:buNone/>
              <a:defRPr sz="2560" b="1"/>
            </a:lvl5pPr>
            <a:lvl6pPr marL="3657600" indent="0">
              <a:buNone/>
              <a:defRPr sz="2560" b="1"/>
            </a:lvl6pPr>
            <a:lvl7pPr marL="4389120" indent="0">
              <a:buNone/>
              <a:defRPr sz="2560" b="1"/>
            </a:lvl7pPr>
            <a:lvl8pPr marL="5120640" indent="0">
              <a:buNone/>
              <a:defRPr sz="2560" b="1"/>
            </a:lvl8pPr>
            <a:lvl9pPr marL="5852160" indent="0">
              <a:buNone/>
              <a:defRPr sz="2560" b="1"/>
            </a:lvl9pPr>
          </a:lstStyle>
          <a:p>
            <a:pPr lvl="0"/>
            <a:r>
              <a:rPr lang="en-US"/>
              <a:t>Click to edit Master text styles</a:t>
            </a:r>
          </a:p>
        </p:txBody>
      </p:sp>
      <p:sp>
        <p:nvSpPr>
          <p:cNvPr id="4" name="Content Placeholder 3"/>
          <p:cNvSpPr>
            <a:spLocks noGrp="1"/>
          </p:cNvSpPr>
          <p:nvPr>
            <p:ph sz="half" idx="2"/>
          </p:nvPr>
        </p:nvSpPr>
        <p:spPr>
          <a:xfrm>
            <a:off x="1343662" y="4008120"/>
            <a:ext cx="8252459" cy="5895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875520" y="2689861"/>
            <a:ext cx="8293101" cy="1318259"/>
          </a:xfrm>
        </p:spPr>
        <p:txBody>
          <a:bodyPr anchor="b"/>
          <a:lstStyle>
            <a:lvl1pPr marL="0" indent="0">
              <a:buNone/>
              <a:defRPr sz="3840" b="1"/>
            </a:lvl1pPr>
            <a:lvl2pPr marL="731520" indent="0">
              <a:buNone/>
              <a:defRPr sz="3200" b="1"/>
            </a:lvl2pPr>
            <a:lvl3pPr marL="1463040" indent="0">
              <a:buNone/>
              <a:defRPr sz="2880" b="1"/>
            </a:lvl3pPr>
            <a:lvl4pPr marL="2194560" indent="0">
              <a:buNone/>
              <a:defRPr sz="2560" b="1"/>
            </a:lvl4pPr>
            <a:lvl5pPr marL="2926080" indent="0">
              <a:buNone/>
              <a:defRPr sz="2560" b="1"/>
            </a:lvl5pPr>
            <a:lvl6pPr marL="3657600" indent="0">
              <a:buNone/>
              <a:defRPr sz="2560" b="1"/>
            </a:lvl6pPr>
            <a:lvl7pPr marL="4389120" indent="0">
              <a:buNone/>
              <a:defRPr sz="2560" b="1"/>
            </a:lvl7pPr>
            <a:lvl8pPr marL="5120640" indent="0">
              <a:buNone/>
              <a:defRPr sz="2560" b="1"/>
            </a:lvl8pPr>
            <a:lvl9pPr marL="5852160" indent="0">
              <a:buNone/>
              <a:defRPr sz="2560" b="1"/>
            </a:lvl9pPr>
          </a:lstStyle>
          <a:p>
            <a:pPr lvl="0"/>
            <a:r>
              <a:rPr lang="en-US"/>
              <a:t>Click to edit Master text styles</a:t>
            </a:r>
          </a:p>
        </p:txBody>
      </p:sp>
      <p:sp>
        <p:nvSpPr>
          <p:cNvPr id="6" name="Content Placeholder 5"/>
          <p:cNvSpPr>
            <a:spLocks noGrp="1"/>
          </p:cNvSpPr>
          <p:nvPr>
            <p:ph sz="quarter" idx="4"/>
          </p:nvPr>
        </p:nvSpPr>
        <p:spPr>
          <a:xfrm>
            <a:off x="9875520" y="4008120"/>
            <a:ext cx="8293101" cy="5895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ABAA82-F356-44F6-B403-89DB89C74DAC}" type="datetime1">
              <a:rPr lang="en-US" smtClean="0"/>
              <a:t>9/21/2020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136309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BA6C4D-C0CF-42FB-B9B9-F8C4FDE9B291}" type="datetime1">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366362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E2EE9-E4BC-4CF7-B414-EDE3AF722283}" type="datetime1">
              <a:rPr lang="en-US" smtClean="0"/>
              <a:t>9/21/2020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188002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3662" y="731520"/>
            <a:ext cx="6291579" cy="2560320"/>
          </a:xfrm>
        </p:spPr>
        <p:txBody>
          <a:bodyPr anchor="b"/>
          <a:lstStyle>
            <a:lvl1pPr>
              <a:defRPr sz="5120"/>
            </a:lvl1pPr>
          </a:lstStyle>
          <a:p>
            <a:r>
              <a:rPr lang="en-US"/>
              <a:t>Click to edit Master title style</a:t>
            </a:r>
            <a:endParaRPr lang="en-US" dirty="0"/>
          </a:p>
        </p:txBody>
      </p:sp>
      <p:sp>
        <p:nvSpPr>
          <p:cNvPr id="3" name="Content Placeholder 2"/>
          <p:cNvSpPr>
            <a:spLocks noGrp="1"/>
          </p:cNvSpPr>
          <p:nvPr>
            <p:ph idx="1"/>
          </p:nvPr>
        </p:nvSpPr>
        <p:spPr>
          <a:xfrm>
            <a:off x="8293101" y="1579881"/>
            <a:ext cx="9875520" cy="7797800"/>
          </a:xfrm>
        </p:spPr>
        <p:txBody>
          <a:bodyPr/>
          <a:lstStyle>
            <a:lvl1pPr>
              <a:defRPr sz="5120"/>
            </a:lvl1pPr>
            <a:lvl2pPr>
              <a:defRPr sz="4480"/>
            </a:lvl2pPr>
            <a:lvl3pPr>
              <a:defRPr sz="384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43662" y="3291840"/>
            <a:ext cx="6291579" cy="6098541"/>
          </a:xfrm>
        </p:spPr>
        <p:txBody>
          <a:bodyPr/>
          <a:lstStyle>
            <a:lvl1pPr marL="0" indent="0">
              <a:buNone/>
              <a:defRPr sz="2560"/>
            </a:lvl1pPr>
            <a:lvl2pPr marL="731520" indent="0">
              <a:buNone/>
              <a:defRPr sz="2240"/>
            </a:lvl2pPr>
            <a:lvl3pPr marL="1463040" indent="0">
              <a:buNone/>
              <a:defRPr sz="1920"/>
            </a:lvl3pPr>
            <a:lvl4pPr marL="2194560" indent="0">
              <a:buNone/>
              <a:defRPr sz="1600"/>
            </a:lvl4pPr>
            <a:lvl5pPr marL="2926080" indent="0">
              <a:buNone/>
              <a:defRPr sz="1600"/>
            </a:lvl5pPr>
            <a:lvl6pPr marL="3657600" indent="0">
              <a:buNone/>
              <a:defRPr sz="1600"/>
            </a:lvl6pPr>
            <a:lvl7pPr marL="4389120" indent="0">
              <a:buNone/>
              <a:defRPr sz="1600"/>
            </a:lvl7pPr>
            <a:lvl8pPr marL="5120640" indent="0">
              <a:buNone/>
              <a:defRPr sz="1600"/>
            </a:lvl8pPr>
            <a:lvl9pPr marL="585216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540FB5F-3608-4C5D-A87F-4DE76E3324E2}" type="datetime1">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50452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3662" y="731520"/>
            <a:ext cx="6291579" cy="2560320"/>
          </a:xfrm>
        </p:spPr>
        <p:txBody>
          <a:bodyPr anchor="b"/>
          <a:lstStyle>
            <a:lvl1pPr>
              <a:defRPr sz="5120"/>
            </a:lvl1pPr>
          </a:lstStyle>
          <a:p>
            <a:r>
              <a:rPr lang="en-US"/>
              <a:t>Click to edit Master title style</a:t>
            </a:r>
            <a:endParaRPr lang="en-US" dirty="0"/>
          </a:p>
        </p:txBody>
      </p:sp>
      <p:sp>
        <p:nvSpPr>
          <p:cNvPr id="3" name="Picture Placeholder 2"/>
          <p:cNvSpPr>
            <a:spLocks noGrp="1" noChangeAspect="1"/>
          </p:cNvSpPr>
          <p:nvPr>
            <p:ph type="pic" idx="1"/>
          </p:nvPr>
        </p:nvSpPr>
        <p:spPr>
          <a:xfrm>
            <a:off x="8293101" y="1579881"/>
            <a:ext cx="9875520" cy="7797800"/>
          </a:xfrm>
        </p:spPr>
        <p:txBody>
          <a:bodyPr anchor="t"/>
          <a:lstStyle>
            <a:lvl1pPr marL="0" indent="0">
              <a:buNone/>
              <a:defRPr sz="5120"/>
            </a:lvl1pPr>
            <a:lvl2pPr marL="731520" indent="0">
              <a:buNone/>
              <a:defRPr sz="4480"/>
            </a:lvl2pPr>
            <a:lvl3pPr marL="1463040" indent="0">
              <a:buNone/>
              <a:defRPr sz="384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r>
              <a:rPr lang="en-US"/>
              <a:t>Click icon to add picture</a:t>
            </a:r>
            <a:endParaRPr lang="en-US" dirty="0"/>
          </a:p>
        </p:txBody>
      </p:sp>
      <p:sp>
        <p:nvSpPr>
          <p:cNvPr id="4" name="Text Placeholder 3"/>
          <p:cNvSpPr>
            <a:spLocks noGrp="1"/>
          </p:cNvSpPr>
          <p:nvPr>
            <p:ph type="body" sz="half" idx="2"/>
          </p:nvPr>
        </p:nvSpPr>
        <p:spPr>
          <a:xfrm>
            <a:off x="1343662" y="3291840"/>
            <a:ext cx="6291579" cy="6098541"/>
          </a:xfrm>
        </p:spPr>
        <p:txBody>
          <a:bodyPr/>
          <a:lstStyle>
            <a:lvl1pPr marL="0" indent="0">
              <a:buNone/>
              <a:defRPr sz="2560"/>
            </a:lvl1pPr>
            <a:lvl2pPr marL="731520" indent="0">
              <a:buNone/>
              <a:defRPr sz="2240"/>
            </a:lvl2pPr>
            <a:lvl3pPr marL="1463040" indent="0">
              <a:buNone/>
              <a:defRPr sz="1920"/>
            </a:lvl3pPr>
            <a:lvl4pPr marL="2194560" indent="0">
              <a:buNone/>
              <a:defRPr sz="1600"/>
            </a:lvl4pPr>
            <a:lvl5pPr marL="2926080" indent="0">
              <a:buNone/>
              <a:defRPr sz="1600"/>
            </a:lvl5pPr>
            <a:lvl6pPr marL="3657600" indent="0">
              <a:buNone/>
              <a:defRPr sz="1600"/>
            </a:lvl6pPr>
            <a:lvl7pPr marL="4389120" indent="0">
              <a:buNone/>
              <a:defRPr sz="1600"/>
            </a:lvl7pPr>
            <a:lvl8pPr marL="5120640" indent="0">
              <a:buNone/>
              <a:defRPr sz="1600"/>
            </a:lvl8pPr>
            <a:lvl9pPr marL="585216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52C75FA2-FAF7-44C6-812F-42C7B9B1E6D3}" type="datetime1">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5FC2F-9F3E-40BA-BF15-0F7774B3E1B8}" type="slidenum">
              <a:rPr lang="en-US" smtClean="0"/>
              <a:t>‹#›</a:t>
            </a:fld>
            <a:endParaRPr lang="en-US"/>
          </a:p>
        </p:txBody>
      </p:sp>
    </p:spTree>
    <p:extLst>
      <p:ext uri="{BB962C8B-B14F-4D97-AF65-F5344CB8AC3E}">
        <p14:creationId xmlns:p14="http://schemas.microsoft.com/office/powerpoint/2010/main" val="255784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584201"/>
            <a:ext cx="16824960" cy="21209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41120" y="2921000"/>
            <a:ext cx="16824960" cy="69621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41120" y="10170161"/>
            <a:ext cx="4389120" cy="584200"/>
          </a:xfrm>
          <a:prstGeom prst="rect">
            <a:avLst/>
          </a:prstGeom>
        </p:spPr>
        <p:txBody>
          <a:bodyPr vert="horz" lIns="91440" tIns="45720" rIns="91440" bIns="45720" rtlCol="0" anchor="ctr"/>
          <a:lstStyle>
            <a:lvl1pPr algn="l">
              <a:defRPr sz="1920">
                <a:solidFill>
                  <a:schemeClr val="tx1">
                    <a:tint val="75000"/>
                  </a:schemeClr>
                </a:solidFill>
              </a:defRPr>
            </a:lvl1pPr>
          </a:lstStyle>
          <a:p>
            <a:fld id="{252A7870-D910-4248-96F2-8A85FFFEFC53}" type="datetime1">
              <a:rPr lang="en-US" smtClean="0"/>
              <a:t>9/21/2020</a:t>
            </a:fld>
            <a:endParaRPr lang="en-US"/>
          </a:p>
        </p:txBody>
      </p:sp>
      <p:sp>
        <p:nvSpPr>
          <p:cNvPr id="5" name="Footer Placeholder 4"/>
          <p:cNvSpPr>
            <a:spLocks noGrp="1"/>
          </p:cNvSpPr>
          <p:nvPr>
            <p:ph type="ftr" sz="quarter" idx="3"/>
          </p:nvPr>
        </p:nvSpPr>
        <p:spPr>
          <a:xfrm>
            <a:off x="6461760" y="10170161"/>
            <a:ext cx="6583680" cy="584200"/>
          </a:xfrm>
          <a:prstGeom prst="rect">
            <a:avLst/>
          </a:prstGeom>
        </p:spPr>
        <p:txBody>
          <a:bodyPr vert="horz" lIns="91440" tIns="45720" rIns="91440" bIns="45720" rtlCol="0" anchor="ctr"/>
          <a:lstStyle>
            <a:lvl1pPr algn="ctr">
              <a:defRPr sz="19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776960" y="10170161"/>
            <a:ext cx="4389120" cy="584200"/>
          </a:xfrm>
          <a:prstGeom prst="rect">
            <a:avLst/>
          </a:prstGeom>
        </p:spPr>
        <p:txBody>
          <a:bodyPr vert="horz" lIns="91440" tIns="45720" rIns="91440" bIns="45720" rtlCol="0" anchor="ctr"/>
          <a:lstStyle>
            <a:lvl1pPr algn="r">
              <a:defRPr sz="1920">
                <a:solidFill>
                  <a:schemeClr val="tx1">
                    <a:tint val="75000"/>
                  </a:schemeClr>
                </a:solidFill>
              </a:defRPr>
            </a:lvl1pPr>
          </a:lstStyle>
          <a:p>
            <a:fld id="{DCE5FC2F-9F3E-40BA-BF15-0F7774B3E1B8}" type="slidenum">
              <a:rPr lang="en-US" smtClean="0"/>
              <a:t>‹#›</a:t>
            </a:fld>
            <a:endParaRPr lang="en-US"/>
          </a:p>
        </p:txBody>
      </p:sp>
    </p:spTree>
    <p:extLst>
      <p:ext uri="{BB962C8B-B14F-4D97-AF65-F5344CB8AC3E}">
        <p14:creationId xmlns:p14="http://schemas.microsoft.com/office/powerpoint/2010/main" val="8607938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defTabSz="1463040" rtl="0" eaLnBrk="1" latinLnBrk="0" hangingPunct="1">
        <a:lnSpc>
          <a:spcPct val="90000"/>
        </a:lnSpc>
        <a:spcBef>
          <a:spcPct val="0"/>
        </a:spcBef>
        <a:buNone/>
        <a:defRPr sz="7040" kern="1200">
          <a:solidFill>
            <a:schemeClr val="tx1"/>
          </a:solidFill>
          <a:latin typeface="+mj-lt"/>
          <a:ea typeface="+mj-ea"/>
          <a:cs typeface="+mj-cs"/>
        </a:defRPr>
      </a:lvl1pPr>
    </p:titleStyle>
    <p:bodyStyle>
      <a:lvl1pPr marL="365760" indent="-365760" algn="l" defTabSz="1463040" rtl="0" eaLnBrk="1" latinLnBrk="0" hangingPunct="1">
        <a:lnSpc>
          <a:spcPct val="90000"/>
        </a:lnSpc>
        <a:spcBef>
          <a:spcPts val="1600"/>
        </a:spcBef>
        <a:buFont typeface="Arial" panose="020B0604020202020204" pitchFamily="34" charset="0"/>
        <a:buChar char="•"/>
        <a:defRPr sz="4480" kern="1200">
          <a:solidFill>
            <a:schemeClr val="tx1"/>
          </a:solidFill>
          <a:latin typeface="+mn-lt"/>
          <a:ea typeface="+mn-ea"/>
          <a:cs typeface="+mn-cs"/>
        </a:defRPr>
      </a:lvl1pPr>
      <a:lvl2pPr marL="1097280" indent="-365760" algn="l" defTabSz="1463040" rtl="0" eaLnBrk="1" latinLnBrk="0" hangingPunct="1">
        <a:lnSpc>
          <a:spcPct val="90000"/>
        </a:lnSpc>
        <a:spcBef>
          <a:spcPts val="800"/>
        </a:spcBef>
        <a:buFont typeface="Arial" panose="020B0604020202020204" pitchFamily="34" charset="0"/>
        <a:buChar char="•"/>
        <a:defRPr sz="3840" kern="1200">
          <a:solidFill>
            <a:schemeClr val="tx1"/>
          </a:solidFill>
          <a:latin typeface="+mn-lt"/>
          <a:ea typeface="+mn-ea"/>
          <a:cs typeface="+mn-cs"/>
        </a:defRPr>
      </a:lvl2pPr>
      <a:lvl3pPr marL="1828800" indent="-365760" algn="l" defTabSz="1463040" rtl="0" eaLnBrk="1" latinLnBrk="0" hangingPunct="1">
        <a:lnSpc>
          <a:spcPct val="90000"/>
        </a:lnSpc>
        <a:spcBef>
          <a:spcPts val="800"/>
        </a:spcBef>
        <a:buFont typeface="Arial" panose="020B0604020202020204" pitchFamily="34" charset="0"/>
        <a:buChar char="•"/>
        <a:defRPr sz="3200" kern="1200">
          <a:solidFill>
            <a:schemeClr val="tx1"/>
          </a:solidFill>
          <a:latin typeface="+mn-lt"/>
          <a:ea typeface="+mn-ea"/>
          <a:cs typeface="+mn-cs"/>
        </a:defRPr>
      </a:lvl3pPr>
      <a:lvl4pPr marL="25603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4pPr>
      <a:lvl5pPr marL="329184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5pPr>
      <a:lvl6pPr marL="402336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6pPr>
      <a:lvl7pPr marL="475488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7pPr>
      <a:lvl8pPr marL="548640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8pPr>
      <a:lvl9pPr marL="6217920" indent="-365760" algn="l" defTabSz="1463040" rtl="0" eaLnBrk="1" latinLnBrk="0" hangingPunct="1">
        <a:lnSpc>
          <a:spcPct val="90000"/>
        </a:lnSpc>
        <a:spcBef>
          <a:spcPts val="800"/>
        </a:spcBef>
        <a:buFont typeface="Arial" panose="020B0604020202020204" pitchFamily="34" charset="0"/>
        <a:buChar char="•"/>
        <a:defRPr sz="2880" kern="1200">
          <a:solidFill>
            <a:schemeClr val="tx1"/>
          </a:solidFill>
          <a:latin typeface="+mn-lt"/>
          <a:ea typeface="+mn-ea"/>
          <a:cs typeface="+mn-cs"/>
        </a:defRPr>
      </a:lvl9pPr>
    </p:bodyStyle>
    <p:otherStyle>
      <a:defPPr>
        <a:defRPr lang="en-US"/>
      </a:defPPr>
      <a:lvl1pPr marL="0" algn="l" defTabSz="1463040" rtl="0" eaLnBrk="1" latinLnBrk="0" hangingPunct="1">
        <a:defRPr sz="2880" kern="1200">
          <a:solidFill>
            <a:schemeClr val="tx1"/>
          </a:solidFill>
          <a:latin typeface="+mn-lt"/>
          <a:ea typeface="+mn-ea"/>
          <a:cs typeface="+mn-cs"/>
        </a:defRPr>
      </a:lvl1pPr>
      <a:lvl2pPr marL="731520" algn="l" defTabSz="1463040" rtl="0" eaLnBrk="1" latinLnBrk="0" hangingPunct="1">
        <a:defRPr sz="2880" kern="1200">
          <a:solidFill>
            <a:schemeClr val="tx1"/>
          </a:solidFill>
          <a:latin typeface="+mn-lt"/>
          <a:ea typeface="+mn-ea"/>
          <a:cs typeface="+mn-cs"/>
        </a:defRPr>
      </a:lvl2pPr>
      <a:lvl3pPr marL="1463040" algn="l" defTabSz="1463040" rtl="0" eaLnBrk="1" latinLnBrk="0" hangingPunct="1">
        <a:defRPr sz="2880" kern="1200">
          <a:solidFill>
            <a:schemeClr val="tx1"/>
          </a:solidFill>
          <a:latin typeface="+mn-lt"/>
          <a:ea typeface="+mn-ea"/>
          <a:cs typeface="+mn-cs"/>
        </a:defRPr>
      </a:lvl3pPr>
      <a:lvl4pPr marL="2194560" algn="l" defTabSz="1463040" rtl="0" eaLnBrk="1" latinLnBrk="0" hangingPunct="1">
        <a:defRPr sz="2880" kern="1200">
          <a:solidFill>
            <a:schemeClr val="tx1"/>
          </a:solidFill>
          <a:latin typeface="+mn-lt"/>
          <a:ea typeface="+mn-ea"/>
          <a:cs typeface="+mn-cs"/>
        </a:defRPr>
      </a:lvl4pPr>
      <a:lvl5pPr marL="2926080" algn="l" defTabSz="1463040" rtl="0" eaLnBrk="1" latinLnBrk="0" hangingPunct="1">
        <a:defRPr sz="2880" kern="1200">
          <a:solidFill>
            <a:schemeClr val="tx1"/>
          </a:solidFill>
          <a:latin typeface="+mn-lt"/>
          <a:ea typeface="+mn-ea"/>
          <a:cs typeface="+mn-cs"/>
        </a:defRPr>
      </a:lvl5pPr>
      <a:lvl6pPr marL="3657600" algn="l" defTabSz="1463040" rtl="0" eaLnBrk="1" latinLnBrk="0" hangingPunct="1">
        <a:defRPr sz="2880" kern="1200">
          <a:solidFill>
            <a:schemeClr val="tx1"/>
          </a:solidFill>
          <a:latin typeface="+mn-lt"/>
          <a:ea typeface="+mn-ea"/>
          <a:cs typeface="+mn-cs"/>
        </a:defRPr>
      </a:lvl6pPr>
      <a:lvl7pPr marL="4389120" algn="l" defTabSz="1463040" rtl="0" eaLnBrk="1" latinLnBrk="0" hangingPunct="1">
        <a:defRPr sz="2880" kern="1200">
          <a:solidFill>
            <a:schemeClr val="tx1"/>
          </a:solidFill>
          <a:latin typeface="+mn-lt"/>
          <a:ea typeface="+mn-ea"/>
          <a:cs typeface="+mn-cs"/>
        </a:defRPr>
      </a:lvl7pPr>
      <a:lvl8pPr marL="5120640" algn="l" defTabSz="1463040" rtl="0" eaLnBrk="1" latinLnBrk="0" hangingPunct="1">
        <a:defRPr sz="2880" kern="1200">
          <a:solidFill>
            <a:schemeClr val="tx1"/>
          </a:solidFill>
          <a:latin typeface="+mn-lt"/>
          <a:ea typeface="+mn-ea"/>
          <a:cs typeface="+mn-cs"/>
        </a:defRPr>
      </a:lvl8pPr>
      <a:lvl9pPr marL="5852160" algn="l" defTabSz="1463040" rtl="0" eaLnBrk="1" latinLnBrk="0" hangingPunct="1">
        <a:defRPr sz="28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15418.courses.cs.cmu.edu/spring2017/lecture/dnn/slide_03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eenewsanalog.com/news/intel-goes-foundry-7nm-due-yield-issu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techpowerup.com/270097/samsungs-5-nm-euv-node-struggles-with-yields"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4603-8909-4BBB-B17F-33CAA911694D}"/>
              </a:ext>
            </a:extLst>
          </p:cNvPr>
          <p:cNvSpPr>
            <a:spLocks noGrp="1"/>
          </p:cNvSpPr>
          <p:nvPr>
            <p:ph type="ctrTitle"/>
          </p:nvPr>
        </p:nvSpPr>
        <p:spPr>
          <a:xfrm>
            <a:off x="3009900" y="1841501"/>
            <a:ext cx="14103396" cy="3820160"/>
          </a:xfrm>
        </p:spPr>
        <p:txBody>
          <a:bodyPr>
            <a:normAutofit fontScale="90000"/>
          </a:bodyPr>
          <a:lstStyle/>
          <a:p>
            <a:r>
              <a:rPr lang="en-US" b="1" dirty="0"/>
              <a:t>Locality-Centric Data and </a:t>
            </a:r>
            <a:r>
              <a:rPr lang="en-US" b="1" dirty="0" err="1"/>
              <a:t>Threadblock</a:t>
            </a:r>
            <a:r>
              <a:rPr lang="en-US" b="1" dirty="0"/>
              <a:t> Management</a:t>
            </a:r>
            <a:br>
              <a:rPr lang="en-US" b="1" dirty="0"/>
            </a:br>
            <a:r>
              <a:rPr lang="en-US" b="1" dirty="0"/>
              <a:t>for Massive GPUs </a:t>
            </a:r>
          </a:p>
        </p:txBody>
      </p:sp>
      <p:sp>
        <p:nvSpPr>
          <p:cNvPr id="3" name="Subtitle 2">
            <a:extLst>
              <a:ext uri="{FF2B5EF4-FFF2-40B4-BE49-F238E27FC236}">
                <a16:creationId xmlns:a16="http://schemas.microsoft.com/office/drawing/2014/main" id="{A1C46ED4-3CFC-47B0-91E2-2D8C09AEA472}"/>
              </a:ext>
            </a:extLst>
          </p:cNvPr>
          <p:cNvSpPr>
            <a:spLocks noGrp="1"/>
          </p:cNvSpPr>
          <p:nvPr>
            <p:ph type="subTitle" idx="1"/>
          </p:nvPr>
        </p:nvSpPr>
        <p:spPr>
          <a:xfrm>
            <a:off x="3194004" y="6078144"/>
            <a:ext cx="14103396" cy="1986914"/>
          </a:xfrm>
        </p:spPr>
        <p:txBody>
          <a:bodyPr>
            <a:noAutofit/>
          </a:bodyPr>
          <a:lstStyle/>
          <a:p>
            <a:r>
              <a:rPr lang="en-US" sz="3800" b="1" dirty="0"/>
              <a:t>Mahmoud Khairy</a:t>
            </a:r>
            <a:r>
              <a:rPr lang="en-US" sz="3800" dirty="0"/>
              <a:t>, Vadim </a:t>
            </a:r>
            <a:r>
              <a:rPr lang="en-US" sz="3800" dirty="0" err="1"/>
              <a:t>Nikiforov</a:t>
            </a:r>
            <a:r>
              <a:rPr lang="en-US" sz="3800" dirty="0"/>
              <a:t>, David </a:t>
            </a:r>
            <a:r>
              <a:rPr lang="en-US" sz="3800" dirty="0" err="1"/>
              <a:t>Nellans</a:t>
            </a:r>
            <a:r>
              <a:rPr lang="en-US" sz="3800" dirty="0"/>
              <a:t>, Timothy G. Rogers </a:t>
            </a:r>
            <a:br>
              <a:rPr lang="en-US" sz="3800" dirty="0"/>
            </a:br>
            <a:br>
              <a:rPr lang="en-US" sz="3800" dirty="0"/>
            </a:br>
            <a:endParaRPr lang="en-US" sz="3800" dirty="0"/>
          </a:p>
        </p:txBody>
      </p:sp>
      <p:pic>
        <p:nvPicPr>
          <p:cNvPr id="1026" name="Picture 2" descr="Learn about Purdue University - Undergraduate Admissions - Purdue ...">
            <a:extLst>
              <a:ext uri="{FF2B5EF4-FFF2-40B4-BE49-F238E27FC236}">
                <a16:creationId xmlns:a16="http://schemas.microsoft.com/office/drawing/2014/main" id="{360F3563-944B-4548-B61C-22F21514B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7166670"/>
            <a:ext cx="3543300" cy="186309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1AB1C46-0FF6-4C04-9230-6E58BA52391B}"/>
              </a:ext>
            </a:extLst>
          </p:cNvPr>
          <p:cNvSpPr txBox="1"/>
          <p:nvPr/>
        </p:nvSpPr>
        <p:spPr>
          <a:xfrm>
            <a:off x="18281576" y="15630237"/>
            <a:ext cx="1073367" cy="3754874"/>
          </a:xfrm>
          <a:prstGeom prst="rect">
            <a:avLst/>
          </a:prstGeom>
          <a:noFill/>
        </p:spPr>
        <p:txBody>
          <a:bodyPr wrap="square" rtlCol="0">
            <a:spAutoFit/>
          </a:bodyPr>
          <a:lstStyle/>
          <a:p>
            <a:r>
              <a:rPr lang="en-US" sz="3400" dirty="0"/>
              <a:t>MICRO 2020 – 9/19/2020</a:t>
            </a:r>
          </a:p>
        </p:txBody>
      </p:sp>
      <p:pic>
        <p:nvPicPr>
          <p:cNvPr id="4" name="Picture 2" descr="NVIDIA and Pure Storage Technology Partnership | Pure Storage">
            <a:extLst>
              <a:ext uri="{FF2B5EF4-FFF2-40B4-BE49-F238E27FC236}">
                <a16:creationId xmlns:a16="http://schemas.microsoft.com/office/drawing/2014/main" id="{ED439C88-AC5D-4899-A0B1-9054DE5C3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8437" y="7071604"/>
            <a:ext cx="3965598" cy="19581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3">
            <a:extLst>
              <a:ext uri="{FF2B5EF4-FFF2-40B4-BE49-F238E27FC236}">
                <a16:creationId xmlns:a16="http://schemas.microsoft.com/office/drawing/2014/main" id="{F1AB1C46-0FF6-4C04-9230-6E58BA52391B}"/>
              </a:ext>
            </a:extLst>
          </p:cNvPr>
          <p:cNvSpPr txBox="1"/>
          <p:nvPr/>
        </p:nvSpPr>
        <p:spPr>
          <a:xfrm>
            <a:off x="7734457" y="9810510"/>
            <a:ext cx="4702506" cy="61555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400" dirty="0"/>
              <a:t>MICRO 2020 – 9/21/2020</a:t>
            </a:r>
          </a:p>
        </p:txBody>
      </p:sp>
    </p:spTree>
    <p:extLst>
      <p:ext uri="{BB962C8B-B14F-4D97-AF65-F5344CB8AC3E}">
        <p14:creationId xmlns:p14="http://schemas.microsoft.com/office/powerpoint/2010/main" val="292961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04F2-F36E-4341-A71D-53E3F896138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5E054C9-A0F6-4BBB-847F-28FF4E9CC997}"/>
              </a:ext>
            </a:extLst>
          </p:cNvPr>
          <p:cNvSpPr>
            <a:spLocks noGrp="1"/>
          </p:cNvSpPr>
          <p:nvPr>
            <p:ph idx="1"/>
          </p:nvPr>
        </p:nvSpPr>
        <p:spPr/>
        <p:txBody>
          <a:bodyPr/>
          <a:lstStyle/>
          <a:p>
            <a:r>
              <a:rPr lang="en-US" dirty="0"/>
              <a:t>Background and Motivation</a:t>
            </a:r>
          </a:p>
          <a:p>
            <a:r>
              <a:rPr lang="en-US" dirty="0">
                <a:solidFill>
                  <a:srgbClr val="FF0000"/>
                </a:solidFill>
              </a:rPr>
              <a:t>LADM Overview.</a:t>
            </a:r>
          </a:p>
          <a:p>
            <a:r>
              <a:rPr lang="en-US" dirty="0"/>
              <a:t>Experimental Setup.</a:t>
            </a:r>
          </a:p>
          <a:p>
            <a:r>
              <a:rPr lang="en-US" dirty="0"/>
              <a:t>Experimental Results.</a:t>
            </a:r>
          </a:p>
          <a:p>
            <a:r>
              <a:rPr lang="en-US" dirty="0"/>
              <a:t>Conclusion.</a:t>
            </a:r>
            <a:br>
              <a:rPr lang="en-US" dirty="0"/>
            </a:br>
            <a:endParaRPr lang="en-US" dirty="0"/>
          </a:p>
        </p:txBody>
      </p:sp>
      <p:sp>
        <p:nvSpPr>
          <p:cNvPr id="4" name="Slide Number Placeholder 3">
            <a:extLst>
              <a:ext uri="{FF2B5EF4-FFF2-40B4-BE49-F238E27FC236}">
                <a16:creationId xmlns:a16="http://schemas.microsoft.com/office/drawing/2014/main" id="{DF02BC71-A887-43A4-9F95-3035D5B3EB04}"/>
              </a:ext>
            </a:extLst>
          </p:cNvPr>
          <p:cNvSpPr>
            <a:spLocks noGrp="1"/>
          </p:cNvSpPr>
          <p:nvPr>
            <p:ph type="sldNum" sz="quarter" idx="12"/>
          </p:nvPr>
        </p:nvSpPr>
        <p:spPr/>
        <p:txBody>
          <a:bodyPr/>
          <a:lstStyle/>
          <a:p>
            <a:fld id="{DCE5FC2F-9F3E-40BA-BF15-0F7774B3E1B8}" type="slidenum">
              <a:rPr lang="en-US" smtClean="0"/>
              <a:t>10</a:t>
            </a:fld>
            <a:endParaRPr lang="en-US"/>
          </a:p>
        </p:txBody>
      </p:sp>
    </p:spTree>
    <p:extLst>
      <p:ext uri="{BB962C8B-B14F-4D97-AF65-F5344CB8AC3E}">
        <p14:creationId xmlns:p14="http://schemas.microsoft.com/office/powerpoint/2010/main" val="32744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E1F0-989D-48BF-B126-6BEC804D425E}"/>
              </a:ext>
            </a:extLst>
          </p:cNvPr>
          <p:cNvSpPr>
            <a:spLocks noGrp="1"/>
          </p:cNvSpPr>
          <p:nvPr>
            <p:ph type="title"/>
          </p:nvPr>
        </p:nvSpPr>
        <p:spPr/>
        <p:txBody>
          <a:bodyPr/>
          <a:lstStyle/>
          <a:p>
            <a:r>
              <a:rPr lang="en-US" dirty="0"/>
              <a:t>LADM Overview</a:t>
            </a:r>
          </a:p>
        </p:txBody>
      </p:sp>
      <p:sp>
        <p:nvSpPr>
          <p:cNvPr id="4" name="Slide Number Placeholder 3">
            <a:extLst>
              <a:ext uri="{FF2B5EF4-FFF2-40B4-BE49-F238E27FC236}">
                <a16:creationId xmlns:a16="http://schemas.microsoft.com/office/drawing/2014/main" id="{C2B2393F-D4C3-48C8-BF04-3F0B6EE54EA9}"/>
              </a:ext>
            </a:extLst>
          </p:cNvPr>
          <p:cNvSpPr>
            <a:spLocks noGrp="1"/>
          </p:cNvSpPr>
          <p:nvPr>
            <p:ph type="sldNum" sz="quarter" idx="12"/>
          </p:nvPr>
        </p:nvSpPr>
        <p:spPr/>
        <p:txBody>
          <a:bodyPr/>
          <a:lstStyle/>
          <a:p>
            <a:fld id="{DCE5FC2F-9F3E-40BA-BF15-0F7774B3E1B8}" type="slidenum">
              <a:rPr lang="en-US" smtClean="0"/>
              <a:t>11</a:t>
            </a:fld>
            <a:endParaRPr lang="en-US"/>
          </a:p>
        </p:txBody>
      </p:sp>
      <p:sp>
        <p:nvSpPr>
          <p:cNvPr id="48" name="Rectangle 47">
            <a:extLst>
              <a:ext uri="{FF2B5EF4-FFF2-40B4-BE49-F238E27FC236}">
                <a16:creationId xmlns:a16="http://schemas.microsoft.com/office/drawing/2014/main" id="{C5859E49-B270-4AFF-A73B-D5B4036A9835}"/>
              </a:ext>
            </a:extLst>
          </p:cNvPr>
          <p:cNvSpPr/>
          <p:nvPr/>
        </p:nvSpPr>
        <p:spPr>
          <a:xfrm>
            <a:off x="15790240" y="4623840"/>
            <a:ext cx="1514809" cy="711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3200" b="1" dirty="0"/>
              <a:t>Node 0</a:t>
            </a:r>
          </a:p>
        </p:txBody>
      </p:sp>
      <p:cxnSp>
        <p:nvCxnSpPr>
          <p:cNvPr id="52" name="Straight Connector 51">
            <a:extLst>
              <a:ext uri="{FF2B5EF4-FFF2-40B4-BE49-F238E27FC236}">
                <a16:creationId xmlns:a16="http://schemas.microsoft.com/office/drawing/2014/main" id="{0D12C11F-5D1D-4C4D-93FC-5E0051489EB4}"/>
              </a:ext>
            </a:extLst>
          </p:cNvPr>
          <p:cNvCxnSpPr>
            <a:cxnSpLocks/>
          </p:cNvCxnSpPr>
          <p:nvPr/>
        </p:nvCxnSpPr>
        <p:spPr>
          <a:xfrm>
            <a:off x="6243902" y="3221864"/>
            <a:ext cx="0" cy="6223141"/>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8F48B423-C093-44C7-9085-4C6DE43B9FED}"/>
              </a:ext>
            </a:extLst>
          </p:cNvPr>
          <p:cNvSpPr txBox="1"/>
          <p:nvPr/>
        </p:nvSpPr>
        <p:spPr>
          <a:xfrm>
            <a:off x="1328667" y="3269532"/>
            <a:ext cx="4752533" cy="646331"/>
          </a:xfrm>
          <a:prstGeom prst="rect">
            <a:avLst/>
          </a:prstGeom>
          <a:noFill/>
        </p:spPr>
        <p:txBody>
          <a:bodyPr wrap="square" rtlCol="0">
            <a:spAutoFit/>
          </a:bodyPr>
          <a:lstStyle/>
          <a:p>
            <a:pPr algn="ctr"/>
            <a:r>
              <a:rPr lang="en-US" sz="3600" b="1" dirty="0"/>
              <a:t>Compiler</a:t>
            </a:r>
          </a:p>
        </p:txBody>
      </p:sp>
      <p:sp>
        <p:nvSpPr>
          <p:cNvPr id="55" name="TextBox 54">
            <a:extLst>
              <a:ext uri="{FF2B5EF4-FFF2-40B4-BE49-F238E27FC236}">
                <a16:creationId xmlns:a16="http://schemas.microsoft.com/office/drawing/2014/main" id="{53BFD8E2-C8AF-4ED7-B4AB-9061A637B459}"/>
              </a:ext>
            </a:extLst>
          </p:cNvPr>
          <p:cNvSpPr txBox="1"/>
          <p:nvPr/>
        </p:nvSpPr>
        <p:spPr>
          <a:xfrm>
            <a:off x="6056396" y="3310978"/>
            <a:ext cx="9086850" cy="646331"/>
          </a:xfrm>
          <a:prstGeom prst="rect">
            <a:avLst/>
          </a:prstGeom>
          <a:noFill/>
        </p:spPr>
        <p:txBody>
          <a:bodyPr wrap="square" rtlCol="0">
            <a:spAutoFit/>
          </a:bodyPr>
          <a:lstStyle/>
          <a:p>
            <a:pPr algn="ctr"/>
            <a:r>
              <a:rPr lang="en-US" sz="3600" b="1" dirty="0"/>
              <a:t>Runtime</a:t>
            </a:r>
          </a:p>
        </p:txBody>
      </p:sp>
      <p:sp>
        <p:nvSpPr>
          <p:cNvPr id="56" name="TextBox 55">
            <a:extLst>
              <a:ext uri="{FF2B5EF4-FFF2-40B4-BE49-F238E27FC236}">
                <a16:creationId xmlns:a16="http://schemas.microsoft.com/office/drawing/2014/main" id="{4220BDBF-A810-4F46-A27B-B1A7F28CBF31}"/>
              </a:ext>
            </a:extLst>
          </p:cNvPr>
          <p:cNvSpPr txBox="1"/>
          <p:nvPr/>
        </p:nvSpPr>
        <p:spPr>
          <a:xfrm>
            <a:off x="15763913" y="3424604"/>
            <a:ext cx="2228850" cy="646331"/>
          </a:xfrm>
          <a:prstGeom prst="rect">
            <a:avLst/>
          </a:prstGeom>
          <a:noFill/>
        </p:spPr>
        <p:txBody>
          <a:bodyPr wrap="square" rtlCol="0">
            <a:spAutoFit/>
          </a:bodyPr>
          <a:lstStyle/>
          <a:p>
            <a:pPr algn="just"/>
            <a:r>
              <a:rPr lang="en-US" sz="3600" b="1" dirty="0"/>
              <a:t>Hardware</a:t>
            </a:r>
          </a:p>
        </p:txBody>
      </p:sp>
      <p:sp>
        <p:nvSpPr>
          <p:cNvPr id="57" name="Rectangle 56">
            <a:extLst>
              <a:ext uri="{FF2B5EF4-FFF2-40B4-BE49-F238E27FC236}">
                <a16:creationId xmlns:a16="http://schemas.microsoft.com/office/drawing/2014/main" id="{0D619DE0-13F9-4019-9FBF-194949115342}"/>
              </a:ext>
            </a:extLst>
          </p:cNvPr>
          <p:cNvSpPr/>
          <p:nvPr/>
        </p:nvSpPr>
        <p:spPr>
          <a:xfrm>
            <a:off x="13510959" y="4520751"/>
            <a:ext cx="1552440" cy="2787105"/>
          </a:xfrm>
          <a:prstGeom prst="rect">
            <a:avLst/>
          </a:prstGeom>
          <a:ln w="38100"/>
        </p:spPr>
        <p:style>
          <a:lnRef idx="3">
            <a:schemeClr val="lt1"/>
          </a:lnRef>
          <a:fillRef idx="1">
            <a:schemeClr val="accent1"/>
          </a:fillRef>
          <a:effectRef idx="1">
            <a:schemeClr val="accent1"/>
          </a:effectRef>
          <a:fontRef idx="minor">
            <a:schemeClr val="lt1"/>
          </a:fontRef>
        </p:style>
        <p:txBody>
          <a:bodyPr rtlCol="0" anchor="t"/>
          <a:lstStyle/>
          <a:p>
            <a:pPr algn="ctr"/>
            <a:r>
              <a:rPr lang="en-US" sz="3200" b="1" dirty="0"/>
              <a:t>Driver</a:t>
            </a:r>
          </a:p>
        </p:txBody>
      </p:sp>
      <p:sp>
        <p:nvSpPr>
          <p:cNvPr id="58" name="Rectangle 57">
            <a:extLst>
              <a:ext uri="{FF2B5EF4-FFF2-40B4-BE49-F238E27FC236}">
                <a16:creationId xmlns:a16="http://schemas.microsoft.com/office/drawing/2014/main" id="{5A1704F1-DD53-4286-93D4-E0A554DC0DBA}"/>
              </a:ext>
            </a:extLst>
          </p:cNvPr>
          <p:cNvSpPr/>
          <p:nvPr/>
        </p:nvSpPr>
        <p:spPr>
          <a:xfrm>
            <a:off x="13752891" y="5636935"/>
            <a:ext cx="1077181" cy="1190286"/>
          </a:xfrm>
          <a:prstGeom prst="rect">
            <a:avLst/>
          </a:prstGeom>
          <a:solidFill>
            <a:schemeClr val="tx2">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200" b="1" dirty="0"/>
              <a:t>LASP</a:t>
            </a:r>
          </a:p>
        </p:txBody>
      </p:sp>
      <p:cxnSp>
        <p:nvCxnSpPr>
          <p:cNvPr id="59" name="Straight Arrow Connector 58">
            <a:extLst>
              <a:ext uri="{FF2B5EF4-FFF2-40B4-BE49-F238E27FC236}">
                <a16:creationId xmlns:a16="http://schemas.microsoft.com/office/drawing/2014/main" id="{6126BCE9-7CCD-4023-99F2-D2320A7A9CCA}"/>
              </a:ext>
            </a:extLst>
          </p:cNvPr>
          <p:cNvCxnSpPr>
            <a:cxnSpLocks/>
            <a:stCxn id="58" idx="3"/>
            <a:endCxn id="48" idx="1"/>
          </p:cNvCxnSpPr>
          <p:nvPr/>
        </p:nvCxnSpPr>
        <p:spPr>
          <a:xfrm flipV="1">
            <a:off x="14830069" y="4979364"/>
            <a:ext cx="960168" cy="12527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70B140E1-FF5D-4767-816D-86401EBA171D}"/>
              </a:ext>
            </a:extLst>
          </p:cNvPr>
          <p:cNvCxnSpPr>
            <a:cxnSpLocks/>
            <a:stCxn id="58" idx="3"/>
          </p:cNvCxnSpPr>
          <p:nvPr/>
        </p:nvCxnSpPr>
        <p:spPr>
          <a:xfrm flipV="1">
            <a:off x="14830069" y="6153414"/>
            <a:ext cx="933844" cy="786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C9483452-0C26-4631-8A12-B67FFB651CAC}"/>
              </a:ext>
            </a:extLst>
          </p:cNvPr>
          <p:cNvCxnSpPr>
            <a:cxnSpLocks/>
            <a:stCxn id="58" idx="3"/>
          </p:cNvCxnSpPr>
          <p:nvPr/>
        </p:nvCxnSpPr>
        <p:spPr>
          <a:xfrm>
            <a:off x="14830069" y="6232078"/>
            <a:ext cx="933844" cy="4416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2FD10431-5E2F-4D63-8786-6F87D42F09E0}"/>
              </a:ext>
            </a:extLst>
          </p:cNvPr>
          <p:cNvCxnSpPr>
            <a:cxnSpLocks/>
            <a:stCxn id="58" idx="3"/>
            <a:endCxn id="120" idx="1"/>
          </p:cNvCxnSpPr>
          <p:nvPr/>
        </p:nvCxnSpPr>
        <p:spPr>
          <a:xfrm>
            <a:off x="14830072" y="6232078"/>
            <a:ext cx="987087" cy="147959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2FD50BFA-9434-498D-8891-11D52E5AECCF}"/>
              </a:ext>
            </a:extLst>
          </p:cNvPr>
          <p:cNvCxnSpPr>
            <a:cxnSpLocks/>
          </p:cNvCxnSpPr>
          <p:nvPr/>
        </p:nvCxnSpPr>
        <p:spPr>
          <a:xfrm>
            <a:off x="5873597" y="5236550"/>
            <a:ext cx="57998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6" name="Rectangle 65">
            <a:extLst>
              <a:ext uri="{FF2B5EF4-FFF2-40B4-BE49-F238E27FC236}">
                <a16:creationId xmlns:a16="http://schemas.microsoft.com/office/drawing/2014/main" id="{E9885039-6912-4CF7-BE9D-89B2F57242F7}"/>
              </a:ext>
            </a:extLst>
          </p:cNvPr>
          <p:cNvSpPr/>
          <p:nvPr/>
        </p:nvSpPr>
        <p:spPr>
          <a:xfrm>
            <a:off x="6453585" y="4331119"/>
            <a:ext cx="2244666" cy="1391286"/>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pPr algn="just"/>
            <a:r>
              <a:rPr lang="en-US" sz="3200" b="1" dirty="0"/>
              <a:t>executable</a:t>
            </a:r>
          </a:p>
        </p:txBody>
      </p:sp>
      <p:cxnSp>
        <p:nvCxnSpPr>
          <p:cNvPr id="67" name="Straight Arrow Connector 66">
            <a:extLst>
              <a:ext uri="{FF2B5EF4-FFF2-40B4-BE49-F238E27FC236}">
                <a16:creationId xmlns:a16="http://schemas.microsoft.com/office/drawing/2014/main" id="{E7CA0277-A26C-4DBD-A666-327D4F52884F}"/>
              </a:ext>
            </a:extLst>
          </p:cNvPr>
          <p:cNvCxnSpPr>
            <a:cxnSpLocks/>
          </p:cNvCxnSpPr>
          <p:nvPr/>
        </p:nvCxnSpPr>
        <p:spPr>
          <a:xfrm flipV="1">
            <a:off x="14274267" y="6908740"/>
            <a:ext cx="0" cy="79822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3DAA662C-50D6-4743-80D4-656FB6CC49E7}"/>
              </a:ext>
            </a:extLst>
          </p:cNvPr>
          <p:cNvSpPr txBox="1"/>
          <p:nvPr/>
        </p:nvSpPr>
        <p:spPr>
          <a:xfrm>
            <a:off x="13106447" y="7596915"/>
            <a:ext cx="2505238" cy="1077218"/>
          </a:xfrm>
          <a:prstGeom prst="rect">
            <a:avLst/>
          </a:prstGeom>
          <a:noFill/>
        </p:spPr>
        <p:txBody>
          <a:bodyPr wrap="none" rtlCol="0">
            <a:spAutoFit/>
          </a:bodyPr>
          <a:lstStyle/>
          <a:p>
            <a:pPr algn="just"/>
            <a:r>
              <a:rPr lang="en-US" sz="3200" b="1" dirty="0"/>
              <a:t>Runtime </a:t>
            </a:r>
          </a:p>
          <a:p>
            <a:pPr algn="just"/>
            <a:r>
              <a:rPr lang="en-US" sz="3200" b="1" dirty="0"/>
              <a:t>Configuration</a:t>
            </a:r>
          </a:p>
        </p:txBody>
      </p:sp>
      <p:sp>
        <p:nvSpPr>
          <p:cNvPr id="69" name="TextBox 68">
            <a:extLst>
              <a:ext uri="{FF2B5EF4-FFF2-40B4-BE49-F238E27FC236}">
                <a16:creationId xmlns:a16="http://schemas.microsoft.com/office/drawing/2014/main" id="{3F7F01BD-D9F9-4A75-93A3-938062FF11BA}"/>
              </a:ext>
            </a:extLst>
          </p:cNvPr>
          <p:cNvSpPr txBox="1"/>
          <p:nvPr/>
        </p:nvSpPr>
        <p:spPr>
          <a:xfrm>
            <a:off x="6516443" y="5825601"/>
            <a:ext cx="1581651" cy="1077218"/>
          </a:xfrm>
          <a:prstGeom prst="rect">
            <a:avLst/>
          </a:prstGeom>
          <a:noFill/>
        </p:spPr>
        <p:txBody>
          <a:bodyPr wrap="none" rtlCol="0">
            <a:spAutoFit/>
          </a:bodyPr>
          <a:lstStyle/>
          <a:p>
            <a:pPr algn="just"/>
            <a:r>
              <a:rPr lang="en-US" sz="3200" b="1" dirty="0"/>
              <a:t>Locality </a:t>
            </a:r>
          </a:p>
          <a:p>
            <a:pPr algn="just"/>
            <a:r>
              <a:rPr lang="en-US" sz="3200" b="1" dirty="0"/>
              <a:t>Table</a:t>
            </a:r>
          </a:p>
        </p:txBody>
      </p:sp>
      <p:cxnSp>
        <p:nvCxnSpPr>
          <p:cNvPr id="70" name="Straight Arrow Connector 69">
            <a:extLst>
              <a:ext uri="{FF2B5EF4-FFF2-40B4-BE49-F238E27FC236}">
                <a16:creationId xmlns:a16="http://schemas.microsoft.com/office/drawing/2014/main" id="{E36D1825-47C5-4B3F-9137-ADA7FC4F68C3}"/>
              </a:ext>
            </a:extLst>
          </p:cNvPr>
          <p:cNvCxnSpPr>
            <a:cxnSpLocks/>
          </p:cNvCxnSpPr>
          <p:nvPr/>
        </p:nvCxnSpPr>
        <p:spPr>
          <a:xfrm>
            <a:off x="8711274" y="5390538"/>
            <a:ext cx="481435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F928ADDF-4649-4B71-899B-127CC4E1F533}"/>
              </a:ext>
            </a:extLst>
          </p:cNvPr>
          <p:cNvSpPr txBox="1"/>
          <p:nvPr/>
        </p:nvSpPr>
        <p:spPr>
          <a:xfrm>
            <a:off x="8835997" y="4704055"/>
            <a:ext cx="4559681" cy="584775"/>
          </a:xfrm>
          <a:prstGeom prst="rect">
            <a:avLst/>
          </a:prstGeom>
          <a:noFill/>
        </p:spPr>
        <p:txBody>
          <a:bodyPr wrap="square" rtlCol="0">
            <a:spAutoFit/>
          </a:bodyPr>
          <a:lstStyle/>
          <a:p>
            <a:pPr algn="just"/>
            <a:r>
              <a:rPr lang="en-US" sz="3200" b="1" dirty="0"/>
              <a:t> kernel launch command</a:t>
            </a:r>
          </a:p>
        </p:txBody>
      </p:sp>
      <p:cxnSp>
        <p:nvCxnSpPr>
          <p:cNvPr id="72" name="Straight Connector 71">
            <a:extLst>
              <a:ext uri="{FF2B5EF4-FFF2-40B4-BE49-F238E27FC236}">
                <a16:creationId xmlns:a16="http://schemas.microsoft.com/office/drawing/2014/main" id="{F37D6903-D082-464C-AD92-96BF03FFC017}"/>
              </a:ext>
            </a:extLst>
          </p:cNvPr>
          <p:cNvCxnSpPr>
            <a:cxnSpLocks/>
          </p:cNvCxnSpPr>
          <p:nvPr/>
        </p:nvCxnSpPr>
        <p:spPr>
          <a:xfrm>
            <a:off x="8880563" y="5395271"/>
            <a:ext cx="6669" cy="853156"/>
          </a:xfrm>
          <a:prstGeom prst="line">
            <a:avLst/>
          </a:prstGeom>
          <a:ln w="38100"/>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6AF41253-F3BE-41CA-B13B-6EBBB615C766}"/>
              </a:ext>
            </a:extLst>
          </p:cNvPr>
          <p:cNvCxnSpPr>
            <a:cxnSpLocks/>
          </p:cNvCxnSpPr>
          <p:nvPr/>
        </p:nvCxnSpPr>
        <p:spPr>
          <a:xfrm flipV="1">
            <a:off x="8887840" y="6248427"/>
            <a:ext cx="486505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CAE7D12D-D5E8-4A86-B739-F6DD7457AB0C}"/>
              </a:ext>
            </a:extLst>
          </p:cNvPr>
          <p:cNvSpPr txBox="1"/>
          <p:nvPr/>
        </p:nvSpPr>
        <p:spPr>
          <a:xfrm>
            <a:off x="9723621" y="5636937"/>
            <a:ext cx="3081086" cy="584775"/>
          </a:xfrm>
          <a:prstGeom prst="rect">
            <a:avLst/>
          </a:prstGeom>
          <a:noFill/>
        </p:spPr>
        <p:txBody>
          <a:bodyPr wrap="square" rtlCol="0">
            <a:spAutoFit/>
          </a:bodyPr>
          <a:lstStyle/>
          <a:p>
            <a:pPr algn="just"/>
            <a:r>
              <a:rPr lang="en-US" sz="3200" b="1" dirty="0"/>
              <a:t>(</a:t>
            </a:r>
            <a:r>
              <a:rPr lang="en-US" sz="3200" b="1" dirty="0" err="1"/>
              <a:t>BDim</a:t>
            </a:r>
            <a:r>
              <a:rPr lang="en-US" sz="3200" b="1" dirty="0"/>
              <a:t>, </a:t>
            </a:r>
            <a:r>
              <a:rPr lang="en-US" sz="3200" b="1" dirty="0" err="1"/>
              <a:t>GDim</a:t>
            </a:r>
            <a:r>
              <a:rPr lang="en-US" sz="3200" b="1" dirty="0"/>
              <a:t>)</a:t>
            </a:r>
          </a:p>
        </p:txBody>
      </p:sp>
      <p:sp>
        <p:nvSpPr>
          <p:cNvPr id="75" name="Rectangle 74">
            <a:extLst>
              <a:ext uri="{FF2B5EF4-FFF2-40B4-BE49-F238E27FC236}">
                <a16:creationId xmlns:a16="http://schemas.microsoft.com/office/drawing/2014/main" id="{1D2A23FC-3561-4C18-A429-CE765431EE77}"/>
              </a:ext>
            </a:extLst>
          </p:cNvPr>
          <p:cNvSpPr/>
          <p:nvPr/>
        </p:nvSpPr>
        <p:spPr>
          <a:xfrm>
            <a:off x="7627840" y="5057064"/>
            <a:ext cx="872555" cy="515129"/>
          </a:xfrm>
          <a:prstGeom prst="rect">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562"/>
          </a:p>
        </p:txBody>
      </p:sp>
      <p:sp>
        <p:nvSpPr>
          <p:cNvPr id="77" name="Rectangle 76">
            <a:extLst>
              <a:ext uri="{FF2B5EF4-FFF2-40B4-BE49-F238E27FC236}">
                <a16:creationId xmlns:a16="http://schemas.microsoft.com/office/drawing/2014/main" id="{DC12A96E-FD3F-4F20-94A6-5C7635AF825A}"/>
              </a:ext>
            </a:extLst>
          </p:cNvPr>
          <p:cNvSpPr/>
          <p:nvPr/>
        </p:nvSpPr>
        <p:spPr>
          <a:xfrm>
            <a:off x="1513178" y="4735507"/>
            <a:ext cx="2282135" cy="3796059"/>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r>
              <a:rPr lang="en-US" sz="2600" b="1" dirty="0"/>
              <a:t>void main() {</a:t>
            </a:r>
          </a:p>
          <a:p>
            <a:r>
              <a:rPr lang="en-US" sz="2600" b="1" dirty="0" err="1"/>
              <a:t>mallocMan</a:t>
            </a:r>
            <a:r>
              <a:rPr lang="en-US" sz="2600" b="1" dirty="0"/>
              <a:t>(A);</a:t>
            </a:r>
          </a:p>
          <a:p>
            <a:endParaRPr lang="en-US" sz="2600" b="1" dirty="0"/>
          </a:p>
          <a:p>
            <a:endParaRPr lang="en-US" sz="2600" b="1" dirty="0"/>
          </a:p>
          <a:p>
            <a:r>
              <a:rPr lang="en-US" sz="2600" b="1" dirty="0" err="1"/>
              <a:t>mallocMan</a:t>
            </a:r>
            <a:r>
              <a:rPr lang="en-US" sz="2600" b="1" dirty="0"/>
              <a:t>(B);</a:t>
            </a:r>
          </a:p>
          <a:p>
            <a:endParaRPr lang="en-US" sz="2600" b="1" dirty="0"/>
          </a:p>
          <a:p>
            <a:r>
              <a:rPr lang="en-US" sz="2600" b="1" dirty="0" err="1"/>
              <a:t>klaunch</a:t>
            </a:r>
            <a:r>
              <a:rPr lang="en-US" sz="2600" b="1" dirty="0"/>
              <a:t>(B,   A);</a:t>
            </a:r>
          </a:p>
          <a:p>
            <a:endParaRPr lang="en-US" sz="2600" b="1" dirty="0"/>
          </a:p>
          <a:p>
            <a:r>
              <a:rPr lang="en-US" sz="2600" b="1" dirty="0"/>
              <a:t>}</a:t>
            </a:r>
          </a:p>
        </p:txBody>
      </p:sp>
      <p:sp>
        <p:nvSpPr>
          <p:cNvPr id="78" name="Rectangle 77">
            <a:extLst>
              <a:ext uri="{FF2B5EF4-FFF2-40B4-BE49-F238E27FC236}">
                <a16:creationId xmlns:a16="http://schemas.microsoft.com/office/drawing/2014/main" id="{753C4703-6BE1-46FA-8278-B4FDC156DAB1}"/>
              </a:ext>
            </a:extLst>
          </p:cNvPr>
          <p:cNvSpPr/>
          <p:nvPr/>
        </p:nvSpPr>
        <p:spPr>
          <a:xfrm>
            <a:off x="4126738" y="4623843"/>
            <a:ext cx="1746860" cy="205782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Compiler</a:t>
            </a:r>
          </a:p>
          <a:p>
            <a:pPr algn="ctr"/>
            <a:endParaRPr lang="en-US" sz="2700" b="1" dirty="0"/>
          </a:p>
        </p:txBody>
      </p:sp>
      <p:cxnSp>
        <p:nvCxnSpPr>
          <p:cNvPr id="79" name="Straight Arrow Connector 78">
            <a:extLst>
              <a:ext uri="{FF2B5EF4-FFF2-40B4-BE49-F238E27FC236}">
                <a16:creationId xmlns:a16="http://schemas.microsoft.com/office/drawing/2014/main" id="{76174D58-B79D-4C38-A005-3CF77CE8BBEA}"/>
              </a:ext>
            </a:extLst>
          </p:cNvPr>
          <p:cNvCxnSpPr>
            <a:cxnSpLocks/>
          </p:cNvCxnSpPr>
          <p:nvPr/>
        </p:nvCxnSpPr>
        <p:spPr>
          <a:xfrm>
            <a:off x="3797051" y="5572191"/>
            <a:ext cx="35411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8" name="Rectangle 87">
            <a:extLst>
              <a:ext uri="{FF2B5EF4-FFF2-40B4-BE49-F238E27FC236}">
                <a16:creationId xmlns:a16="http://schemas.microsoft.com/office/drawing/2014/main" id="{C9121F51-3CEE-472E-B9AE-3DFC43F3D131}"/>
              </a:ext>
            </a:extLst>
          </p:cNvPr>
          <p:cNvSpPr/>
          <p:nvPr/>
        </p:nvSpPr>
        <p:spPr>
          <a:xfrm>
            <a:off x="1234208" y="4162175"/>
            <a:ext cx="2863220" cy="553998"/>
          </a:xfrm>
          <a:prstGeom prst="rect">
            <a:avLst/>
          </a:prstGeom>
        </p:spPr>
        <p:txBody>
          <a:bodyPr wrap="none">
            <a:spAutoFit/>
          </a:bodyPr>
          <a:lstStyle/>
          <a:p>
            <a:pPr algn="ctr"/>
            <a:r>
              <a:rPr lang="en-US" sz="3000" b="1" dirty="0"/>
              <a:t>Source CUDA file</a:t>
            </a:r>
          </a:p>
        </p:txBody>
      </p:sp>
      <p:cxnSp>
        <p:nvCxnSpPr>
          <p:cNvPr id="107" name="Straight Connector 106">
            <a:extLst>
              <a:ext uri="{FF2B5EF4-FFF2-40B4-BE49-F238E27FC236}">
                <a16:creationId xmlns:a16="http://schemas.microsoft.com/office/drawing/2014/main" id="{D2468C0E-8314-4C53-9164-540F07FD1EB5}"/>
              </a:ext>
            </a:extLst>
          </p:cNvPr>
          <p:cNvCxnSpPr>
            <a:cxnSpLocks/>
          </p:cNvCxnSpPr>
          <p:nvPr/>
        </p:nvCxnSpPr>
        <p:spPr>
          <a:xfrm>
            <a:off x="8245359" y="5572194"/>
            <a:ext cx="0" cy="1151835"/>
          </a:xfrm>
          <a:prstGeom prst="line">
            <a:avLst/>
          </a:prstGeom>
          <a:ln w="38100"/>
        </p:spPr>
        <p:style>
          <a:lnRef idx="1">
            <a:schemeClr val="dk1"/>
          </a:lnRef>
          <a:fillRef idx="0">
            <a:schemeClr val="dk1"/>
          </a:fillRef>
          <a:effectRef idx="0">
            <a:schemeClr val="dk1"/>
          </a:effectRef>
          <a:fontRef idx="minor">
            <a:schemeClr val="tx1"/>
          </a:fontRef>
        </p:style>
      </p:cxnSp>
      <p:cxnSp>
        <p:nvCxnSpPr>
          <p:cNvPr id="110" name="Straight Arrow Connector 109">
            <a:extLst>
              <a:ext uri="{FF2B5EF4-FFF2-40B4-BE49-F238E27FC236}">
                <a16:creationId xmlns:a16="http://schemas.microsoft.com/office/drawing/2014/main" id="{3A1A7771-0C0D-4C7D-B06D-686A95E9EADB}"/>
              </a:ext>
            </a:extLst>
          </p:cNvPr>
          <p:cNvCxnSpPr>
            <a:cxnSpLocks/>
          </p:cNvCxnSpPr>
          <p:nvPr/>
        </p:nvCxnSpPr>
        <p:spPr>
          <a:xfrm>
            <a:off x="8245362" y="6724026"/>
            <a:ext cx="550752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DA7E4063-BFD6-4200-9CFB-EE71D8980C57}"/>
              </a:ext>
            </a:extLst>
          </p:cNvPr>
          <p:cNvCxnSpPr>
            <a:cxnSpLocks/>
          </p:cNvCxnSpPr>
          <p:nvPr/>
        </p:nvCxnSpPr>
        <p:spPr>
          <a:xfrm>
            <a:off x="15554821" y="3245363"/>
            <a:ext cx="0" cy="6223141"/>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117" name="Rectangle 116">
            <a:extLst>
              <a:ext uri="{FF2B5EF4-FFF2-40B4-BE49-F238E27FC236}">
                <a16:creationId xmlns:a16="http://schemas.microsoft.com/office/drawing/2014/main" id="{DB0E67D0-B418-4C32-8042-DF3C5F022D83}"/>
              </a:ext>
            </a:extLst>
          </p:cNvPr>
          <p:cNvSpPr/>
          <p:nvPr/>
        </p:nvSpPr>
        <p:spPr>
          <a:xfrm>
            <a:off x="15791461" y="5682503"/>
            <a:ext cx="1514809" cy="711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3200" b="1" dirty="0"/>
              <a:t>Node 1</a:t>
            </a:r>
          </a:p>
        </p:txBody>
      </p:sp>
      <p:sp>
        <p:nvSpPr>
          <p:cNvPr id="120" name="Rectangle 119">
            <a:extLst>
              <a:ext uri="{FF2B5EF4-FFF2-40B4-BE49-F238E27FC236}">
                <a16:creationId xmlns:a16="http://schemas.microsoft.com/office/drawing/2014/main" id="{107F2784-0BB8-403A-8200-B3918B234274}"/>
              </a:ext>
            </a:extLst>
          </p:cNvPr>
          <p:cNvSpPr/>
          <p:nvPr/>
        </p:nvSpPr>
        <p:spPr>
          <a:xfrm>
            <a:off x="15817159" y="7356146"/>
            <a:ext cx="1514809" cy="711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3200" b="1" dirty="0"/>
              <a:t>Node N</a:t>
            </a:r>
          </a:p>
        </p:txBody>
      </p:sp>
      <p:sp>
        <p:nvSpPr>
          <p:cNvPr id="121" name="Rectangle 120">
            <a:extLst>
              <a:ext uri="{FF2B5EF4-FFF2-40B4-BE49-F238E27FC236}">
                <a16:creationId xmlns:a16="http://schemas.microsoft.com/office/drawing/2014/main" id="{58A3D74D-6163-4F10-A1D1-97E3941FF87D}"/>
              </a:ext>
            </a:extLst>
          </p:cNvPr>
          <p:cNvSpPr/>
          <p:nvPr/>
        </p:nvSpPr>
        <p:spPr>
          <a:xfrm>
            <a:off x="4192772" y="5334888"/>
            <a:ext cx="1600704" cy="1219644"/>
          </a:xfrm>
          <a:prstGeom prst="rect">
            <a:avLst/>
          </a:prstGeom>
          <a:solidFill>
            <a:schemeClr val="tx2">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a:t>Index </a:t>
            </a:r>
          </a:p>
          <a:p>
            <a:pPr algn="ctr"/>
            <a:r>
              <a:rPr lang="en-US" sz="3200" b="1" dirty="0"/>
              <a:t>Analysis</a:t>
            </a:r>
          </a:p>
        </p:txBody>
      </p:sp>
      <p:cxnSp>
        <p:nvCxnSpPr>
          <p:cNvPr id="122" name="Straight Arrow Connector 121">
            <a:extLst>
              <a:ext uri="{FF2B5EF4-FFF2-40B4-BE49-F238E27FC236}">
                <a16:creationId xmlns:a16="http://schemas.microsoft.com/office/drawing/2014/main" id="{740E2E6F-630E-4827-ACC7-04C07D270D5E}"/>
              </a:ext>
            </a:extLst>
          </p:cNvPr>
          <p:cNvCxnSpPr>
            <a:cxnSpLocks/>
          </p:cNvCxnSpPr>
          <p:nvPr/>
        </p:nvCxnSpPr>
        <p:spPr>
          <a:xfrm>
            <a:off x="5793479" y="5486400"/>
            <a:ext cx="188963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5" name="Rectangle: Rounded Corners 124">
            <a:extLst>
              <a:ext uri="{FF2B5EF4-FFF2-40B4-BE49-F238E27FC236}">
                <a16:creationId xmlns:a16="http://schemas.microsoft.com/office/drawing/2014/main" id="{A7F6A52C-2A6A-483A-9E9F-99FACDCE657A}"/>
              </a:ext>
            </a:extLst>
          </p:cNvPr>
          <p:cNvSpPr/>
          <p:nvPr/>
        </p:nvSpPr>
        <p:spPr>
          <a:xfrm>
            <a:off x="2033389" y="9550680"/>
            <a:ext cx="3267147" cy="11949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dirty="0"/>
              <a:t>Static Index Analysis</a:t>
            </a:r>
          </a:p>
        </p:txBody>
      </p:sp>
      <p:sp>
        <p:nvSpPr>
          <p:cNvPr id="126" name="Rectangle: Rounded Corners 125">
            <a:extLst>
              <a:ext uri="{FF2B5EF4-FFF2-40B4-BE49-F238E27FC236}">
                <a16:creationId xmlns:a16="http://schemas.microsoft.com/office/drawing/2014/main" id="{4BD475CF-281A-416F-86F8-7428E8432CAE}"/>
              </a:ext>
            </a:extLst>
          </p:cNvPr>
          <p:cNvSpPr/>
          <p:nvPr/>
        </p:nvSpPr>
        <p:spPr>
          <a:xfrm>
            <a:off x="8578817" y="9288961"/>
            <a:ext cx="5739485" cy="15712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dirty="0"/>
              <a:t>Locality-Aware Scheduling and Placement (LASP)</a:t>
            </a:r>
          </a:p>
        </p:txBody>
      </p:sp>
      <p:sp>
        <p:nvSpPr>
          <p:cNvPr id="3" name="TextBox 2">
            <a:extLst>
              <a:ext uri="{FF2B5EF4-FFF2-40B4-BE49-F238E27FC236}">
                <a16:creationId xmlns:a16="http://schemas.microsoft.com/office/drawing/2014/main" id="{2538842E-A129-4653-99F4-4BA044492672}"/>
              </a:ext>
            </a:extLst>
          </p:cNvPr>
          <p:cNvSpPr txBox="1"/>
          <p:nvPr/>
        </p:nvSpPr>
        <p:spPr>
          <a:xfrm>
            <a:off x="16201262" y="6495049"/>
            <a:ext cx="1325570" cy="1200329"/>
          </a:xfrm>
          <a:prstGeom prst="rect">
            <a:avLst/>
          </a:prstGeom>
          <a:noFill/>
        </p:spPr>
        <p:txBody>
          <a:bodyPr wrap="square" rtlCol="0">
            <a:spAutoFit/>
          </a:bodyPr>
          <a:lstStyle/>
          <a:p>
            <a:r>
              <a:rPr lang="en-US" sz="3600" b="1" dirty="0"/>
              <a:t>…..</a:t>
            </a:r>
          </a:p>
          <a:p>
            <a:endParaRPr lang="en-US" sz="3600" b="1" dirty="0"/>
          </a:p>
        </p:txBody>
      </p:sp>
    </p:spTree>
    <p:extLst>
      <p:ext uri="{BB962C8B-B14F-4D97-AF65-F5344CB8AC3E}">
        <p14:creationId xmlns:p14="http://schemas.microsoft.com/office/powerpoint/2010/main" val="217233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7" grpId="0" animBg="1"/>
      <p:bldP spid="58" grpId="0" animBg="1"/>
      <p:bldP spid="66" grpId="0" animBg="1"/>
      <p:bldP spid="68" grpId="0"/>
      <p:bldP spid="69" grpId="0"/>
      <p:bldP spid="71" grpId="0"/>
      <p:bldP spid="74" grpId="0"/>
      <p:bldP spid="75" grpId="0" animBg="1"/>
      <p:bldP spid="117" grpId="0" animBg="1"/>
      <p:bldP spid="120" grpId="0" animBg="1"/>
      <p:bldP spid="121" grpId="0" animBg="1"/>
      <p:bldP spid="125" grpId="0" animBg="1"/>
      <p:bldP spid="12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E1F0-989D-48BF-B126-6BEC804D425E}"/>
              </a:ext>
            </a:extLst>
          </p:cNvPr>
          <p:cNvSpPr>
            <a:spLocks noGrp="1"/>
          </p:cNvSpPr>
          <p:nvPr>
            <p:ph type="title"/>
          </p:nvPr>
        </p:nvSpPr>
        <p:spPr/>
        <p:txBody>
          <a:bodyPr/>
          <a:lstStyle/>
          <a:p>
            <a:r>
              <a:rPr lang="en-US" dirty="0"/>
              <a:t>LADM Overview</a:t>
            </a:r>
          </a:p>
        </p:txBody>
      </p:sp>
      <p:sp>
        <p:nvSpPr>
          <p:cNvPr id="4" name="Slide Number Placeholder 3">
            <a:extLst>
              <a:ext uri="{FF2B5EF4-FFF2-40B4-BE49-F238E27FC236}">
                <a16:creationId xmlns:a16="http://schemas.microsoft.com/office/drawing/2014/main" id="{C2B2393F-D4C3-48C8-BF04-3F0B6EE54EA9}"/>
              </a:ext>
            </a:extLst>
          </p:cNvPr>
          <p:cNvSpPr>
            <a:spLocks noGrp="1"/>
          </p:cNvSpPr>
          <p:nvPr>
            <p:ph type="sldNum" sz="quarter" idx="12"/>
          </p:nvPr>
        </p:nvSpPr>
        <p:spPr/>
        <p:txBody>
          <a:bodyPr/>
          <a:lstStyle/>
          <a:p>
            <a:fld id="{DCE5FC2F-9F3E-40BA-BF15-0F7774B3E1B8}" type="slidenum">
              <a:rPr lang="en-US" smtClean="0"/>
              <a:t>12</a:t>
            </a:fld>
            <a:endParaRPr lang="en-US"/>
          </a:p>
        </p:txBody>
      </p:sp>
      <p:sp>
        <p:nvSpPr>
          <p:cNvPr id="48" name="Rectangle 47">
            <a:extLst>
              <a:ext uri="{FF2B5EF4-FFF2-40B4-BE49-F238E27FC236}">
                <a16:creationId xmlns:a16="http://schemas.microsoft.com/office/drawing/2014/main" id="{C5859E49-B270-4AFF-A73B-D5B4036A9835}"/>
              </a:ext>
            </a:extLst>
          </p:cNvPr>
          <p:cNvSpPr/>
          <p:nvPr/>
        </p:nvSpPr>
        <p:spPr>
          <a:xfrm>
            <a:off x="15790240" y="4623840"/>
            <a:ext cx="1514809" cy="711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3200" b="1" dirty="0"/>
              <a:t>Node 0</a:t>
            </a:r>
          </a:p>
        </p:txBody>
      </p:sp>
      <p:cxnSp>
        <p:nvCxnSpPr>
          <p:cNvPr id="52" name="Straight Connector 51">
            <a:extLst>
              <a:ext uri="{FF2B5EF4-FFF2-40B4-BE49-F238E27FC236}">
                <a16:creationId xmlns:a16="http://schemas.microsoft.com/office/drawing/2014/main" id="{0D12C11F-5D1D-4C4D-93FC-5E0051489EB4}"/>
              </a:ext>
            </a:extLst>
          </p:cNvPr>
          <p:cNvCxnSpPr>
            <a:cxnSpLocks/>
          </p:cNvCxnSpPr>
          <p:nvPr/>
        </p:nvCxnSpPr>
        <p:spPr>
          <a:xfrm>
            <a:off x="6243902" y="3221864"/>
            <a:ext cx="0" cy="6223141"/>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8F48B423-C093-44C7-9085-4C6DE43B9FED}"/>
              </a:ext>
            </a:extLst>
          </p:cNvPr>
          <p:cNvSpPr txBox="1"/>
          <p:nvPr/>
        </p:nvSpPr>
        <p:spPr>
          <a:xfrm>
            <a:off x="1328667" y="3269532"/>
            <a:ext cx="4752533" cy="646331"/>
          </a:xfrm>
          <a:prstGeom prst="rect">
            <a:avLst/>
          </a:prstGeom>
          <a:noFill/>
        </p:spPr>
        <p:txBody>
          <a:bodyPr wrap="square" rtlCol="0">
            <a:spAutoFit/>
          </a:bodyPr>
          <a:lstStyle/>
          <a:p>
            <a:pPr algn="ctr"/>
            <a:r>
              <a:rPr lang="en-US" sz="3600" b="1" dirty="0"/>
              <a:t>Compiler</a:t>
            </a:r>
          </a:p>
        </p:txBody>
      </p:sp>
      <p:sp>
        <p:nvSpPr>
          <p:cNvPr id="55" name="TextBox 54">
            <a:extLst>
              <a:ext uri="{FF2B5EF4-FFF2-40B4-BE49-F238E27FC236}">
                <a16:creationId xmlns:a16="http://schemas.microsoft.com/office/drawing/2014/main" id="{53BFD8E2-C8AF-4ED7-B4AB-9061A637B459}"/>
              </a:ext>
            </a:extLst>
          </p:cNvPr>
          <p:cNvSpPr txBox="1"/>
          <p:nvPr/>
        </p:nvSpPr>
        <p:spPr>
          <a:xfrm>
            <a:off x="6056396" y="3310978"/>
            <a:ext cx="9086850" cy="646331"/>
          </a:xfrm>
          <a:prstGeom prst="rect">
            <a:avLst/>
          </a:prstGeom>
          <a:noFill/>
        </p:spPr>
        <p:txBody>
          <a:bodyPr wrap="square" rtlCol="0">
            <a:spAutoFit/>
          </a:bodyPr>
          <a:lstStyle/>
          <a:p>
            <a:pPr algn="ctr"/>
            <a:r>
              <a:rPr lang="en-US" sz="3600" b="1" dirty="0"/>
              <a:t>Runtime</a:t>
            </a:r>
          </a:p>
        </p:txBody>
      </p:sp>
      <p:sp>
        <p:nvSpPr>
          <p:cNvPr id="56" name="TextBox 55">
            <a:extLst>
              <a:ext uri="{FF2B5EF4-FFF2-40B4-BE49-F238E27FC236}">
                <a16:creationId xmlns:a16="http://schemas.microsoft.com/office/drawing/2014/main" id="{4220BDBF-A810-4F46-A27B-B1A7F28CBF31}"/>
              </a:ext>
            </a:extLst>
          </p:cNvPr>
          <p:cNvSpPr txBox="1"/>
          <p:nvPr/>
        </p:nvSpPr>
        <p:spPr>
          <a:xfrm>
            <a:off x="15763913" y="3424604"/>
            <a:ext cx="2228850" cy="646331"/>
          </a:xfrm>
          <a:prstGeom prst="rect">
            <a:avLst/>
          </a:prstGeom>
          <a:noFill/>
        </p:spPr>
        <p:txBody>
          <a:bodyPr wrap="square" rtlCol="0">
            <a:spAutoFit/>
          </a:bodyPr>
          <a:lstStyle/>
          <a:p>
            <a:pPr algn="just"/>
            <a:r>
              <a:rPr lang="en-US" sz="3600" b="1" dirty="0"/>
              <a:t>Hardware</a:t>
            </a:r>
          </a:p>
        </p:txBody>
      </p:sp>
      <p:sp>
        <p:nvSpPr>
          <p:cNvPr id="57" name="Rectangle 56">
            <a:extLst>
              <a:ext uri="{FF2B5EF4-FFF2-40B4-BE49-F238E27FC236}">
                <a16:creationId xmlns:a16="http://schemas.microsoft.com/office/drawing/2014/main" id="{0D619DE0-13F9-4019-9FBF-194949115342}"/>
              </a:ext>
            </a:extLst>
          </p:cNvPr>
          <p:cNvSpPr/>
          <p:nvPr/>
        </p:nvSpPr>
        <p:spPr>
          <a:xfrm>
            <a:off x="13510959" y="4520751"/>
            <a:ext cx="1552440" cy="2787105"/>
          </a:xfrm>
          <a:prstGeom prst="rect">
            <a:avLst/>
          </a:prstGeom>
          <a:ln w="38100"/>
        </p:spPr>
        <p:style>
          <a:lnRef idx="3">
            <a:schemeClr val="lt1"/>
          </a:lnRef>
          <a:fillRef idx="1">
            <a:schemeClr val="accent1"/>
          </a:fillRef>
          <a:effectRef idx="1">
            <a:schemeClr val="accent1"/>
          </a:effectRef>
          <a:fontRef idx="minor">
            <a:schemeClr val="lt1"/>
          </a:fontRef>
        </p:style>
        <p:txBody>
          <a:bodyPr rtlCol="0" anchor="t"/>
          <a:lstStyle/>
          <a:p>
            <a:pPr algn="ctr"/>
            <a:r>
              <a:rPr lang="en-US" sz="3200" b="1" dirty="0"/>
              <a:t>Driver</a:t>
            </a:r>
          </a:p>
        </p:txBody>
      </p:sp>
      <p:sp>
        <p:nvSpPr>
          <p:cNvPr id="58" name="Rectangle 57">
            <a:extLst>
              <a:ext uri="{FF2B5EF4-FFF2-40B4-BE49-F238E27FC236}">
                <a16:creationId xmlns:a16="http://schemas.microsoft.com/office/drawing/2014/main" id="{5A1704F1-DD53-4286-93D4-E0A554DC0DBA}"/>
              </a:ext>
            </a:extLst>
          </p:cNvPr>
          <p:cNvSpPr/>
          <p:nvPr/>
        </p:nvSpPr>
        <p:spPr>
          <a:xfrm>
            <a:off x="13752891" y="5636935"/>
            <a:ext cx="1077181" cy="1190286"/>
          </a:xfrm>
          <a:prstGeom prst="rect">
            <a:avLst/>
          </a:prstGeom>
          <a:solidFill>
            <a:schemeClr val="tx2">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200" b="1" dirty="0"/>
              <a:t>LASP</a:t>
            </a:r>
          </a:p>
        </p:txBody>
      </p:sp>
      <p:cxnSp>
        <p:nvCxnSpPr>
          <p:cNvPr id="59" name="Straight Arrow Connector 58">
            <a:extLst>
              <a:ext uri="{FF2B5EF4-FFF2-40B4-BE49-F238E27FC236}">
                <a16:creationId xmlns:a16="http://schemas.microsoft.com/office/drawing/2014/main" id="{6126BCE9-7CCD-4023-99F2-D2320A7A9CCA}"/>
              </a:ext>
            </a:extLst>
          </p:cNvPr>
          <p:cNvCxnSpPr>
            <a:cxnSpLocks/>
            <a:stCxn id="58" idx="3"/>
            <a:endCxn id="48" idx="1"/>
          </p:cNvCxnSpPr>
          <p:nvPr/>
        </p:nvCxnSpPr>
        <p:spPr>
          <a:xfrm flipV="1">
            <a:off x="14830069" y="4979364"/>
            <a:ext cx="960168" cy="12527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70B140E1-FF5D-4767-816D-86401EBA171D}"/>
              </a:ext>
            </a:extLst>
          </p:cNvPr>
          <p:cNvCxnSpPr>
            <a:cxnSpLocks/>
            <a:stCxn id="58" idx="3"/>
          </p:cNvCxnSpPr>
          <p:nvPr/>
        </p:nvCxnSpPr>
        <p:spPr>
          <a:xfrm flipV="1">
            <a:off x="14830069" y="6153414"/>
            <a:ext cx="933844" cy="786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2FD50BFA-9434-498D-8891-11D52E5AECCF}"/>
              </a:ext>
            </a:extLst>
          </p:cNvPr>
          <p:cNvCxnSpPr>
            <a:cxnSpLocks/>
          </p:cNvCxnSpPr>
          <p:nvPr/>
        </p:nvCxnSpPr>
        <p:spPr>
          <a:xfrm>
            <a:off x="5873597" y="5236550"/>
            <a:ext cx="57998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6" name="Rectangle 65">
            <a:extLst>
              <a:ext uri="{FF2B5EF4-FFF2-40B4-BE49-F238E27FC236}">
                <a16:creationId xmlns:a16="http://schemas.microsoft.com/office/drawing/2014/main" id="{E9885039-6912-4CF7-BE9D-89B2F57242F7}"/>
              </a:ext>
            </a:extLst>
          </p:cNvPr>
          <p:cNvSpPr/>
          <p:nvPr/>
        </p:nvSpPr>
        <p:spPr>
          <a:xfrm>
            <a:off x="6453585" y="4331119"/>
            <a:ext cx="2244666" cy="1391286"/>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pPr algn="just"/>
            <a:r>
              <a:rPr lang="en-US" sz="3200" b="1" dirty="0"/>
              <a:t>executable</a:t>
            </a:r>
          </a:p>
        </p:txBody>
      </p:sp>
      <p:cxnSp>
        <p:nvCxnSpPr>
          <p:cNvPr id="67" name="Straight Arrow Connector 66">
            <a:extLst>
              <a:ext uri="{FF2B5EF4-FFF2-40B4-BE49-F238E27FC236}">
                <a16:creationId xmlns:a16="http://schemas.microsoft.com/office/drawing/2014/main" id="{E7CA0277-A26C-4DBD-A666-327D4F52884F}"/>
              </a:ext>
            </a:extLst>
          </p:cNvPr>
          <p:cNvCxnSpPr>
            <a:cxnSpLocks/>
          </p:cNvCxnSpPr>
          <p:nvPr/>
        </p:nvCxnSpPr>
        <p:spPr>
          <a:xfrm flipV="1">
            <a:off x="14274267" y="6908740"/>
            <a:ext cx="0" cy="79822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3DAA662C-50D6-4743-80D4-656FB6CC49E7}"/>
              </a:ext>
            </a:extLst>
          </p:cNvPr>
          <p:cNvSpPr txBox="1"/>
          <p:nvPr/>
        </p:nvSpPr>
        <p:spPr>
          <a:xfrm>
            <a:off x="13106447" y="7596915"/>
            <a:ext cx="2505238" cy="1077218"/>
          </a:xfrm>
          <a:prstGeom prst="rect">
            <a:avLst/>
          </a:prstGeom>
          <a:noFill/>
        </p:spPr>
        <p:txBody>
          <a:bodyPr wrap="none" rtlCol="0">
            <a:spAutoFit/>
          </a:bodyPr>
          <a:lstStyle/>
          <a:p>
            <a:pPr algn="just"/>
            <a:r>
              <a:rPr lang="en-US" sz="3200" b="1" dirty="0"/>
              <a:t>Runtime </a:t>
            </a:r>
          </a:p>
          <a:p>
            <a:pPr algn="just"/>
            <a:r>
              <a:rPr lang="en-US" sz="3200" b="1" dirty="0"/>
              <a:t>Configuration</a:t>
            </a:r>
          </a:p>
        </p:txBody>
      </p:sp>
      <p:sp>
        <p:nvSpPr>
          <p:cNvPr id="69" name="TextBox 68">
            <a:extLst>
              <a:ext uri="{FF2B5EF4-FFF2-40B4-BE49-F238E27FC236}">
                <a16:creationId xmlns:a16="http://schemas.microsoft.com/office/drawing/2014/main" id="{3F7F01BD-D9F9-4A75-93A3-938062FF11BA}"/>
              </a:ext>
            </a:extLst>
          </p:cNvPr>
          <p:cNvSpPr txBox="1"/>
          <p:nvPr/>
        </p:nvSpPr>
        <p:spPr>
          <a:xfrm>
            <a:off x="6516443" y="5825601"/>
            <a:ext cx="1581651" cy="1077218"/>
          </a:xfrm>
          <a:prstGeom prst="rect">
            <a:avLst/>
          </a:prstGeom>
          <a:noFill/>
        </p:spPr>
        <p:txBody>
          <a:bodyPr wrap="none" rtlCol="0">
            <a:spAutoFit/>
          </a:bodyPr>
          <a:lstStyle/>
          <a:p>
            <a:pPr algn="just"/>
            <a:r>
              <a:rPr lang="en-US" sz="3200" b="1" dirty="0"/>
              <a:t>Locality </a:t>
            </a:r>
          </a:p>
          <a:p>
            <a:pPr algn="just"/>
            <a:r>
              <a:rPr lang="en-US" sz="3200" b="1" dirty="0"/>
              <a:t>Table</a:t>
            </a:r>
          </a:p>
        </p:txBody>
      </p:sp>
      <p:cxnSp>
        <p:nvCxnSpPr>
          <p:cNvPr id="70" name="Straight Arrow Connector 69">
            <a:extLst>
              <a:ext uri="{FF2B5EF4-FFF2-40B4-BE49-F238E27FC236}">
                <a16:creationId xmlns:a16="http://schemas.microsoft.com/office/drawing/2014/main" id="{E36D1825-47C5-4B3F-9137-ADA7FC4F68C3}"/>
              </a:ext>
            </a:extLst>
          </p:cNvPr>
          <p:cNvCxnSpPr>
            <a:cxnSpLocks/>
          </p:cNvCxnSpPr>
          <p:nvPr/>
        </p:nvCxnSpPr>
        <p:spPr>
          <a:xfrm>
            <a:off x="8711274" y="5390538"/>
            <a:ext cx="481435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F928ADDF-4649-4B71-899B-127CC4E1F533}"/>
              </a:ext>
            </a:extLst>
          </p:cNvPr>
          <p:cNvSpPr txBox="1"/>
          <p:nvPr/>
        </p:nvSpPr>
        <p:spPr>
          <a:xfrm>
            <a:off x="8835997" y="4704055"/>
            <a:ext cx="4559681" cy="584775"/>
          </a:xfrm>
          <a:prstGeom prst="rect">
            <a:avLst/>
          </a:prstGeom>
          <a:noFill/>
        </p:spPr>
        <p:txBody>
          <a:bodyPr wrap="square" rtlCol="0">
            <a:spAutoFit/>
          </a:bodyPr>
          <a:lstStyle/>
          <a:p>
            <a:pPr algn="just"/>
            <a:r>
              <a:rPr lang="en-US" sz="3200" b="1" dirty="0"/>
              <a:t> kernel launch command</a:t>
            </a:r>
          </a:p>
        </p:txBody>
      </p:sp>
      <p:cxnSp>
        <p:nvCxnSpPr>
          <p:cNvPr id="72" name="Straight Connector 71">
            <a:extLst>
              <a:ext uri="{FF2B5EF4-FFF2-40B4-BE49-F238E27FC236}">
                <a16:creationId xmlns:a16="http://schemas.microsoft.com/office/drawing/2014/main" id="{F37D6903-D082-464C-AD92-96BF03FFC017}"/>
              </a:ext>
            </a:extLst>
          </p:cNvPr>
          <p:cNvCxnSpPr>
            <a:cxnSpLocks/>
          </p:cNvCxnSpPr>
          <p:nvPr/>
        </p:nvCxnSpPr>
        <p:spPr>
          <a:xfrm>
            <a:off x="8880563" y="5395271"/>
            <a:ext cx="6669" cy="853156"/>
          </a:xfrm>
          <a:prstGeom prst="line">
            <a:avLst/>
          </a:prstGeom>
          <a:ln w="38100"/>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6AF41253-F3BE-41CA-B13B-6EBBB615C766}"/>
              </a:ext>
            </a:extLst>
          </p:cNvPr>
          <p:cNvCxnSpPr>
            <a:cxnSpLocks/>
          </p:cNvCxnSpPr>
          <p:nvPr/>
        </p:nvCxnSpPr>
        <p:spPr>
          <a:xfrm flipV="1">
            <a:off x="8887840" y="6248427"/>
            <a:ext cx="486505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CAE7D12D-D5E8-4A86-B739-F6DD7457AB0C}"/>
              </a:ext>
            </a:extLst>
          </p:cNvPr>
          <p:cNvSpPr txBox="1"/>
          <p:nvPr/>
        </p:nvSpPr>
        <p:spPr>
          <a:xfrm>
            <a:off x="9723621" y="5636937"/>
            <a:ext cx="3081086" cy="584775"/>
          </a:xfrm>
          <a:prstGeom prst="rect">
            <a:avLst/>
          </a:prstGeom>
          <a:noFill/>
        </p:spPr>
        <p:txBody>
          <a:bodyPr wrap="square" rtlCol="0">
            <a:spAutoFit/>
          </a:bodyPr>
          <a:lstStyle/>
          <a:p>
            <a:pPr algn="just"/>
            <a:r>
              <a:rPr lang="en-US" sz="3200" b="1" dirty="0"/>
              <a:t>(</a:t>
            </a:r>
            <a:r>
              <a:rPr lang="en-US" sz="3200" b="1" dirty="0" err="1"/>
              <a:t>BDim</a:t>
            </a:r>
            <a:r>
              <a:rPr lang="en-US" sz="3200" b="1" dirty="0"/>
              <a:t>, </a:t>
            </a:r>
            <a:r>
              <a:rPr lang="en-US" sz="3200" b="1" dirty="0" err="1"/>
              <a:t>GDim</a:t>
            </a:r>
            <a:r>
              <a:rPr lang="en-US" sz="3200" b="1" dirty="0"/>
              <a:t>)</a:t>
            </a:r>
          </a:p>
        </p:txBody>
      </p:sp>
      <p:sp>
        <p:nvSpPr>
          <p:cNvPr id="75" name="Rectangle 74">
            <a:extLst>
              <a:ext uri="{FF2B5EF4-FFF2-40B4-BE49-F238E27FC236}">
                <a16:creationId xmlns:a16="http://schemas.microsoft.com/office/drawing/2014/main" id="{1D2A23FC-3561-4C18-A429-CE765431EE77}"/>
              </a:ext>
            </a:extLst>
          </p:cNvPr>
          <p:cNvSpPr/>
          <p:nvPr/>
        </p:nvSpPr>
        <p:spPr>
          <a:xfrm>
            <a:off x="7627840" y="5057064"/>
            <a:ext cx="872555" cy="515129"/>
          </a:xfrm>
          <a:prstGeom prst="rect">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562"/>
          </a:p>
        </p:txBody>
      </p:sp>
      <p:sp>
        <p:nvSpPr>
          <p:cNvPr id="77" name="Rectangle 76">
            <a:extLst>
              <a:ext uri="{FF2B5EF4-FFF2-40B4-BE49-F238E27FC236}">
                <a16:creationId xmlns:a16="http://schemas.microsoft.com/office/drawing/2014/main" id="{DC12A96E-FD3F-4F20-94A6-5C7635AF825A}"/>
              </a:ext>
            </a:extLst>
          </p:cNvPr>
          <p:cNvSpPr/>
          <p:nvPr/>
        </p:nvSpPr>
        <p:spPr>
          <a:xfrm>
            <a:off x="1513178" y="4735507"/>
            <a:ext cx="2282135" cy="3796059"/>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r>
              <a:rPr lang="en-US" sz="2600" b="1" dirty="0"/>
              <a:t>void main() {</a:t>
            </a:r>
          </a:p>
          <a:p>
            <a:r>
              <a:rPr lang="en-US" sz="2600" b="1" dirty="0" err="1"/>
              <a:t>mallocMan</a:t>
            </a:r>
            <a:r>
              <a:rPr lang="en-US" sz="2600" b="1" dirty="0"/>
              <a:t>(A);</a:t>
            </a:r>
          </a:p>
          <a:p>
            <a:endParaRPr lang="en-US" sz="2600" b="1" dirty="0"/>
          </a:p>
          <a:p>
            <a:endParaRPr lang="en-US" sz="2600" b="1" dirty="0"/>
          </a:p>
          <a:p>
            <a:r>
              <a:rPr lang="en-US" sz="2600" b="1" dirty="0" err="1"/>
              <a:t>mallocMan</a:t>
            </a:r>
            <a:r>
              <a:rPr lang="en-US" sz="2600" b="1" dirty="0"/>
              <a:t>(B);</a:t>
            </a:r>
          </a:p>
          <a:p>
            <a:endParaRPr lang="en-US" sz="2600" b="1" dirty="0"/>
          </a:p>
          <a:p>
            <a:r>
              <a:rPr lang="en-US" sz="2600" b="1" dirty="0" err="1"/>
              <a:t>klaunch</a:t>
            </a:r>
            <a:r>
              <a:rPr lang="en-US" sz="2600" b="1" dirty="0"/>
              <a:t>(B,   A);</a:t>
            </a:r>
          </a:p>
          <a:p>
            <a:endParaRPr lang="en-US" sz="2600" b="1" dirty="0"/>
          </a:p>
          <a:p>
            <a:r>
              <a:rPr lang="en-US" sz="2600" b="1" dirty="0"/>
              <a:t>}</a:t>
            </a:r>
          </a:p>
        </p:txBody>
      </p:sp>
      <p:sp>
        <p:nvSpPr>
          <p:cNvPr id="78" name="Rectangle 77">
            <a:extLst>
              <a:ext uri="{FF2B5EF4-FFF2-40B4-BE49-F238E27FC236}">
                <a16:creationId xmlns:a16="http://schemas.microsoft.com/office/drawing/2014/main" id="{753C4703-6BE1-46FA-8278-B4FDC156DAB1}"/>
              </a:ext>
            </a:extLst>
          </p:cNvPr>
          <p:cNvSpPr/>
          <p:nvPr/>
        </p:nvSpPr>
        <p:spPr>
          <a:xfrm>
            <a:off x="4126738" y="4623843"/>
            <a:ext cx="1746860" cy="205782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Compiler</a:t>
            </a:r>
          </a:p>
          <a:p>
            <a:pPr algn="ctr"/>
            <a:endParaRPr lang="en-US" sz="2700" b="1" dirty="0"/>
          </a:p>
        </p:txBody>
      </p:sp>
      <p:cxnSp>
        <p:nvCxnSpPr>
          <p:cNvPr id="79" name="Straight Arrow Connector 78">
            <a:extLst>
              <a:ext uri="{FF2B5EF4-FFF2-40B4-BE49-F238E27FC236}">
                <a16:creationId xmlns:a16="http://schemas.microsoft.com/office/drawing/2014/main" id="{76174D58-B79D-4C38-A005-3CF77CE8BBEA}"/>
              </a:ext>
            </a:extLst>
          </p:cNvPr>
          <p:cNvCxnSpPr>
            <a:cxnSpLocks/>
          </p:cNvCxnSpPr>
          <p:nvPr/>
        </p:nvCxnSpPr>
        <p:spPr>
          <a:xfrm>
            <a:off x="3797051" y="5572191"/>
            <a:ext cx="35411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8" name="Rectangle 87">
            <a:extLst>
              <a:ext uri="{FF2B5EF4-FFF2-40B4-BE49-F238E27FC236}">
                <a16:creationId xmlns:a16="http://schemas.microsoft.com/office/drawing/2014/main" id="{C9121F51-3CEE-472E-B9AE-3DFC43F3D131}"/>
              </a:ext>
            </a:extLst>
          </p:cNvPr>
          <p:cNvSpPr/>
          <p:nvPr/>
        </p:nvSpPr>
        <p:spPr>
          <a:xfrm>
            <a:off x="1234208" y="4162175"/>
            <a:ext cx="2863220" cy="553998"/>
          </a:xfrm>
          <a:prstGeom prst="rect">
            <a:avLst/>
          </a:prstGeom>
        </p:spPr>
        <p:txBody>
          <a:bodyPr wrap="none">
            <a:spAutoFit/>
          </a:bodyPr>
          <a:lstStyle/>
          <a:p>
            <a:pPr algn="ctr"/>
            <a:r>
              <a:rPr lang="en-US" sz="3000" b="1" dirty="0"/>
              <a:t>Source CUDA file</a:t>
            </a:r>
          </a:p>
        </p:txBody>
      </p:sp>
      <p:cxnSp>
        <p:nvCxnSpPr>
          <p:cNvPr id="107" name="Straight Connector 106">
            <a:extLst>
              <a:ext uri="{FF2B5EF4-FFF2-40B4-BE49-F238E27FC236}">
                <a16:creationId xmlns:a16="http://schemas.microsoft.com/office/drawing/2014/main" id="{D2468C0E-8314-4C53-9164-540F07FD1EB5}"/>
              </a:ext>
            </a:extLst>
          </p:cNvPr>
          <p:cNvCxnSpPr>
            <a:cxnSpLocks/>
          </p:cNvCxnSpPr>
          <p:nvPr/>
        </p:nvCxnSpPr>
        <p:spPr>
          <a:xfrm>
            <a:off x="8245359" y="5572194"/>
            <a:ext cx="0" cy="1151835"/>
          </a:xfrm>
          <a:prstGeom prst="line">
            <a:avLst/>
          </a:prstGeom>
          <a:ln w="38100"/>
        </p:spPr>
        <p:style>
          <a:lnRef idx="1">
            <a:schemeClr val="dk1"/>
          </a:lnRef>
          <a:fillRef idx="0">
            <a:schemeClr val="dk1"/>
          </a:fillRef>
          <a:effectRef idx="0">
            <a:schemeClr val="dk1"/>
          </a:effectRef>
          <a:fontRef idx="minor">
            <a:schemeClr val="tx1"/>
          </a:fontRef>
        </p:style>
      </p:cxnSp>
      <p:cxnSp>
        <p:nvCxnSpPr>
          <p:cNvPr id="110" name="Straight Arrow Connector 109">
            <a:extLst>
              <a:ext uri="{FF2B5EF4-FFF2-40B4-BE49-F238E27FC236}">
                <a16:creationId xmlns:a16="http://schemas.microsoft.com/office/drawing/2014/main" id="{3A1A7771-0C0D-4C7D-B06D-686A95E9EADB}"/>
              </a:ext>
            </a:extLst>
          </p:cNvPr>
          <p:cNvCxnSpPr>
            <a:cxnSpLocks/>
          </p:cNvCxnSpPr>
          <p:nvPr/>
        </p:nvCxnSpPr>
        <p:spPr>
          <a:xfrm>
            <a:off x="8245362" y="6724026"/>
            <a:ext cx="550752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DA7E4063-BFD6-4200-9CFB-EE71D8980C57}"/>
              </a:ext>
            </a:extLst>
          </p:cNvPr>
          <p:cNvCxnSpPr>
            <a:cxnSpLocks/>
          </p:cNvCxnSpPr>
          <p:nvPr/>
        </p:nvCxnSpPr>
        <p:spPr>
          <a:xfrm>
            <a:off x="15554821" y="3245363"/>
            <a:ext cx="0" cy="6223141"/>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117" name="Rectangle 116">
            <a:extLst>
              <a:ext uri="{FF2B5EF4-FFF2-40B4-BE49-F238E27FC236}">
                <a16:creationId xmlns:a16="http://schemas.microsoft.com/office/drawing/2014/main" id="{DB0E67D0-B418-4C32-8042-DF3C5F022D83}"/>
              </a:ext>
            </a:extLst>
          </p:cNvPr>
          <p:cNvSpPr/>
          <p:nvPr/>
        </p:nvSpPr>
        <p:spPr>
          <a:xfrm>
            <a:off x="15791461" y="5682503"/>
            <a:ext cx="1514809" cy="711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3200" b="1" dirty="0"/>
              <a:t>Node 1</a:t>
            </a:r>
          </a:p>
        </p:txBody>
      </p:sp>
      <p:sp>
        <p:nvSpPr>
          <p:cNvPr id="121" name="Rectangle 120">
            <a:extLst>
              <a:ext uri="{FF2B5EF4-FFF2-40B4-BE49-F238E27FC236}">
                <a16:creationId xmlns:a16="http://schemas.microsoft.com/office/drawing/2014/main" id="{58A3D74D-6163-4F10-A1D1-97E3941FF87D}"/>
              </a:ext>
            </a:extLst>
          </p:cNvPr>
          <p:cNvSpPr/>
          <p:nvPr/>
        </p:nvSpPr>
        <p:spPr>
          <a:xfrm>
            <a:off x="4192772" y="5334888"/>
            <a:ext cx="1600704" cy="1219644"/>
          </a:xfrm>
          <a:prstGeom prst="rect">
            <a:avLst/>
          </a:prstGeom>
          <a:solidFill>
            <a:schemeClr val="tx2">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a:t>Index </a:t>
            </a:r>
          </a:p>
          <a:p>
            <a:pPr algn="ctr"/>
            <a:r>
              <a:rPr lang="en-US" sz="3200" b="1" dirty="0"/>
              <a:t>Analysis</a:t>
            </a:r>
          </a:p>
        </p:txBody>
      </p:sp>
      <p:cxnSp>
        <p:nvCxnSpPr>
          <p:cNvPr id="122" name="Straight Arrow Connector 121">
            <a:extLst>
              <a:ext uri="{FF2B5EF4-FFF2-40B4-BE49-F238E27FC236}">
                <a16:creationId xmlns:a16="http://schemas.microsoft.com/office/drawing/2014/main" id="{740E2E6F-630E-4827-ACC7-04C07D270D5E}"/>
              </a:ext>
            </a:extLst>
          </p:cNvPr>
          <p:cNvCxnSpPr>
            <a:cxnSpLocks/>
          </p:cNvCxnSpPr>
          <p:nvPr/>
        </p:nvCxnSpPr>
        <p:spPr>
          <a:xfrm>
            <a:off x="5793479" y="5486400"/>
            <a:ext cx="188963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5" name="Rectangle: Rounded Corners 124">
            <a:extLst>
              <a:ext uri="{FF2B5EF4-FFF2-40B4-BE49-F238E27FC236}">
                <a16:creationId xmlns:a16="http://schemas.microsoft.com/office/drawing/2014/main" id="{A7F6A52C-2A6A-483A-9E9F-99FACDCE657A}"/>
              </a:ext>
            </a:extLst>
          </p:cNvPr>
          <p:cNvSpPr/>
          <p:nvPr/>
        </p:nvSpPr>
        <p:spPr>
          <a:xfrm>
            <a:off x="2033389" y="9550680"/>
            <a:ext cx="3267147" cy="11949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dirty="0"/>
              <a:t>Static Index Analysis</a:t>
            </a:r>
          </a:p>
        </p:txBody>
      </p:sp>
      <p:sp>
        <p:nvSpPr>
          <p:cNvPr id="39" name="Rectangle 38">
            <a:extLst>
              <a:ext uri="{FF2B5EF4-FFF2-40B4-BE49-F238E27FC236}">
                <a16:creationId xmlns:a16="http://schemas.microsoft.com/office/drawing/2014/main" id="{DF52CA16-A994-47C7-A9A9-8B136F7F88B4}"/>
              </a:ext>
            </a:extLst>
          </p:cNvPr>
          <p:cNvSpPr/>
          <p:nvPr/>
        </p:nvSpPr>
        <p:spPr>
          <a:xfrm>
            <a:off x="1213382" y="3065641"/>
            <a:ext cx="4787364" cy="5950769"/>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477E90AC-73CF-4D56-918B-4F7F2A660BD6}"/>
              </a:ext>
            </a:extLst>
          </p:cNvPr>
          <p:cNvCxnSpPr>
            <a:cxnSpLocks/>
          </p:cNvCxnSpPr>
          <p:nvPr/>
        </p:nvCxnSpPr>
        <p:spPr>
          <a:xfrm>
            <a:off x="14830069" y="6232078"/>
            <a:ext cx="933844" cy="4416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28AA9EF7-DB4C-4066-B910-0CAF14CF4BFF}"/>
              </a:ext>
            </a:extLst>
          </p:cNvPr>
          <p:cNvCxnSpPr>
            <a:cxnSpLocks/>
            <a:endCxn id="42" idx="1"/>
          </p:cNvCxnSpPr>
          <p:nvPr/>
        </p:nvCxnSpPr>
        <p:spPr>
          <a:xfrm>
            <a:off x="14830072" y="6232078"/>
            <a:ext cx="987087" cy="147959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53B74062-BDD1-4885-80B5-FEFA9CFA5E81}"/>
              </a:ext>
            </a:extLst>
          </p:cNvPr>
          <p:cNvSpPr/>
          <p:nvPr/>
        </p:nvSpPr>
        <p:spPr>
          <a:xfrm>
            <a:off x="15817159" y="7356146"/>
            <a:ext cx="1514809" cy="711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3200" b="1" dirty="0"/>
              <a:t>Node N</a:t>
            </a:r>
          </a:p>
        </p:txBody>
      </p:sp>
      <p:sp>
        <p:nvSpPr>
          <p:cNvPr id="43" name="TextBox 42">
            <a:extLst>
              <a:ext uri="{FF2B5EF4-FFF2-40B4-BE49-F238E27FC236}">
                <a16:creationId xmlns:a16="http://schemas.microsoft.com/office/drawing/2014/main" id="{9A880F3D-DA3D-4810-88B6-B4AD4B23A23B}"/>
              </a:ext>
            </a:extLst>
          </p:cNvPr>
          <p:cNvSpPr txBox="1"/>
          <p:nvPr/>
        </p:nvSpPr>
        <p:spPr>
          <a:xfrm>
            <a:off x="16201262" y="6495049"/>
            <a:ext cx="1325570" cy="1200329"/>
          </a:xfrm>
          <a:prstGeom prst="rect">
            <a:avLst/>
          </a:prstGeom>
          <a:noFill/>
        </p:spPr>
        <p:txBody>
          <a:bodyPr wrap="square" rtlCol="0">
            <a:spAutoFit/>
          </a:bodyPr>
          <a:lstStyle/>
          <a:p>
            <a:r>
              <a:rPr lang="en-US" sz="3600" b="1" dirty="0"/>
              <a:t>…..</a:t>
            </a:r>
          </a:p>
          <a:p>
            <a:endParaRPr lang="en-US" sz="3600" b="1" dirty="0"/>
          </a:p>
        </p:txBody>
      </p:sp>
    </p:spTree>
    <p:extLst>
      <p:ext uri="{BB962C8B-B14F-4D97-AF65-F5344CB8AC3E}">
        <p14:creationId xmlns:p14="http://schemas.microsoft.com/office/powerpoint/2010/main" val="59773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8913-4B99-404A-9D68-A492E2400E47}"/>
              </a:ext>
            </a:extLst>
          </p:cNvPr>
          <p:cNvSpPr>
            <a:spLocks noGrp="1"/>
          </p:cNvSpPr>
          <p:nvPr>
            <p:ph type="title"/>
          </p:nvPr>
        </p:nvSpPr>
        <p:spPr/>
        <p:txBody>
          <a:bodyPr/>
          <a:lstStyle/>
          <a:p>
            <a:r>
              <a:rPr lang="en-US" dirty="0"/>
              <a:t>Hierarchical GPU Programming Model</a:t>
            </a:r>
          </a:p>
        </p:txBody>
      </p:sp>
      <p:sp>
        <p:nvSpPr>
          <p:cNvPr id="4" name="Slide Number Placeholder 3">
            <a:extLst>
              <a:ext uri="{FF2B5EF4-FFF2-40B4-BE49-F238E27FC236}">
                <a16:creationId xmlns:a16="http://schemas.microsoft.com/office/drawing/2014/main" id="{18EC8429-5E37-4D54-89F7-A758703542EA}"/>
              </a:ext>
            </a:extLst>
          </p:cNvPr>
          <p:cNvSpPr>
            <a:spLocks noGrp="1"/>
          </p:cNvSpPr>
          <p:nvPr>
            <p:ph type="sldNum" sz="quarter" idx="12"/>
          </p:nvPr>
        </p:nvSpPr>
        <p:spPr/>
        <p:txBody>
          <a:bodyPr/>
          <a:lstStyle/>
          <a:p>
            <a:fld id="{DCE5FC2F-9F3E-40BA-BF15-0F7774B3E1B8}" type="slidenum">
              <a:rPr lang="en-US" smtClean="0"/>
              <a:t>13</a:t>
            </a:fld>
            <a:endParaRPr lang="en-US"/>
          </a:p>
        </p:txBody>
      </p:sp>
      <p:graphicFrame>
        <p:nvGraphicFramePr>
          <p:cNvPr id="29" name="Table 28">
            <a:extLst>
              <a:ext uri="{FF2B5EF4-FFF2-40B4-BE49-F238E27FC236}">
                <a16:creationId xmlns:a16="http://schemas.microsoft.com/office/drawing/2014/main" id="{113DA241-E820-4351-8ED0-ED274DF21DAF}"/>
              </a:ext>
            </a:extLst>
          </p:cNvPr>
          <p:cNvGraphicFramePr>
            <a:graphicFrameLocks noGrp="1"/>
          </p:cNvGraphicFramePr>
          <p:nvPr>
            <p:extLst>
              <p:ext uri="{D42A27DB-BD31-4B8C-83A1-F6EECF244321}">
                <p14:modId xmlns:p14="http://schemas.microsoft.com/office/powerpoint/2010/main" val="1638077348"/>
              </p:ext>
            </p:extLst>
          </p:nvPr>
        </p:nvGraphicFramePr>
        <p:xfrm>
          <a:off x="11757935" y="4019785"/>
          <a:ext cx="4081780" cy="2730520"/>
        </p:xfrm>
        <a:graphic>
          <a:graphicData uri="http://schemas.openxmlformats.org/drawingml/2006/table">
            <a:tbl>
              <a:tblPr firstRow="1" bandRow="1">
                <a:tableStyleId>{5940675A-B579-460E-94D1-54222C63F5DA}</a:tableStyleId>
              </a:tblPr>
              <a:tblGrid>
                <a:gridCol w="4081780">
                  <a:extLst>
                    <a:ext uri="{9D8B030D-6E8A-4147-A177-3AD203B41FA5}">
                      <a16:colId xmlns:a16="http://schemas.microsoft.com/office/drawing/2014/main" val="570670611"/>
                    </a:ext>
                  </a:extLst>
                </a:gridCol>
              </a:tblGrid>
              <a:tr h="682630">
                <a:tc>
                  <a:txBody>
                    <a:bodyPr/>
                    <a:lstStyle/>
                    <a:p>
                      <a:pPr algn="ctr"/>
                      <a:r>
                        <a:rPr lang="en-US" sz="2400" b="1" dirty="0"/>
                        <a:t> CPU Thread 1</a:t>
                      </a:r>
                    </a:p>
                  </a:txBody>
                  <a:tcPr marL="182880" marR="182880" marT="91440" marB="91440"/>
                </a:tc>
                <a:extLst>
                  <a:ext uri="{0D108BD9-81ED-4DB2-BD59-A6C34878D82A}">
                    <a16:rowId xmlns:a16="http://schemas.microsoft.com/office/drawing/2014/main" val="277306706"/>
                  </a:ext>
                </a:extLst>
              </a:tr>
              <a:tr h="682630">
                <a:tc>
                  <a:txBody>
                    <a:bodyPr/>
                    <a:lstStyle/>
                    <a:p>
                      <a:pPr algn="ctr"/>
                      <a:r>
                        <a:rPr lang="en-US" sz="2400" b="1" dirty="0"/>
                        <a:t> CPU Thread 2</a:t>
                      </a:r>
                    </a:p>
                  </a:txBody>
                  <a:tcPr marL="182880" marR="182880" marT="91440" marB="91440"/>
                </a:tc>
                <a:extLst>
                  <a:ext uri="{0D108BD9-81ED-4DB2-BD59-A6C34878D82A}">
                    <a16:rowId xmlns:a16="http://schemas.microsoft.com/office/drawing/2014/main" val="3780463175"/>
                  </a:ext>
                </a:extLst>
              </a:tr>
              <a:tr h="682630">
                <a:tc>
                  <a:txBody>
                    <a:bodyPr/>
                    <a:lstStyle/>
                    <a:p>
                      <a:pPr algn="ctr"/>
                      <a:r>
                        <a:rPr lang="en-US" sz="2400" b="1" dirty="0"/>
                        <a:t>CPU Thread 3</a:t>
                      </a:r>
                    </a:p>
                  </a:txBody>
                  <a:tcPr marL="182880" marR="182880" marT="91440" marB="91440"/>
                </a:tc>
                <a:extLst>
                  <a:ext uri="{0D108BD9-81ED-4DB2-BD59-A6C34878D82A}">
                    <a16:rowId xmlns:a16="http://schemas.microsoft.com/office/drawing/2014/main" val="3136964666"/>
                  </a:ext>
                </a:extLst>
              </a:tr>
              <a:tr h="682630">
                <a:tc>
                  <a:txBody>
                    <a:bodyPr/>
                    <a:lstStyle/>
                    <a:p>
                      <a:pPr algn="ctr"/>
                      <a:r>
                        <a:rPr lang="en-US" sz="2400" b="1" dirty="0"/>
                        <a:t>CPU Thread 4</a:t>
                      </a:r>
                    </a:p>
                  </a:txBody>
                  <a:tcPr marL="182880" marR="182880" marT="91440" marB="91440"/>
                </a:tc>
                <a:extLst>
                  <a:ext uri="{0D108BD9-81ED-4DB2-BD59-A6C34878D82A}">
                    <a16:rowId xmlns:a16="http://schemas.microsoft.com/office/drawing/2014/main" val="358983361"/>
                  </a:ext>
                </a:extLst>
              </a:tr>
            </a:tbl>
          </a:graphicData>
        </a:graphic>
      </p:graphicFrame>
      <p:graphicFrame>
        <p:nvGraphicFramePr>
          <p:cNvPr id="30" name="Table 29">
            <a:extLst>
              <a:ext uri="{FF2B5EF4-FFF2-40B4-BE49-F238E27FC236}">
                <a16:creationId xmlns:a16="http://schemas.microsoft.com/office/drawing/2014/main" id="{3ECBAC5D-7318-4BB7-8C57-1ECAE4896DB8}"/>
              </a:ext>
            </a:extLst>
          </p:cNvPr>
          <p:cNvGraphicFramePr>
            <a:graphicFrameLocks noGrp="1"/>
          </p:cNvGraphicFramePr>
          <p:nvPr>
            <p:extLst>
              <p:ext uri="{D42A27DB-BD31-4B8C-83A1-F6EECF244321}">
                <p14:modId xmlns:p14="http://schemas.microsoft.com/office/powerpoint/2010/main" val="680370585"/>
              </p:ext>
            </p:extLst>
          </p:nvPr>
        </p:nvGraphicFramePr>
        <p:xfrm>
          <a:off x="3513783" y="3893418"/>
          <a:ext cx="3843816" cy="2972472"/>
        </p:xfrm>
        <a:graphic>
          <a:graphicData uri="http://schemas.openxmlformats.org/drawingml/2006/table">
            <a:tbl>
              <a:tblPr firstRow="1" bandRow="1">
                <a:tableStyleId>{5940675A-B579-460E-94D1-54222C63F5DA}</a:tableStyleId>
              </a:tblPr>
              <a:tblGrid>
                <a:gridCol w="960954">
                  <a:extLst>
                    <a:ext uri="{9D8B030D-6E8A-4147-A177-3AD203B41FA5}">
                      <a16:colId xmlns:a16="http://schemas.microsoft.com/office/drawing/2014/main" val="4032052406"/>
                    </a:ext>
                  </a:extLst>
                </a:gridCol>
                <a:gridCol w="960954">
                  <a:extLst>
                    <a:ext uri="{9D8B030D-6E8A-4147-A177-3AD203B41FA5}">
                      <a16:colId xmlns:a16="http://schemas.microsoft.com/office/drawing/2014/main" val="3372981586"/>
                    </a:ext>
                  </a:extLst>
                </a:gridCol>
                <a:gridCol w="960954">
                  <a:extLst>
                    <a:ext uri="{9D8B030D-6E8A-4147-A177-3AD203B41FA5}">
                      <a16:colId xmlns:a16="http://schemas.microsoft.com/office/drawing/2014/main" val="2983107583"/>
                    </a:ext>
                  </a:extLst>
                </a:gridCol>
                <a:gridCol w="960954">
                  <a:extLst>
                    <a:ext uri="{9D8B030D-6E8A-4147-A177-3AD203B41FA5}">
                      <a16:colId xmlns:a16="http://schemas.microsoft.com/office/drawing/2014/main" val="3287214340"/>
                    </a:ext>
                  </a:extLst>
                </a:gridCol>
              </a:tblGrid>
              <a:tr h="743118">
                <a:tc>
                  <a:txBody>
                    <a:bodyPr/>
                    <a:lstStyle/>
                    <a:p>
                      <a:pPr algn="ctr">
                        <a:lnSpc>
                          <a:spcPct val="150000"/>
                        </a:lnSpc>
                      </a:pPr>
                      <a:r>
                        <a:rPr lang="en-US" sz="2200" b="1" dirty="0"/>
                        <a:t>TB1</a:t>
                      </a:r>
                    </a:p>
                  </a:txBody>
                  <a:tcPr marL="182880" marR="182880" marT="91440" marB="91440"/>
                </a:tc>
                <a:tc>
                  <a:txBody>
                    <a:bodyPr/>
                    <a:lstStyle/>
                    <a:p>
                      <a:pPr algn="ctr">
                        <a:lnSpc>
                          <a:spcPct val="150000"/>
                        </a:lnSpc>
                      </a:pPr>
                      <a:r>
                        <a:rPr lang="en-US" sz="2200" b="1" dirty="0"/>
                        <a:t>TB2</a:t>
                      </a:r>
                    </a:p>
                  </a:txBody>
                  <a:tcPr marL="182880" marR="182880" marT="91440" marB="91440"/>
                </a:tc>
                <a:tc>
                  <a:txBody>
                    <a:bodyPr/>
                    <a:lstStyle/>
                    <a:p>
                      <a:pPr algn="ctr">
                        <a:lnSpc>
                          <a:spcPct val="150000"/>
                        </a:lnSpc>
                      </a:pPr>
                      <a:r>
                        <a:rPr lang="en-US" sz="2200" b="1" dirty="0"/>
                        <a:t>TB3</a:t>
                      </a:r>
                    </a:p>
                  </a:txBody>
                  <a:tcPr marL="182880" marR="182880" marT="91440" marB="91440"/>
                </a:tc>
                <a:tc>
                  <a:txBody>
                    <a:bodyPr/>
                    <a:lstStyle/>
                    <a:p>
                      <a:pPr algn="ctr">
                        <a:lnSpc>
                          <a:spcPct val="150000"/>
                        </a:lnSpc>
                      </a:pPr>
                      <a:r>
                        <a:rPr lang="en-US" sz="2200" b="1" dirty="0"/>
                        <a:t>TB4</a:t>
                      </a:r>
                    </a:p>
                  </a:txBody>
                  <a:tcPr marL="182880" marR="182880" marT="91440" marB="91440"/>
                </a:tc>
                <a:extLst>
                  <a:ext uri="{0D108BD9-81ED-4DB2-BD59-A6C34878D82A}">
                    <a16:rowId xmlns:a16="http://schemas.microsoft.com/office/drawing/2014/main" val="1299171447"/>
                  </a:ext>
                </a:extLst>
              </a:tr>
              <a:tr h="743118">
                <a:tc>
                  <a:txBody>
                    <a:bodyPr/>
                    <a:lstStyle/>
                    <a:p>
                      <a:pPr algn="ctr">
                        <a:lnSpc>
                          <a:spcPct val="150000"/>
                        </a:lnSpc>
                      </a:pPr>
                      <a:r>
                        <a:rPr lang="en-US" sz="2200" b="1" dirty="0"/>
                        <a:t>TB5</a:t>
                      </a:r>
                    </a:p>
                  </a:txBody>
                  <a:tcPr marL="182880" marR="182880" marT="91440" marB="91440"/>
                </a:tc>
                <a:tc>
                  <a:txBody>
                    <a:bodyPr/>
                    <a:lstStyle/>
                    <a:p>
                      <a:pPr algn="ctr">
                        <a:lnSpc>
                          <a:spcPct val="150000"/>
                        </a:lnSpc>
                      </a:pPr>
                      <a:r>
                        <a:rPr lang="en-US" sz="2200" b="1" dirty="0"/>
                        <a:t>TB6</a:t>
                      </a:r>
                    </a:p>
                  </a:txBody>
                  <a:tcPr marL="182880" marR="182880" marT="91440" marB="91440"/>
                </a:tc>
                <a:tc>
                  <a:txBody>
                    <a:bodyPr/>
                    <a:lstStyle/>
                    <a:p>
                      <a:pPr algn="ctr">
                        <a:lnSpc>
                          <a:spcPct val="150000"/>
                        </a:lnSpc>
                      </a:pPr>
                      <a:r>
                        <a:rPr lang="en-US" sz="2200" b="1" dirty="0"/>
                        <a:t>TB7</a:t>
                      </a:r>
                    </a:p>
                  </a:txBody>
                  <a:tcPr marL="182880" marR="182880" marT="91440" marB="91440"/>
                </a:tc>
                <a:tc>
                  <a:txBody>
                    <a:bodyPr/>
                    <a:lstStyle/>
                    <a:p>
                      <a:pPr algn="ctr">
                        <a:lnSpc>
                          <a:spcPct val="150000"/>
                        </a:lnSpc>
                      </a:pPr>
                      <a:r>
                        <a:rPr lang="en-US" sz="2200" b="1" dirty="0"/>
                        <a:t>TB8</a:t>
                      </a:r>
                    </a:p>
                  </a:txBody>
                  <a:tcPr marL="182880" marR="182880" marT="91440" marB="91440"/>
                </a:tc>
                <a:extLst>
                  <a:ext uri="{0D108BD9-81ED-4DB2-BD59-A6C34878D82A}">
                    <a16:rowId xmlns:a16="http://schemas.microsoft.com/office/drawing/2014/main" val="3058325449"/>
                  </a:ext>
                </a:extLst>
              </a:tr>
              <a:tr h="743118">
                <a:tc>
                  <a:txBody>
                    <a:bodyPr/>
                    <a:lstStyle/>
                    <a:p>
                      <a:pPr algn="ctr">
                        <a:lnSpc>
                          <a:spcPct val="150000"/>
                        </a:lnSpc>
                      </a:pPr>
                      <a:r>
                        <a:rPr lang="en-US" sz="2200" b="1" dirty="0"/>
                        <a:t>TB9</a:t>
                      </a:r>
                    </a:p>
                  </a:txBody>
                  <a:tcPr marL="182880" marR="182880" marT="91440" marB="91440"/>
                </a:tc>
                <a:tc>
                  <a:txBody>
                    <a:bodyPr/>
                    <a:lstStyle/>
                    <a:p>
                      <a:pPr algn="ctr">
                        <a:lnSpc>
                          <a:spcPct val="150000"/>
                        </a:lnSpc>
                      </a:pPr>
                      <a:r>
                        <a:rPr lang="en-US" sz="2200" b="1" dirty="0"/>
                        <a:t>TB10</a:t>
                      </a:r>
                    </a:p>
                  </a:txBody>
                  <a:tcPr marL="182880" marR="182880" marT="91440" marB="91440"/>
                </a:tc>
                <a:tc>
                  <a:txBody>
                    <a:bodyPr/>
                    <a:lstStyle/>
                    <a:p>
                      <a:pPr algn="ctr">
                        <a:lnSpc>
                          <a:spcPct val="150000"/>
                        </a:lnSpc>
                      </a:pPr>
                      <a:r>
                        <a:rPr lang="en-US" sz="2200" b="1" dirty="0"/>
                        <a:t>TB11</a:t>
                      </a:r>
                    </a:p>
                  </a:txBody>
                  <a:tcPr marL="182880" marR="182880" marT="91440" marB="91440"/>
                </a:tc>
                <a:tc>
                  <a:txBody>
                    <a:bodyPr/>
                    <a:lstStyle/>
                    <a:p>
                      <a:pPr algn="ctr">
                        <a:lnSpc>
                          <a:spcPct val="150000"/>
                        </a:lnSpc>
                      </a:pPr>
                      <a:r>
                        <a:rPr lang="en-US" sz="2200" b="1" dirty="0"/>
                        <a:t>TB12</a:t>
                      </a:r>
                    </a:p>
                  </a:txBody>
                  <a:tcPr marL="182880" marR="182880" marT="91440" marB="91440"/>
                </a:tc>
                <a:extLst>
                  <a:ext uri="{0D108BD9-81ED-4DB2-BD59-A6C34878D82A}">
                    <a16:rowId xmlns:a16="http://schemas.microsoft.com/office/drawing/2014/main" val="959423315"/>
                  </a:ext>
                </a:extLst>
              </a:tr>
              <a:tr h="743118">
                <a:tc>
                  <a:txBody>
                    <a:bodyPr/>
                    <a:lstStyle/>
                    <a:p>
                      <a:pPr algn="ctr">
                        <a:lnSpc>
                          <a:spcPct val="150000"/>
                        </a:lnSpc>
                      </a:pPr>
                      <a:r>
                        <a:rPr lang="en-US" sz="2200" b="1" dirty="0"/>
                        <a:t>TB13</a:t>
                      </a:r>
                    </a:p>
                  </a:txBody>
                  <a:tcPr marL="182880" marR="182880" marT="91440" marB="91440"/>
                </a:tc>
                <a:tc>
                  <a:txBody>
                    <a:bodyPr/>
                    <a:lstStyle/>
                    <a:p>
                      <a:pPr algn="ctr">
                        <a:lnSpc>
                          <a:spcPct val="150000"/>
                        </a:lnSpc>
                      </a:pPr>
                      <a:r>
                        <a:rPr lang="en-US" sz="2200" b="1" dirty="0"/>
                        <a:t>TB14</a:t>
                      </a:r>
                    </a:p>
                  </a:txBody>
                  <a:tcPr marL="182880" marR="182880" marT="91440" marB="91440"/>
                </a:tc>
                <a:tc>
                  <a:txBody>
                    <a:bodyPr/>
                    <a:lstStyle/>
                    <a:p>
                      <a:pPr algn="ctr">
                        <a:lnSpc>
                          <a:spcPct val="150000"/>
                        </a:lnSpc>
                      </a:pPr>
                      <a:r>
                        <a:rPr lang="en-US" sz="2200" b="1" dirty="0"/>
                        <a:t>TB15</a:t>
                      </a:r>
                    </a:p>
                  </a:txBody>
                  <a:tcPr marL="182880" marR="182880" marT="91440" marB="91440"/>
                </a:tc>
                <a:tc>
                  <a:txBody>
                    <a:bodyPr/>
                    <a:lstStyle/>
                    <a:p>
                      <a:pPr algn="ctr">
                        <a:lnSpc>
                          <a:spcPct val="150000"/>
                        </a:lnSpc>
                      </a:pPr>
                      <a:r>
                        <a:rPr lang="en-US" sz="2200" b="1" dirty="0"/>
                        <a:t>TB16</a:t>
                      </a:r>
                    </a:p>
                  </a:txBody>
                  <a:tcPr marL="182880" marR="182880" marT="91440" marB="91440"/>
                </a:tc>
                <a:extLst>
                  <a:ext uri="{0D108BD9-81ED-4DB2-BD59-A6C34878D82A}">
                    <a16:rowId xmlns:a16="http://schemas.microsoft.com/office/drawing/2014/main" val="410889563"/>
                  </a:ext>
                </a:extLst>
              </a:tr>
            </a:tbl>
          </a:graphicData>
        </a:graphic>
      </p:graphicFrame>
      <p:sp>
        <p:nvSpPr>
          <p:cNvPr id="31" name="TextBox 30">
            <a:extLst>
              <a:ext uri="{FF2B5EF4-FFF2-40B4-BE49-F238E27FC236}">
                <a16:creationId xmlns:a16="http://schemas.microsoft.com/office/drawing/2014/main" id="{E64FF506-3EE6-447C-BBB7-4BACB6B6A19C}"/>
              </a:ext>
            </a:extLst>
          </p:cNvPr>
          <p:cNvSpPr txBox="1"/>
          <p:nvPr/>
        </p:nvSpPr>
        <p:spPr>
          <a:xfrm>
            <a:off x="11413513" y="7421123"/>
            <a:ext cx="5832455" cy="584775"/>
          </a:xfrm>
          <a:prstGeom prst="rect">
            <a:avLst/>
          </a:prstGeom>
          <a:noFill/>
        </p:spPr>
        <p:txBody>
          <a:bodyPr wrap="square" rtlCol="0">
            <a:spAutoFit/>
          </a:bodyPr>
          <a:lstStyle/>
          <a:p>
            <a:r>
              <a:rPr lang="en-US" sz="3200" b="1" dirty="0"/>
              <a:t>CPU flat coarse-grain threads</a:t>
            </a:r>
          </a:p>
        </p:txBody>
      </p:sp>
      <p:sp>
        <p:nvSpPr>
          <p:cNvPr id="34" name="TextBox 33">
            <a:extLst>
              <a:ext uri="{FF2B5EF4-FFF2-40B4-BE49-F238E27FC236}">
                <a16:creationId xmlns:a16="http://schemas.microsoft.com/office/drawing/2014/main" id="{024E15D0-BF3F-4CBE-84BA-78611DE14197}"/>
              </a:ext>
            </a:extLst>
          </p:cNvPr>
          <p:cNvSpPr txBox="1"/>
          <p:nvPr/>
        </p:nvSpPr>
        <p:spPr>
          <a:xfrm>
            <a:off x="2261232" y="7437425"/>
            <a:ext cx="8561477" cy="584775"/>
          </a:xfrm>
          <a:prstGeom prst="rect">
            <a:avLst/>
          </a:prstGeom>
          <a:noFill/>
        </p:spPr>
        <p:txBody>
          <a:bodyPr wrap="square" rtlCol="0">
            <a:spAutoFit/>
          </a:bodyPr>
          <a:lstStyle/>
          <a:p>
            <a:r>
              <a:rPr lang="en-US" sz="3200" b="1" dirty="0"/>
              <a:t>GPU hierarchical fine-grain threads</a:t>
            </a:r>
          </a:p>
        </p:txBody>
      </p:sp>
      <p:cxnSp>
        <p:nvCxnSpPr>
          <p:cNvPr id="37" name="Straight Connector 36">
            <a:extLst>
              <a:ext uri="{FF2B5EF4-FFF2-40B4-BE49-F238E27FC236}">
                <a16:creationId xmlns:a16="http://schemas.microsoft.com/office/drawing/2014/main" id="{855282B7-012E-49BA-8219-77AF13F6D6A9}"/>
              </a:ext>
            </a:extLst>
          </p:cNvPr>
          <p:cNvCxnSpPr>
            <a:cxnSpLocks/>
          </p:cNvCxnSpPr>
          <p:nvPr/>
        </p:nvCxnSpPr>
        <p:spPr>
          <a:xfrm flipV="1">
            <a:off x="7334938" y="3636748"/>
            <a:ext cx="627408" cy="243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FB6B9AC-1ED7-4B43-92FA-E64B995879F4}"/>
              </a:ext>
            </a:extLst>
          </p:cNvPr>
          <p:cNvCxnSpPr>
            <a:cxnSpLocks/>
          </p:cNvCxnSpPr>
          <p:nvPr/>
        </p:nvCxnSpPr>
        <p:spPr>
          <a:xfrm>
            <a:off x="7334937" y="4607816"/>
            <a:ext cx="627409" cy="3701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22A4BC3-D64A-49F7-96EB-B0A93D01B128}"/>
              </a:ext>
            </a:extLst>
          </p:cNvPr>
          <p:cNvCxnSpPr>
            <a:cxnSpLocks/>
          </p:cNvCxnSpPr>
          <p:nvPr/>
        </p:nvCxnSpPr>
        <p:spPr>
          <a:xfrm>
            <a:off x="3606137" y="3728196"/>
            <a:ext cx="3806077"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1C8B6E45-E5A1-4928-8FB7-E813039375B3}"/>
              </a:ext>
            </a:extLst>
          </p:cNvPr>
          <p:cNvCxnSpPr>
            <a:cxnSpLocks/>
          </p:cNvCxnSpPr>
          <p:nvPr/>
        </p:nvCxnSpPr>
        <p:spPr>
          <a:xfrm>
            <a:off x="7853988" y="3528248"/>
            <a:ext cx="159079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186180CD-B102-4F14-B00E-D3A4E4BA0FCD}"/>
              </a:ext>
            </a:extLst>
          </p:cNvPr>
          <p:cNvSpPr txBox="1"/>
          <p:nvPr/>
        </p:nvSpPr>
        <p:spPr>
          <a:xfrm>
            <a:off x="4520646" y="3240702"/>
            <a:ext cx="1507144" cy="881780"/>
          </a:xfrm>
          <a:prstGeom prst="rect">
            <a:avLst/>
          </a:prstGeom>
          <a:noFill/>
        </p:spPr>
        <p:txBody>
          <a:bodyPr wrap="none" rtlCol="0">
            <a:spAutoFit/>
          </a:bodyPr>
          <a:lstStyle/>
          <a:p>
            <a:r>
              <a:rPr lang="en-US" sz="2565" b="1" dirty="0" err="1"/>
              <a:t>gridDim.x</a:t>
            </a:r>
            <a:br>
              <a:rPr lang="en-US" sz="2565" b="1" dirty="0"/>
            </a:br>
            <a:endParaRPr lang="en-US" sz="2565" b="1" dirty="0"/>
          </a:p>
        </p:txBody>
      </p:sp>
      <p:cxnSp>
        <p:nvCxnSpPr>
          <p:cNvPr id="27" name="Straight Arrow Connector 26">
            <a:extLst>
              <a:ext uri="{FF2B5EF4-FFF2-40B4-BE49-F238E27FC236}">
                <a16:creationId xmlns:a16="http://schemas.microsoft.com/office/drawing/2014/main" id="{920C49CA-BA67-4639-BB28-083837E3816B}"/>
              </a:ext>
            </a:extLst>
          </p:cNvPr>
          <p:cNvCxnSpPr>
            <a:cxnSpLocks/>
          </p:cNvCxnSpPr>
          <p:nvPr/>
        </p:nvCxnSpPr>
        <p:spPr>
          <a:xfrm flipV="1">
            <a:off x="9636044" y="3662586"/>
            <a:ext cx="0" cy="132550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E1626A3D-ED93-42C0-9C97-486CA2993989}"/>
              </a:ext>
            </a:extLst>
          </p:cNvPr>
          <p:cNvSpPr txBox="1"/>
          <p:nvPr/>
        </p:nvSpPr>
        <p:spPr>
          <a:xfrm rot="16200000">
            <a:off x="9261886" y="3784083"/>
            <a:ext cx="1699504" cy="881780"/>
          </a:xfrm>
          <a:prstGeom prst="rect">
            <a:avLst/>
          </a:prstGeom>
          <a:noFill/>
        </p:spPr>
        <p:txBody>
          <a:bodyPr wrap="none" rtlCol="0">
            <a:spAutoFit/>
          </a:bodyPr>
          <a:lstStyle/>
          <a:p>
            <a:r>
              <a:rPr lang="en-US" sz="2565" b="1" dirty="0" err="1"/>
              <a:t>blockDim.y</a:t>
            </a:r>
            <a:br>
              <a:rPr lang="en-US" sz="2565" b="1" dirty="0"/>
            </a:br>
            <a:endParaRPr lang="en-US" sz="2565" b="1" dirty="0"/>
          </a:p>
        </p:txBody>
      </p:sp>
      <p:sp>
        <p:nvSpPr>
          <p:cNvPr id="35" name="TextBox 34">
            <a:extLst>
              <a:ext uri="{FF2B5EF4-FFF2-40B4-BE49-F238E27FC236}">
                <a16:creationId xmlns:a16="http://schemas.microsoft.com/office/drawing/2014/main" id="{D88E9F87-B5CF-4097-97D4-3C9722AD4721}"/>
              </a:ext>
            </a:extLst>
          </p:cNvPr>
          <p:cNvSpPr txBox="1"/>
          <p:nvPr/>
        </p:nvSpPr>
        <p:spPr>
          <a:xfrm>
            <a:off x="7912777" y="2991792"/>
            <a:ext cx="1705916" cy="881780"/>
          </a:xfrm>
          <a:prstGeom prst="rect">
            <a:avLst/>
          </a:prstGeom>
          <a:noFill/>
        </p:spPr>
        <p:txBody>
          <a:bodyPr wrap="none" rtlCol="0">
            <a:spAutoFit/>
          </a:bodyPr>
          <a:lstStyle/>
          <a:p>
            <a:r>
              <a:rPr lang="en-US" sz="2565" b="1" dirty="0" err="1"/>
              <a:t>blockDim.x</a:t>
            </a:r>
            <a:br>
              <a:rPr lang="en-US" sz="2565" b="1" dirty="0"/>
            </a:br>
            <a:endParaRPr lang="en-US" sz="2565" b="1" dirty="0"/>
          </a:p>
        </p:txBody>
      </p:sp>
      <p:graphicFrame>
        <p:nvGraphicFramePr>
          <p:cNvPr id="50" name="Table 49">
            <a:extLst>
              <a:ext uri="{FF2B5EF4-FFF2-40B4-BE49-F238E27FC236}">
                <a16:creationId xmlns:a16="http://schemas.microsoft.com/office/drawing/2014/main" id="{781AAE04-146D-443A-B74F-551F952EC480}"/>
              </a:ext>
            </a:extLst>
          </p:cNvPr>
          <p:cNvGraphicFramePr>
            <a:graphicFrameLocks noGrp="1"/>
          </p:cNvGraphicFramePr>
          <p:nvPr>
            <p:extLst>
              <p:ext uri="{D42A27DB-BD31-4B8C-83A1-F6EECF244321}">
                <p14:modId xmlns:p14="http://schemas.microsoft.com/office/powerpoint/2010/main" val="2475205305"/>
              </p:ext>
            </p:extLst>
          </p:nvPr>
        </p:nvGraphicFramePr>
        <p:xfrm>
          <a:off x="7937642" y="3649737"/>
          <a:ext cx="1507144" cy="1338350"/>
        </p:xfrm>
        <a:graphic>
          <a:graphicData uri="http://schemas.openxmlformats.org/drawingml/2006/table">
            <a:tbl>
              <a:tblPr firstRow="1" bandRow="1">
                <a:tableStyleId>{5940675A-B579-460E-94D1-54222C63F5DA}</a:tableStyleId>
              </a:tblPr>
              <a:tblGrid>
                <a:gridCol w="753572">
                  <a:extLst>
                    <a:ext uri="{9D8B030D-6E8A-4147-A177-3AD203B41FA5}">
                      <a16:colId xmlns:a16="http://schemas.microsoft.com/office/drawing/2014/main" val="4032052406"/>
                    </a:ext>
                  </a:extLst>
                </a:gridCol>
                <a:gridCol w="753572">
                  <a:extLst>
                    <a:ext uri="{9D8B030D-6E8A-4147-A177-3AD203B41FA5}">
                      <a16:colId xmlns:a16="http://schemas.microsoft.com/office/drawing/2014/main" val="3372981586"/>
                    </a:ext>
                  </a:extLst>
                </a:gridCol>
              </a:tblGrid>
              <a:tr h="669175">
                <a:tc>
                  <a:txBody>
                    <a:bodyPr/>
                    <a:lstStyle/>
                    <a:p>
                      <a:pPr algn="ctr">
                        <a:lnSpc>
                          <a:spcPct val="150000"/>
                        </a:lnSpc>
                      </a:pPr>
                      <a:r>
                        <a:rPr lang="en-US" sz="2200" b="1" dirty="0"/>
                        <a:t>T1</a:t>
                      </a:r>
                    </a:p>
                  </a:txBody>
                  <a:tcPr marL="182880" marR="182880" marT="91440" marB="91440"/>
                </a:tc>
                <a:tc>
                  <a:txBody>
                    <a:bodyPr/>
                    <a:lstStyle/>
                    <a:p>
                      <a:pPr algn="ctr">
                        <a:lnSpc>
                          <a:spcPct val="150000"/>
                        </a:lnSpc>
                      </a:pPr>
                      <a:r>
                        <a:rPr lang="en-US" sz="2200" b="1" dirty="0"/>
                        <a:t>T2</a:t>
                      </a:r>
                    </a:p>
                  </a:txBody>
                  <a:tcPr marL="182880" marR="182880" marT="91440" marB="91440"/>
                </a:tc>
                <a:extLst>
                  <a:ext uri="{0D108BD9-81ED-4DB2-BD59-A6C34878D82A}">
                    <a16:rowId xmlns:a16="http://schemas.microsoft.com/office/drawing/2014/main" val="1299171447"/>
                  </a:ext>
                </a:extLst>
              </a:tr>
              <a:tr h="669175">
                <a:tc>
                  <a:txBody>
                    <a:bodyPr/>
                    <a:lstStyle/>
                    <a:p>
                      <a:pPr algn="ctr">
                        <a:lnSpc>
                          <a:spcPct val="150000"/>
                        </a:lnSpc>
                      </a:pPr>
                      <a:r>
                        <a:rPr lang="en-US" sz="2200" b="1" dirty="0"/>
                        <a:t>T3</a:t>
                      </a:r>
                    </a:p>
                  </a:txBody>
                  <a:tcPr marL="182880" marR="182880" marT="91440" marB="91440"/>
                </a:tc>
                <a:tc>
                  <a:txBody>
                    <a:bodyPr/>
                    <a:lstStyle/>
                    <a:p>
                      <a:pPr algn="ctr">
                        <a:lnSpc>
                          <a:spcPct val="150000"/>
                        </a:lnSpc>
                      </a:pPr>
                      <a:r>
                        <a:rPr lang="en-US" sz="2200" b="1" dirty="0"/>
                        <a:t>T4</a:t>
                      </a:r>
                    </a:p>
                  </a:txBody>
                  <a:tcPr marL="182880" marR="182880" marT="91440" marB="91440"/>
                </a:tc>
                <a:extLst>
                  <a:ext uri="{0D108BD9-81ED-4DB2-BD59-A6C34878D82A}">
                    <a16:rowId xmlns:a16="http://schemas.microsoft.com/office/drawing/2014/main" val="3058325449"/>
                  </a:ext>
                </a:extLst>
              </a:tr>
            </a:tbl>
          </a:graphicData>
        </a:graphic>
      </p:graphicFrame>
      <p:cxnSp>
        <p:nvCxnSpPr>
          <p:cNvPr id="51" name="Straight Arrow Connector 50">
            <a:extLst>
              <a:ext uri="{FF2B5EF4-FFF2-40B4-BE49-F238E27FC236}">
                <a16:creationId xmlns:a16="http://schemas.microsoft.com/office/drawing/2014/main" id="{E7D442C8-3649-4C96-878A-A73BCB1F9716}"/>
              </a:ext>
            </a:extLst>
          </p:cNvPr>
          <p:cNvCxnSpPr>
            <a:cxnSpLocks/>
          </p:cNvCxnSpPr>
          <p:nvPr/>
        </p:nvCxnSpPr>
        <p:spPr>
          <a:xfrm flipV="1">
            <a:off x="3347177" y="3897959"/>
            <a:ext cx="0" cy="296793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B418B7ED-B662-4642-AE30-D886CE5155F9}"/>
              </a:ext>
            </a:extLst>
          </p:cNvPr>
          <p:cNvSpPr txBox="1"/>
          <p:nvPr/>
        </p:nvSpPr>
        <p:spPr>
          <a:xfrm rot="16200000">
            <a:off x="2462065" y="4983073"/>
            <a:ext cx="1500732" cy="881780"/>
          </a:xfrm>
          <a:prstGeom prst="rect">
            <a:avLst/>
          </a:prstGeom>
          <a:noFill/>
        </p:spPr>
        <p:txBody>
          <a:bodyPr wrap="none" rtlCol="0">
            <a:spAutoFit/>
          </a:bodyPr>
          <a:lstStyle/>
          <a:p>
            <a:r>
              <a:rPr lang="en-US" sz="2565" b="1" dirty="0" err="1"/>
              <a:t>gridDim.y</a:t>
            </a:r>
            <a:br>
              <a:rPr lang="en-US" sz="2565" b="1" dirty="0"/>
            </a:br>
            <a:endParaRPr lang="en-US" sz="2565" b="1" dirty="0"/>
          </a:p>
        </p:txBody>
      </p:sp>
      <p:sp>
        <p:nvSpPr>
          <p:cNvPr id="53" name="TextBox 52">
            <a:extLst>
              <a:ext uri="{FF2B5EF4-FFF2-40B4-BE49-F238E27FC236}">
                <a16:creationId xmlns:a16="http://schemas.microsoft.com/office/drawing/2014/main" id="{92034315-974E-441D-B742-412F99D3D9E3}"/>
              </a:ext>
            </a:extLst>
          </p:cNvPr>
          <p:cNvSpPr txBox="1"/>
          <p:nvPr/>
        </p:nvSpPr>
        <p:spPr>
          <a:xfrm>
            <a:off x="4142337" y="6831730"/>
            <a:ext cx="1885453" cy="881780"/>
          </a:xfrm>
          <a:prstGeom prst="rect">
            <a:avLst/>
          </a:prstGeom>
          <a:noFill/>
        </p:spPr>
        <p:txBody>
          <a:bodyPr wrap="none" rtlCol="0">
            <a:spAutoFit/>
          </a:bodyPr>
          <a:lstStyle/>
          <a:p>
            <a:r>
              <a:rPr lang="en-US" sz="2565" b="1" dirty="0"/>
              <a:t>(</a:t>
            </a:r>
            <a:r>
              <a:rPr lang="en-US" sz="2565" b="1" dirty="0" err="1"/>
              <a:t>bid.x</a:t>
            </a:r>
            <a:r>
              <a:rPr lang="en-US" sz="2565" b="1" dirty="0"/>
              <a:t>, </a:t>
            </a:r>
            <a:r>
              <a:rPr lang="en-US" sz="2565" b="1" dirty="0" err="1"/>
              <a:t>bid.y</a:t>
            </a:r>
            <a:r>
              <a:rPr lang="en-US" sz="2565" b="1" dirty="0"/>
              <a:t>)</a:t>
            </a:r>
            <a:br>
              <a:rPr lang="en-US" sz="2565" b="1" dirty="0"/>
            </a:br>
            <a:endParaRPr lang="en-US" sz="2565" b="1" dirty="0"/>
          </a:p>
        </p:txBody>
      </p:sp>
      <p:sp>
        <p:nvSpPr>
          <p:cNvPr id="55" name="TextBox 54">
            <a:extLst>
              <a:ext uri="{FF2B5EF4-FFF2-40B4-BE49-F238E27FC236}">
                <a16:creationId xmlns:a16="http://schemas.microsoft.com/office/drawing/2014/main" id="{A89B2593-2823-401D-AFB5-B05D3FEBE7FC}"/>
              </a:ext>
            </a:extLst>
          </p:cNvPr>
          <p:cNvSpPr txBox="1"/>
          <p:nvPr/>
        </p:nvSpPr>
        <p:spPr>
          <a:xfrm>
            <a:off x="7913853" y="5021786"/>
            <a:ext cx="1760418" cy="881780"/>
          </a:xfrm>
          <a:prstGeom prst="rect">
            <a:avLst/>
          </a:prstGeom>
          <a:noFill/>
        </p:spPr>
        <p:txBody>
          <a:bodyPr wrap="none" rtlCol="0">
            <a:spAutoFit/>
          </a:bodyPr>
          <a:lstStyle/>
          <a:p>
            <a:r>
              <a:rPr lang="en-US" sz="2565" b="1" dirty="0"/>
              <a:t>(</a:t>
            </a:r>
            <a:r>
              <a:rPr lang="en-US" sz="2565" b="1" dirty="0" err="1"/>
              <a:t>tid.x</a:t>
            </a:r>
            <a:r>
              <a:rPr lang="en-US" sz="2565" b="1" dirty="0"/>
              <a:t>, </a:t>
            </a:r>
            <a:r>
              <a:rPr lang="en-US" sz="2565" b="1" dirty="0" err="1"/>
              <a:t>tid.y</a:t>
            </a:r>
            <a:r>
              <a:rPr lang="en-US" sz="2565" b="1" dirty="0"/>
              <a:t>)</a:t>
            </a:r>
            <a:br>
              <a:rPr lang="en-US" sz="2565" b="1" dirty="0"/>
            </a:br>
            <a:endParaRPr lang="en-US" sz="2565" b="1" dirty="0"/>
          </a:p>
        </p:txBody>
      </p:sp>
      <p:sp>
        <p:nvSpPr>
          <p:cNvPr id="57" name="TextBox 56">
            <a:extLst>
              <a:ext uri="{FF2B5EF4-FFF2-40B4-BE49-F238E27FC236}">
                <a16:creationId xmlns:a16="http://schemas.microsoft.com/office/drawing/2014/main" id="{1E535112-A638-4380-A95C-99E34538BDE0}"/>
              </a:ext>
            </a:extLst>
          </p:cNvPr>
          <p:cNvSpPr txBox="1"/>
          <p:nvPr/>
        </p:nvSpPr>
        <p:spPr>
          <a:xfrm>
            <a:off x="925152" y="8327811"/>
            <a:ext cx="8561477" cy="1838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400" dirty="0"/>
              <a:t>+ Scheduling at thread-block level</a:t>
            </a:r>
          </a:p>
          <a:p>
            <a:pPr algn="ctr"/>
            <a:r>
              <a:rPr lang="en-US" sz="3400" dirty="0"/>
              <a:t>+ Expressive Thread IDs </a:t>
            </a:r>
          </a:p>
          <a:p>
            <a:pPr algn="ctr"/>
            <a:r>
              <a:rPr lang="en-US" sz="3400" dirty="0"/>
              <a:t>+ Low work/spatial locality per thread</a:t>
            </a:r>
          </a:p>
        </p:txBody>
      </p:sp>
    </p:spTree>
    <p:extLst>
      <p:ext uri="{BB962C8B-B14F-4D97-AF65-F5344CB8AC3E}">
        <p14:creationId xmlns:p14="http://schemas.microsoft.com/office/powerpoint/2010/main" val="19025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8B2E-8A09-448C-8D52-808A23DF3B57}"/>
              </a:ext>
            </a:extLst>
          </p:cNvPr>
          <p:cNvSpPr>
            <a:spLocks noGrp="1"/>
          </p:cNvSpPr>
          <p:nvPr>
            <p:ph type="title"/>
          </p:nvPr>
        </p:nvSpPr>
        <p:spPr>
          <a:xfrm>
            <a:off x="2352520" y="218440"/>
            <a:ext cx="14984730" cy="2120901"/>
          </a:xfrm>
        </p:spPr>
        <p:txBody>
          <a:bodyPr/>
          <a:lstStyle/>
          <a:p>
            <a:r>
              <a:rPr lang="en-US" dirty="0" err="1"/>
              <a:t>Threadblock</a:t>
            </a:r>
            <a:r>
              <a:rPr lang="en-US" dirty="0"/>
              <a:t>-Centric Index Analysis</a:t>
            </a:r>
          </a:p>
        </p:txBody>
      </p:sp>
      <p:sp>
        <p:nvSpPr>
          <p:cNvPr id="4" name="Slide Number Placeholder 3">
            <a:extLst>
              <a:ext uri="{FF2B5EF4-FFF2-40B4-BE49-F238E27FC236}">
                <a16:creationId xmlns:a16="http://schemas.microsoft.com/office/drawing/2014/main" id="{98A8AC7B-90D6-4331-B699-7A997951A11B}"/>
              </a:ext>
            </a:extLst>
          </p:cNvPr>
          <p:cNvSpPr>
            <a:spLocks noGrp="1"/>
          </p:cNvSpPr>
          <p:nvPr>
            <p:ph type="sldNum" sz="quarter" idx="12"/>
          </p:nvPr>
        </p:nvSpPr>
        <p:spPr/>
        <p:txBody>
          <a:bodyPr/>
          <a:lstStyle/>
          <a:p>
            <a:fld id="{DCE5FC2F-9F3E-40BA-BF15-0F7774B3E1B8}" type="slidenum">
              <a:rPr lang="en-US" smtClean="0"/>
              <a:t>14</a:t>
            </a:fld>
            <a:endParaRPr lang="en-US"/>
          </a:p>
        </p:txBody>
      </p:sp>
      <p:sp>
        <p:nvSpPr>
          <p:cNvPr id="27" name="TextBox 26">
            <a:extLst>
              <a:ext uri="{FF2B5EF4-FFF2-40B4-BE49-F238E27FC236}">
                <a16:creationId xmlns:a16="http://schemas.microsoft.com/office/drawing/2014/main" id="{3C3CE273-711C-4966-A7DF-E0E6F4FA64E4}"/>
              </a:ext>
            </a:extLst>
          </p:cNvPr>
          <p:cNvSpPr txBox="1"/>
          <p:nvPr/>
        </p:nvSpPr>
        <p:spPr>
          <a:xfrm>
            <a:off x="2463359" y="4780080"/>
            <a:ext cx="22715057" cy="5078313"/>
          </a:xfrm>
          <a:prstGeom prst="rect">
            <a:avLst/>
          </a:prstGeom>
          <a:noFill/>
        </p:spPr>
        <p:txBody>
          <a:bodyPr wrap="square" rtlCol="0">
            <a:spAutoFit/>
          </a:bodyPr>
          <a:lstStyle/>
          <a:p>
            <a:r>
              <a:rPr lang="en-US" sz="3600" dirty="0"/>
              <a:t>for(int m = 0; m &lt; N; ++m) {</a:t>
            </a:r>
          </a:p>
          <a:p>
            <a:r>
              <a:rPr lang="en-US" sz="3600" b="1" dirty="0">
                <a:solidFill>
                  <a:schemeClr val="accent2"/>
                </a:solidFill>
              </a:rPr>
              <a:t>  /*Original Code:*/</a:t>
            </a:r>
          </a:p>
          <a:p>
            <a:r>
              <a:rPr lang="en-US" sz="3600" dirty="0">
                <a:solidFill>
                  <a:srgbClr val="00B050"/>
                </a:solidFill>
              </a:rPr>
              <a:t> </a:t>
            </a:r>
            <a:r>
              <a:rPr lang="en-US" sz="3600" dirty="0" err="1"/>
              <a:t>BlackScholesBodyGPU</a:t>
            </a:r>
            <a:r>
              <a:rPr lang="en-US" sz="3600" dirty="0"/>
              <a:t> ( </a:t>
            </a:r>
            <a:r>
              <a:rPr lang="en-US" sz="3600" dirty="0" err="1"/>
              <a:t>d_CallResult</a:t>
            </a:r>
            <a:r>
              <a:rPr lang="en-US" sz="3600" dirty="0"/>
              <a:t>[ </a:t>
            </a:r>
            <a:r>
              <a:rPr lang="en-US" sz="3600" dirty="0" err="1"/>
              <a:t>tid</a:t>
            </a:r>
            <a:r>
              <a:rPr lang="en-US" sz="3600" dirty="0"/>
              <a:t> + m * THREAD_N ] );</a:t>
            </a:r>
          </a:p>
          <a:p>
            <a:r>
              <a:rPr lang="en-US" sz="3600" b="1" dirty="0">
                <a:solidFill>
                  <a:schemeClr val="accent2"/>
                </a:solidFill>
              </a:rPr>
              <a:t>  // Prime comp.</a:t>
            </a:r>
          </a:p>
          <a:p>
            <a:r>
              <a:rPr lang="en-US" sz="3600" b="1" dirty="0">
                <a:solidFill>
                  <a:schemeClr val="accent2"/>
                </a:solidFill>
              </a:rPr>
              <a:t>  // </a:t>
            </a:r>
            <a:r>
              <a:rPr lang="en-US" sz="3600" b="1" dirty="0" err="1">
                <a:solidFill>
                  <a:schemeClr val="accent2"/>
                </a:solidFill>
              </a:rPr>
              <a:t>BlackScholesBodyGPU</a:t>
            </a:r>
            <a:r>
              <a:rPr lang="en-US" sz="3600" b="1" dirty="0">
                <a:solidFill>
                  <a:schemeClr val="accent2"/>
                </a:solidFill>
              </a:rPr>
              <a:t>( </a:t>
            </a:r>
            <a:r>
              <a:rPr lang="en-US" sz="3600" b="1" dirty="0" err="1">
                <a:solidFill>
                  <a:schemeClr val="accent2"/>
                </a:solidFill>
              </a:rPr>
              <a:t>d_CallResult</a:t>
            </a:r>
            <a:r>
              <a:rPr lang="en-US" sz="3600" b="1" dirty="0">
                <a:solidFill>
                  <a:schemeClr val="accent2"/>
                </a:solidFill>
              </a:rPr>
              <a:t>[ </a:t>
            </a:r>
          </a:p>
          <a:p>
            <a:r>
              <a:rPr lang="en-US" sz="3600" b="1" dirty="0">
                <a:solidFill>
                  <a:schemeClr val="accent2"/>
                </a:solidFill>
              </a:rPr>
              <a:t>                      ( bx * </a:t>
            </a:r>
            <a:r>
              <a:rPr lang="en-US" sz="3600" b="1" dirty="0" err="1">
                <a:solidFill>
                  <a:schemeClr val="accent2"/>
                </a:solidFill>
              </a:rPr>
              <a:t>blockDim.x</a:t>
            </a:r>
            <a:r>
              <a:rPr lang="en-US" sz="3600" b="1" dirty="0">
                <a:solidFill>
                  <a:schemeClr val="accent2"/>
                </a:solidFill>
              </a:rPr>
              <a:t> + </a:t>
            </a:r>
            <a:r>
              <a:rPr lang="en-US" sz="3600" b="1" dirty="0" err="1">
                <a:solidFill>
                  <a:schemeClr val="accent2"/>
                </a:solidFill>
              </a:rPr>
              <a:t>tx</a:t>
            </a:r>
            <a:r>
              <a:rPr lang="en-US" sz="3600" b="1" dirty="0">
                <a:solidFill>
                  <a:schemeClr val="accent2"/>
                </a:solidFill>
              </a:rPr>
              <a:t> )  + m * </a:t>
            </a:r>
            <a:r>
              <a:rPr lang="en-US" sz="3600" b="1" dirty="0" err="1">
                <a:solidFill>
                  <a:schemeClr val="accent2"/>
                </a:solidFill>
              </a:rPr>
              <a:t>blockDim.x</a:t>
            </a:r>
            <a:r>
              <a:rPr lang="en-US" sz="3600" b="1" dirty="0">
                <a:solidFill>
                  <a:schemeClr val="accent2"/>
                </a:solidFill>
              </a:rPr>
              <a:t> * </a:t>
            </a:r>
            <a:r>
              <a:rPr lang="en-US" sz="3600" b="1" dirty="0" err="1">
                <a:solidFill>
                  <a:schemeClr val="accent2"/>
                </a:solidFill>
              </a:rPr>
              <a:t>gridDim.x</a:t>
            </a:r>
            <a:r>
              <a:rPr lang="en-US" sz="3600" b="1" dirty="0">
                <a:solidFill>
                  <a:schemeClr val="accent2"/>
                </a:solidFill>
              </a:rPr>
              <a:t> ];</a:t>
            </a:r>
          </a:p>
          <a:p>
            <a:endParaRPr lang="en-US" sz="3600" dirty="0"/>
          </a:p>
          <a:p>
            <a:endParaRPr lang="en-US" sz="3600" dirty="0">
              <a:solidFill>
                <a:schemeClr val="accent2"/>
              </a:solidFill>
            </a:endParaRPr>
          </a:p>
          <a:p>
            <a:r>
              <a:rPr lang="en-US" sz="3600" dirty="0"/>
              <a:t>}</a:t>
            </a:r>
          </a:p>
        </p:txBody>
      </p:sp>
      <p:sp>
        <p:nvSpPr>
          <p:cNvPr id="28" name="Left Brace 27">
            <a:extLst>
              <a:ext uri="{FF2B5EF4-FFF2-40B4-BE49-F238E27FC236}">
                <a16:creationId xmlns:a16="http://schemas.microsoft.com/office/drawing/2014/main" id="{C2F2388F-C314-4598-90B5-758AB1F05D9F}"/>
              </a:ext>
            </a:extLst>
          </p:cNvPr>
          <p:cNvSpPr/>
          <p:nvPr/>
        </p:nvSpPr>
        <p:spPr>
          <a:xfrm rot="16200000">
            <a:off x="6973814" y="6127712"/>
            <a:ext cx="172599" cy="448096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4874"/>
          </a:p>
        </p:txBody>
      </p:sp>
      <p:sp>
        <p:nvSpPr>
          <p:cNvPr id="29" name="Left Brace 28">
            <a:extLst>
              <a:ext uri="{FF2B5EF4-FFF2-40B4-BE49-F238E27FC236}">
                <a16:creationId xmlns:a16="http://schemas.microsoft.com/office/drawing/2014/main" id="{5DB401C3-04FF-43FC-BD8F-FB1BB2F8F8AF}"/>
              </a:ext>
            </a:extLst>
          </p:cNvPr>
          <p:cNvSpPr/>
          <p:nvPr/>
        </p:nvSpPr>
        <p:spPr>
          <a:xfrm rot="16200000">
            <a:off x="12272892" y="5692815"/>
            <a:ext cx="172598" cy="53507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4874"/>
          </a:p>
        </p:txBody>
      </p:sp>
      <p:sp>
        <p:nvSpPr>
          <p:cNvPr id="30" name="TextBox 29">
            <a:extLst>
              <a:ext uri="{FF2B5EF4-FFF2-40B4-BE49-F238E27FC236}">
                <a16:creationId xmlns:a16="http://schemas.microsoft.com/office/drawing/2014/main" id="{6873F247-C710-4E89-9087-04F34DADE3E8}"/>
              </a:ext>
            </a:extLst>
          </p:cNvPr>
          <p:cNvSpPr txBox="1"/>
          <p:nvPr/>
        </p:nvSpPr>
        <p:spPr>
          <a:xfrm>
            <a:off x="3523996" y="8623404"/>
            <a:ext cx="7181582" cy="646331"/>
          </a:xfrm>
          <a:prstGeom prst="rect">
            <a:avLst/>
          </a:prstGeom>
          <a:noFill/>
        </p:spPr>
        <p:txBody>
          <a:bodyPr wrap="square" rtlCol="0">
            <a:spAutoFit/>
          </a:bodyPr>
          <a:lstStyle/>
          <a:p>
            <a:pPr algn="ctr"/>
            <a:r>
              <a:rPr lang="en-US" sz="3600" b="1" i="1" dirty="0"/>
              <a:t>loop-invariant</a:t>
            </a:r>
            <a:r>
              <a:rPr lang="en-US" sz="3600" b="1" dirty="0"/>
              <a:t>(bx,…)</a:t>
            </a:r>
          </a:p>
        </p:txBody>
      </p:sp>
      <p:sp>
        <p:nvSpPr>
          <p:cNvPr id="31" name="TextBox 30">
            <a:extLst>
              <a:ext uri="{FF2B5EF4-FFF2-40B4-BE49-F238E27FC236}">
                <a16:creationId xmlns:a16="http://schemas.microsoft.com/office/drawing/2014/main" id="{A0D19DE6-67A6-4AEF-B99B-B3BC6E73158C}"/>
              </a:ext>
            </a:extLst>
          </p:cNvPr>
          <p:cNvSpPr txBox="1"/>
          <p:nvPr/>
        </p:nvSpPr>
        <p:spPr>
          <a:xfrm>
            <a:off x="10289907" y="8675075"/>
            <a:ext cx="5086942" cy="646331"/>
          </a:xfrm>
          <a:prstGeom prst="rect">
            <a:avLst/>
          </a:prstGeom>
          <a:noFill/>
        </p:spPr>
        <p:txBody>
          <a:bodyPr wrap="square" rtlCol="0">
            <a:spAutoFit/>
          </a:bodyPr>
          <a:lstStyle/>
          <a:p>
            <a:pPr algn="ctr"/>
            <a:r>
              <a:rPr lang="en-US" sz="3600" b="1" i="1" dirty="0" err="1"/>
              <a:t>loopvariant</a:t>
            </a:r>
            <a:r>
              <a:rPr lang="en-US" sz="3600" b="1" dirty="0"/>
              <a:t>() = m*stride</a:t>
            </a:r>
          </a:p>
        </p:txBody>
      </p:sp>
      <p:sp>
        <p:nvSpPr>
          <p:cNvPr id="32" name="Rectangle 31">
            <a:extLst>
              <a:ext uri="{FF2B5EF4-FFF2-40B4-BE49-F238E27FC236}">
                <a16:creationId xmlns:a16="http://schemas.microsoft.com/office/drawing/2014/main" id="{852160E5-8029-4D92-B5C2-F9D7DAB0538F}"/>
              </a:ext>
            </a:extLst>
          </p:cNvPr>
          <p:cNvSpPr/>
          <p:nvPr/>
        </p:nvSpPr>
        <p:spPr>
          <a:xfrm>
            <a:off x="2046464" y="4630258"/>
            <a:ext cx="13926760" cy="555143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74"/>
          </a:p>
        </p:txBody>
      </p:sp>
      <p:sp>
        <p:nvSpPr>
          <p:cNvPr id="33" name="TextBox 32">
            <a:extLst>
              <a:ext uri="{FF2B5EF4-FFF2-40B4-BE49-F238E27FC236}">
                <a16:creationId xmlns:a16="http://schemas.microsoft.com/office/drawing/2014/main" id="{8562CCFB-9563-41CE-951E-F8A5D89F065C}"/>
              </a:ext>
            </a:extLst>
          </p:cNvPr>
          <p:cNvSpPr txBox="1"/>
          <p:nvPr/>
        </p:nvSpPr>
        <p:spPr>
          <a:xfrm>
            <a:off x="6814949" y="3869993"/>
            <a:ext cx="2194895" cy="523220"/>
          </a:xfrm>
          <a:prstGeom prst="rect">
            <a:avLst/>
          </a:prstGeom>
          <a:noFill/>
        </p:spPr>
        <p:txBody>
          <a:bodyPr wrap="square" rtlCol="0">
            <a:spAutoFit/>
          </a:bodyPr>
          <a:lstStyle/>
          <a:p>
            <a:r>
              <a:rPr lang="en-US" sz="2800" b="1" dirty="0"/>
              <a:t>Data Blocks</a:t>
            </a:r>
          </a:p>
        </p:txBody>
      </p:sp>
      <p:graphicFrame>
        <p:nvGraphicFramePr>
          <p:cNvPr id="34" name="Table 33">
            <a:extLst>
              <a:ext uri="{FF2B5EF4-FFF2-40B4-BE49-F238E27FC236}">
                <a16:creationId xmlns:a16="http://schemas.microsoft.com/office/drawing/2014/main" id="{FFD433A8-491D-4696-893B-C47E7054C08B}"/>
              </a:ext>
            </a:extLst>
          </p:cNvPr>
          <p:cNvGraphicFramePr>
            <a:graphicFrameLocks noGrp="1"/>
          </p:cNvGraphicFramePr>
          <p:nvPr>
            <p:extLst>
              <p:ext uri="{D42A27DB-BD31-4B8C-83A1-F6EECF244321}">
                <p14:modId xmlns:p14="http://schemas.microsoft.com/office/powerpoint/2010/main" val="3028210552"/>
              </p:ext>
            </p:extLst>
          </p:nvPr>
        </p:nvGraphicFramePr>
        <p:xfrm>
          <a:off x="10126079" y="2776609"/>
          <a:ext cx="2431922" cy="903940"/>
        </p:xfrm>
        <a:graphic>
          <a:graphicData uri="http://schemas.openxmlformats.org/drawingml/2006/table">
            <a:tbl>
              <a:tblPr firstRow="1" bandRow="1">
                <a:tableStyleId>{5940675A-B579-460E-94D1-54222C63F5DA}</a:tableStyleId>
              </a:tblPr>
              <a:tblGrid>
                <a:gridCol w="1215961">
                  <a:extLst>
                    <a:ext uri="{9D8B030D-6E8A-4147-A177-3AD203B41FA5}">
                      <a16:colId xmlns:a16="http://schemas.microsoft.com/office/drawing/2014/main" val="2906766123"/>
                    </a:ext>
                  </a:extLst>
                </a:gridCol>
                <a:gridCol w="1215961">
                  <a:extLst>
                    <a:ext uri="{9D8B030D-6E8A-4147-A177-3AD203B41FA5}">
                      <a16:colId xmlns:a16="http://schemas.microsoft.com/office/drawing/2014/main" val="3080164206"/>
                    </a:ext>
                  </a:extLst>
                </a:gridCol>
              </a:tblGrid>
              <a:tr h="903940">
                <a:tc>
                  <a:txBody>
                    <a:bodyPr/>
                    <a:lstStyle/>
                    <a:p>
                      <a:pPr algn="ctr"/>
                      <a:r>
                        <a:rPr lang="en-US" sz="2800" b="1" dirty="0"/>
                        <a:t>TB0</a:t>
                      </a:r>
                    </a:p>
                  </a:txBody>
                  <a:tcPr marL="167585" marR="167585" marT="83792" marB="83792" anchor="ctr">
                    <a:solidFill>
                      <a:schemeClr val="bg1">
                        <a:lumMod val="95000"/>
                      </a:schemeClr>
                    </a:solidFill>
                  </a:tcPr>
                </a:tc>
                <a:tc>
                  <a:txBody>
                    <a:bodyPr/>
                    <a:lstStyle/>
                    <a:p>
                      <a:pPr algn="ctr"/>
                      <a:r>
                        <a:rPr lang="en-US" sz="2800" b="1" dirty="0"/>
                        <a:t>TB1</a:t>
                      </a:r>
                    </a:p>
                  </a:txBody>
                  <a:tcPr marL="167585" marR="167585" marT="83792" marB="83792" anchor="ctr">
                    <a:solidFill>
                      <a:schemeClr val="bg1">
                        <a:lumMod val="75000"/>
                      </a:schemeClr>
                    </a:solidFill>
                  </a:tcPr>
                </a:tc>
                <a:extLst>
                  <a:ext uri="{0D108BD9-81ED-4DB2-BD59-A6C34878D82A}">
                    <a16:rowId xmlns:a16="http://schemas.microsoft.com/office/drawing/2014/main" val="768435079"/>
                  </a:ext>
                </a:extLst>
              </a:tr>
            </a:tbl>
          </a:graphicData>
        </a:graphic>
      </p:graphicFrame>
      <p:graphicFrame>
        <p:nvGraphicFramePr>
          <p:cNvPr id="35" name="Table 34">
            <a:extLst>
              <a:ext uri="{FF2B5EF4-FFF2-40B4-BE49-F238E27FC236}">
                <a16:creationId xmlns:a16="http://schemas.microsoft.com/office/drawing/2014/main" id="{6DEEA84E-2619-49FB-AB76-05B754BF39F0}"/>
              </a:ext>
            </a:extLst>
          </p:cNvPr>
          <p:cNvGraphicFramePr>
            <a:graphicFrameLocks noGrp="1"/>
          </p:cNvGraphicFramePr>
          <p:nvPr>
            <p:extLst>
              <p:ext uri="{D42A27DB-BD31-4B8C-83A1-F6EECF244321}">
                <p14:modId xmlns:p14="http://schemas.microsoft.com/office/powerpoint/2010/main" val="3076050385"/>
              </p:ext>
            </p:extLst>
          </p:nvPr>
        </p:nvGraphicFramePr>
        <p:xfrm>
          <a:off x="5426152" y="2735552"/>
          <a:ext cx="4348715" cy="894076"/>
        </p:xfrm>
        <a:graphic>
          <a:graphicData uri="http://schemas.openxmlformats.org/drawingml/2006/table">
            <a:tbl>
              <a:tblPr firstRow="1" bandRow="1">
                <a:tableStyleId>{5940675A-B579-460E-94D1-54222C63F5DA}</a:tableStyleId>
              </a:tblPr>
              <a:tblGrid>
                <a:gridCol w="1138552">
                  <a:extLst>
                    <a:ext uri="{9D8B030D-6E8A-4147-A177-3AD203B41FA5}">
                      <a16:colId xmlns:a16="http://schemas.microsoft.com/office/drawing/2014/main" val="2906766123"/>
                    </a:ext>
                  </a:extLst>
                </a:gridCol>
                <a:gridCol w="1070055">
                  <a:extLst>
                    <a:ext uri="{9D8B030D-6E8A-4147-A177-3AD203B41FA5}">
                      <a16:colId xmlns:a16="http://schemas.microsoft.com/office/drawing/2014/main" val="3080164206"/>
                    </a:ext>
                  </a:extLst>
                </a:gridCol>
                <a:gridCol w="1017441">
                  <a:extLst>
                    <a:ext uri="{9D8B030D-6E8A-4147-A177-3AD203B41FA5}">
                      <a16:colId xmlns:a16="http://schemas.microsoft.com/office/drawing/2014/main" val="3449271053"/>
                    </a:ext>
                  </a:extLst>
                </a:gridCol>
                <a:gridCol w="1122667">
                  <a:extLst>
                    <a:ext uri="{9D8B030D-6E8A-4147-A177-3AD203B41FA5}">
                      <a16:colId xmlns:a16="http://schemas.microsoft.com/office/drawing/2014/main" val="2836347089"/>
                    </a:ext>
                  </a:extLst>
                </a:gridCol>
              </a:tblGrid>
              <a:tr h="894076">
                <a:tc>
                  <a:txBody>
                    <a:bodyPr/>
                    <a:lstStyle/>
                    <a:p>
                      <a:pPr algn="ctr"/>
                      <a:r>
                        <a:rPr lang="en-US" sz="2800" b="1" dirty="0"/>
                        <a:t>DB0</a:t>
                      </a:r>
                    </a:p>
                  </a:txBody>
                  <a:tcPr marL="167585" marR="167585" marT="83792" marB="83792" anchor="ctr">
                    <a:solidFill>
                      <a:schemeClr val="bg1">
                        <a:lumMod val="95000"/>
                      </a:schemeClr>
                    </a:solidFill>
                  </a:tcPr>
                </a:tc>
                <a:tc>
                  <a:txBody>
                    <a:bodyPr/>
                    <a:lstStyle/>
                    <a:p>
                      <a:pPr algn="ctr"/>
                      <a:r>
                        <a:rPr lang="en-US" sz="2800" b="1" dirty="0"/>
                        <a:t>DB1</a:t>
                      </a:r>
                    </a:p>
                  </a:txBody>
                  <a:tcPr marL="167585" marR="167585" marT="83792" marB="83792" anchor="ctr">
                    <a:solidFill>
                      <a:schemeClr val="bg1">
                        <a:lumMod val="75000"/>
                      </a:schemeClr>
                    </a:solidFill>
                  </a:tcPr>
                </a:tc>
                <a:tc>
                  <a:txBody>
                    <a:bodyPr/>
                    <a:lstStyle/>
                    <a:p>
                      <a:pPr algn="ctr"/>
                      <a:r>
                        <a:rPr lang="en-US" sz="2800" b="1" dirty="0"/>
                        <a:t>DB2</a:t>
                      </a:r>
                    </a:p>
                  </a:txBody>
                  <a:tcPr marL="167585" marR="167585" marT="83792" marB="83792" anchor="ctr">
                    <a:solidFill>
                      <a:schemeClr val="bg1">
                        <a:lumMod val="95000"/>
                      </a:schemeClr>
                    </a:solidFill>
                  </a:tcPr>
                </a:tc>
                <a:tc>
                  <a:txBody>
                    <a:bodyPr/>
                    <a:lstStyle/>
                    <a:p>
                      <a:pPr algn="ctr"/>
                      <a:r>
                        <a:rPr lang="en-US" sz="2800" b="1" dirty="0"/>
                        <a:t>DB3</a:t>
                      </a:r>
                    </a:p>
                  </a:txBody>
                  <a:tcPr marL="167585" marR="167585" marT="83792" marB="83792" anchor="ctr">
                    <a:solidFill>
                      <a:schemeClr val="bg1">
                        <a:lumMod val="75000"/>
                      </a:schemeClr>
                    </a:solidFill>
                  </a:tcPr>
                </a:tc>
                <a:extLst>
                  <a:ext uri="{0D108BD9-81ED-4DB2-BD59-A6C34878D82A}">
                    <a16:rowId xmlns:a16="http://schemas.microsoft.com/office/drawing/2014/main" val="768435079"/>
                  </a:ext>
                </a:extLst>
              </a:tr>
            </a:tbl>
          </a:graphicData>
        </a:graphic>
      </p:graphicFrame>
      <p:sp>
        <p:nvSpPr>
          <p:cNvPr id="36" name="Arrow: Curved Right 35">
            <a:extLst>
              <a:ext uri="{FF2B5EF4-FFF2-40B4-BE49-F238E27FC236}">
                <a16:creationId xmlns:a16="http://schemas.microsoft.com/office/drawing/2014/main" id="{09FFE7F9-670C-44CA-8023-211657C2762E}"/>
              </a:ext>
            </a:extLst>
          </p:cNvPr>
          <p:cNvSpPr/>
          <p:nvPr/>
        </p:nvSpPr>
        <p:spPr>
          <a:xfrm rot="5400000" flipV="1">
            <a:off x="6352920" y="1201867"/>
            <a:ext cx="567050" cy="2420593"/>
          </a:xfrm>
          <a:prstGeom prst="curv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30">
              <a:solidFill>
                <a:schemeClr val="tx1"/>
              </a:solidFill>
            </a:endParaRPr>
          </a:p>
        </p:txBody>
      </p:sp>
      <p:sp>
        <p:nvSpPr>
          <p:cNvPr id="37" name="TextBox 36">
            <a:extLst>
              <a:ext uri="{FF2B5EF4-FFF2-40B4-BE49-F238E27FC236}">
                <a16:creationId xmlns:a16="http://schemas.microsoft.com/office/drawing/2014/main" id="{C1F8755C-07EF-4082-BBC1-DD2FD4D8EFB7}"/>
              </a:ext>
            </a:extLst>
          </p:cNvPr>
          <p:cNvSpPr txBox="1"/>
          <p:nvPr/>
        </p:nvSpPr>
        <p:spPr>
          <a:xfrm>
            <a:off x="10126079" y="3886456"/>
            <a:ext cx="3087850" cy="523220"/>
          </a:xfrm>
          <a:prstGeom prst="rect">
            <a:avLst/>
          </a:prstGeom>
          <a:noFill/>
        </p:spPr>
        <p:txBody>
          <a:bodyPr wrap="square" rtlCol="0">
            <a:spAutoFit/>
          </a:bodyPr>
          <a:lstStyle/>
          <a:p>
            <a:r>
              <a:rPr lang="en-US" sz="2800" b="1" dirty="0" err="1"/>
              <a:t>Threadblock</a:t>
            </a:r>
            <a:r>
              <a:rPr lang="en-US" sz="2800" b="1" dirty="0"/>
              <a:t> Grid</a:t>
            </a:r>
          </a:p>
        </p:txBody>
      </p:sp>
      <p:sp>
        <p:nvSpPr>
          <p:cNvPr id="13" name="Rectangle 12">
            <a:extLst>
              <a:ext uri="{FF2B5EF4-FFF2-40B4-BE49-F238E27FC236}">
                <a16:creationId xmlns:a16="http://schemas.microsoft.com/office/drawing/2014/main" id="{00EE346B-4D44-4151-BC47-D29E11C48867}"/>
              </a:ext>
            </a:extLst>
          </p:cNvPr>
          <p:cNvSpPr/>
          <p:nvPr/>
        </p:nvSpPr>
        <p:spPr>
          <a:xfrm>
            <a:off x="6669204" y="10181690"/>
            <a:ext cx="5797741" cy="646331"/>
          </a:xfrm>
          <a:prstGeom prst="rect">
            <a:avLst/>
          </a:prstGeom>
        </p:spPr>
        <p:txBody>
          <a:bodyPr wrap="none">
            <a:spAutoFit/>
          </a:bodyPr>
          <a:lstStyle/>
          <a:p>
            <a:r>
              <a:rPr lang="en-US" sz="3600" b="1" dirty="0" err="1">
                <a:solidFill>
                  <a:srgbClr val="24292E"/>
                </a:solidFill>
                <a:latin typeface="-apple-system"/>
              </a:rPr>
              <a:t>BlackScholes_kernel</a:t>
            </a:r>
            <a:r>
              <a:rPr lang="en-US" sz="3600" b="1" dirty="0">
                <a:solidFill>
                  <a:srgbClr val="24292E"/>
                </a:solidFill>
                <a:latin typeface="-apple-system"/>
              </a:rPr>
              <a:t> Example</a:t>
            </a:r>
            <a:endParaRPr lang="en-US" sz="3600" dirty="0">
              <a:solidFill>
                <a:srgbClr val="586069"/>
              </a:solidFill>
              <a:latin typeface="-apple-system"/>
            </a:endParaRPr>
          </a:p>
        </p:txBody>
      </p:sp>
    </p:spTree>
    <p:extLst>
      <p:ext uri="{BB962C8B-B14F-4D97-AF65-F5344CB8AC3E}">
        <p14:creationId xmlns:p14="http://schemas.microsoft.com/office/powerpoint/2010/main" val="303006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p:bldP spid="31" grpId="0"/>
      <p:bldP spid="32" grpId="0" animBg="1"/>
      <p:bldP spid="36"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79E0-5939-492C-AE40-CB3BD0EA657E}"/>
              </a:ext>
            </a:extLst>
          </p:cNvPr>
          <p:cNvSpPr>
            <a:spLocks noGrp="1"/>
          </p:cNvSpPr>
          <p:nvPr>
            <p:ph type="title"/>
          </p:nvPr>
        </p:nvSpPr>
        <p:spPr>
          <a:xfrm>
            <a:off x="1931084" y="409980"/>
            <a:ext cx="14984730" cy="2120901"/>
          </a:xfrm>
        </p:spPr>
        <p:txBody>
          <a:bodyPr/>
          <a:lstStyle/>
          <a:p>
            <a:r>
              <a:rPr lang="en-US" dirty="0"/>
              <a:t>GPU Locality Patterns </a:t>
            </a:r>
          </a:p>
        </p:txBody>
      </p:sp>
      <p:sp>
        <p:nvSpPr>
          <p:cNvPr id="4" name="Slide Number Placeholder 3">
            <a:extLst>
              <a:ext uri="{FF2B5EF4-FFF2-40B4-BE49-F238E27FC236}">
                <a16:creationId xmlns:a16="http://schemas.microsoft.com/office/drawing/2014/main" id="{E84EA7EA-FCF9-424F-B507-D04689DEA414}"/>
              </a:ext>
            </a:extLst>
          </p:cNvPr>
          <p:cNvSpPr>
            <a:spLocks noGrp="1"/>
          </p:cNvSpPr>
          <p:nvPr>
            <p:ph type="sldNum" sz="quarter" idx="12"/>
          </p:nvPr>
        </p:nvSpPr>
        <p:spPr/>
        <p:txBody>
          <a:bodyPr/>
          <a:lstStyle/>
          <a:p>
            <a:fld id="{DCE5FC2F-9F3E-40BA-BF15-0F7774B3E1B8}" type="slidenum">
              <a:rPr lang="en-US" smtClean="0"/>
              <a:t>15</a:t>
            </a:fld>
            <a:endParaRPr lang="en-US"/>
          </a:p>
        </p:txBody>
      </p:sp>
      <p:graphicFrame>
        <p:nvGraphicFramePr>
          <p:cNvPr id="77" name="Table 76">
            <a:extLst>
              <a:ext uri="{FF2B5EF4-FFF2-40B4-BE49-F238E27FC236}">
                <a16:creationId xmlns:a16="http://schemas.microsoft.com/office/drawing/2014/main" id="{B5E934AA-C364-429B-8611-6E9558AA8FED}"/>
              </a:ext>
            </a:extLst>
          </p:cNvPr>
          <p:cNvGraphicFramePr>
            <a:graphicFrameLocks noGrp="1"/>
          </p:cNvGraphicFramePr>
          <p:nvPr>
            <p:extLst>
              <p:ext uri="{D42A27DB-BD31-4B8C-83A1-F6EECF244321}">
                <p14:modId xmlns:p14="http://schemas.microsoft.com/office/powerpoint/2010/main" val="3701901854"/>
              </p:ext>
            </p:extLst>
          </p:nvPr>
        </p:nvGraphicFramePr>
        <p:xfrm>
          <a:off x="3860619" y="5964403"/>
          <a:ext cx="1815496" cy="1396532"/>
        </p:xfrm>
        <a:graphic>
          <a:graphicData uri="http://schemas.openxmlformats.org/drawingml/2006/table">
            <a:tbl>
              <a:tblPr firstRow="1" bandRow="1">
                <a:tableStyleId>{5940675A-B579-460E-94D1-54222C63F5DA}</a:tableStyleId>
              </a:tblPr>
              <a:tblGrid>
                <a:gridCol w="907748">
                  <a:extLst>
                    <a:ext uri="{9D8B030D-6E8A-4147-A177-3AD203B41FA5}">
                      <a16:colId xmlns:a16="http://schemas.microsoft.com/office/drawing/2014/main" val="2906766123"/>
                    </a:ext>
                  </a:extLst>
                </a:gridCol>
                <a:gridCol w="907748">
                  <a:extLst>
                    <a:ext uri="{9D8B030D-6E8A-4147-A177-3AD203B41FA5}">
                      <a16:colId xmlns:a16="http://schemas.microsoft.com/office/drawing/2014/main" val="3080164206"/>
                    </a:ext>
                  </a:extLst>
                </a:gridCol>
              </a:tblGrid>
              <a:tr h="698266">
                <a:tc>
                  <a:txBody>
                    <a:bodyPr/>
                    <a:lstStyle/>
                    <a:p>
                      <a:pPr algn="ctr"/>
                      <a:r>
                        <a:rPr lang="en-US" sz="2000" b="1" dirty="0"/>
                        <a:t>TB0</a:t>
                      </a:r>
                    </a:p>
                  </a:txBody>
                  <a:tcPr marL="167585" marR="167585" marT="83792" marB="83792" anchor="ctr">
                    <a:solidFill>
                      <a:schemeClr val="bg1">
                        <a:lumMod val="95000"/>
                      </a:schemeClr>
                    </a:solidFill>
                  </a:tcPr>
                </a:tc>
                <a:tc>
                  <a:txBody>
                    <a:bodyPr/>
                    <a:lstStyle/>
                    <a:p>
                      <a:pPr algn="ctr"/>
                      <a:r>
                        <a:rPr lang="en-US" sz="2000" b="1" dirty="0"/>
                        <a:t>TB1</a:t>
                      </a:r>
                    </a:p>
                  </a:txBody>
                  <a:tcPr marL="167585" marR="167585" marT="83792" marB="83792" anchor="ctr">
                    <a:solidFill>
                      <a:schemeClr val="bg1">
                        <a:lumMod val="85000"/>
                      </a:schemeClr>
                    </a:solidFill>
                  </a:tcPr>
                </a:tc>
                <a:extLst>
                  <a:ext uri="{0D108BD9-81ED-4DB2-BD59-A6C34878D82A}">
                    <a16:rowId xmlns:a16="http://schemas.microsoft.com/office/drawing/2014/main" val="768435079"/>
                  </a:ext>
                </a:extLst>
              </a:tr>
              <a:tr h="698266">
                <a:tc>
                  <a:txBody>
                    <a:bodyPr/>
                    <a:lstStyle/>
                    <a:p>
                      <a:pPr algn="ctr"/>
                      <a:r>
                        <a:rPr lang="en-US" sz="2000" b="1" dirty="0"/>
                        <a:t>TB2</a:t>
                      </a:r>
                    </a:p>
                  </a:txBody>
                  <a:tcPr marL="167585" marR="167585" marT="83792" marB="83792" anchor="ctr">
                    <a:solidFill>
                      <a:schemeClr val="bg1">
                        <a:lumMod val="65000"/>
                      </a:schemeClr>
                    </a:solidFill>
                  </a:tcPr>
                </a:tc>
                <a:tc>
                  <a:txBody>
                    <a:bodyPr/>
                    <a:lstStyle/>
                    <a:p>
                      <a:pPr algn="ctr"/>
                      <a:r>
                        <a:rPr lang="en-US" sz="2000" b="1" dirty="0"/>
                        <a:t>TB3</a:t>
                      </a:r>
                    </a:p>
                  </a:txBody>
                  <a:tcPr marL="167585" marR="167585" marT="83792" marB="83792" anchor="ctr">
                    <a:solidFill>
                      <a:schemeClr val="bg1">
                        <a:lumMod val="50000"/>
                      </a:schemeClr>
                    </a:solidFill>
                  </a:tcPr>
                </a:tc>
                <a:extLst>
                  <a:ext uri="{0D108BD9-81ED-4DB2-BD59-A6C34878D82A}">
                    <a16:rowId xmlns:a16="http://schemas.microsoft.com/office/drawing/2014/main" val="759777060"/>
                  </a:ext>
                </a:extLst>
              </a:tr>
            </a:tbl>
          </a:graphicData>
        </a:graphic>
      </p:graphicFrame>
      <p:sp>
        <p:nvSpPr>
          <p:cNvPr id="86" name="TextBox 85">
            <a:extLst>
              <a:ext uri="{FF2B5EF4-FFF2-40B4-BE49-F238E27FC236}">
                <a16:creationId xmlns:a16="http://schemas.microsoft.com/office/drawing/2014/main" id="{96EAF9A8-1778-40BE-B01E-48BAACF1F2F4}"/>
              </a:ext>
            </a:extLst>
          </p:cNvPr>
          <p:cNvSpPr txBox="1"/>
          <p:nvPr/>
        </p:nvSpPr>
        <p:spPr>
          <a:xfrm>
            <a:off x="1941570" y="4217990"/>
            <a:ext cx="1541063" cy="430759"/>
          </a:xfrm>
          <a:prstGeom prst="rect">
            <a:avLst/>
          </a:prstGeom>
          <a:noFill/>
        </p:spPr>
        <p:txBody>
          <a:bodyPr wrap="none" rtlCol="0">
            <a:spAutoFit/>
          </a:bodyPr>
          <a:lstStyle/>
          <a:p>
            <a:r>
              <a:rPr lang="en-US" sz="2199" b="1" dirty="0"/>
              <a:t>Data Blocks</a:t>
            </a:r>
          </a:p>
        </p:txBody>
      </p:sp>
      <p:sp>
        <p:nvSpPr>
          <p:cNvPr id="87" name="TextBox 86">
            <a:extLst>
              <a:ext uri="{FF2B5EF4-FFF2-40B4-BE49-F238E27FC236}">
                <a16:creationId xmlns:a16="http://schemas.microsoft.com/office/drawing/2014/main" id="{1A6DEEFE-6847-43C7-9E6F-FC54D5BCBA30}"/>
              </a:ext>
            </a:extLst>
          </p:cNvPr>
          <p:cNvSpPr txBox="1"/>
          <p:nvPr/>
        </p:nvSpPr>
        <p:spPr>
          <a:xfrm>
            <a:off x="4390775" y="4232654"/>
            <a:ext cx="2194896" cy="430759"/>
          </a:xfrm>
          <a:prstGeom prst="rect">
            <a:avLst/>
          </a:prstGeom>
          <a:noFill/>
        </p:spPr>
        <p:txBody>
          <a:bodyPr wrap="none" rtlCol="0">
            <a:spAutoFit/>
          </a:bodyPr>
          <a:lstStyle/>
          <a:p>
            <a:r>
              <a:rPr lang="en-US" sz="2199" b="1" dirty="0" err="1"/>
              <a:t>Threadblock</a:t>
            </a:r>
            <a:r>
              <a:rPr lang="en-US" sz="2199" b="1" dirty="0"/>
              <a:t> Grid</a:t>
            </a:r>
          </a:p>
        </p:txBody>
      </p:sp>
      <p:graphicFrame>
        <p:nvGraphicFramePr>
          <p:cNvPr id="88" name="Table 87">
            <a:extLst>
              <a:ext uri="{FF2B5EF4-FFF2-40B4-BE49-F238E27FC236}">
                <a16:creationId xmlns:a16="http://schemas.microsoft.com/office/drawing/2014/main" id="{46106504-9CCB-4525-BC99-A3D63D7DF444}"/>
              </a:ext>
            </a:extLst>
          </p:cNvPr>
          <p:cNvGraphicFramePr>
            <a:graphicFrameLocks noGrp="1"/>
          </p:cNvGraphicFramePr>
          <p:nvPr>
            <p:extLst>
              <p:ext uri="{D42A27DB-BD31-4B8C-83A1-F6EECF244321}">
                <p14:modId xmlns:p14="http://schemas.microsoft.com/office/powerpoint/2010/main" val="1941732624"/>
              </p:ext>
            </p:extLst>
          </p:nvPr>
        </p:nvGraphicFramePr>
        <p:xfrm>
          <a:off x="1613816" y="5934146"/>
          <a:ext cx="1809904" cy="2781888"/>
        </p:xfrm>
        <a:graphic>
          <a:graphicData uri="http://schemas.openxmlformats.org/drawingml/2006/table">
            <a:tbl>
              <a:tblPr firstRow="1" bandRow="1">
                <a:tableStyleId>{5940675A-B579-460E-94D1-54222C63F5DA}</a:tableStyleId>
              </a:tblPr>
              <a:tblGrid>
                <a:gridCol w="904952">
                  <a:extLst>
                    <a:ext uri="{9D8B030D-6E8A-4147-A177-3AD203B41FA5}">
                      <a16:colId xmlns:a16="http://schemas.microsoft.com/office/drawing/2014/main" val="2906766123"/>
                    </a:ext>
                  </a:extLst>
                </a:gridCol>
                <a:gridCol w="904952">
                  <a:extLst>
                    <a:ext uri="{9D8B030D-6E8A-4147-A177-3AD203B41FA5}">
                      <a16:colId xmlns:a16="http://schemas.microsoft.com/office/drawing/2014/main" val="3080164206"/>
                    </a:ext>
                  </a:extLst>
                </a:gridCol>
              </a:tblGrid>
              <a:tr h="695472">
                <a:tc>
                  <a:txBody>
                    <a:bodyPr/>
                    <a:lstStyle/>
                    <a:p>
                      <a:pPr algn="ctr"/>
                      <a:r>
                        <a:rPr lang="en-US" sz="2000" b="1" dirty="0"/>
                        <a:t>DB0</a:t>
                      </a:r>
                    </a:p>
                  </a:txBody>
                  <a:tcPr marL="167585" marR="167585" marT="83792" marB="83792" anchor="ctr">
                    <a:solidFill>
                      <a:schemeClr val="bg1">
                        <a:lumMod val="95000"/>
                      </a:schemeClr>
                    </a:solidFill>
                  </a:tcPr>
                </a:tc>
                <a:tc>
                  <a:txBody>
                    <a:bodyPr/>
                    <a:lstStyle/>
                    <a:p>
                      <a:pPr algn="ctr"/>
                      <a:r>
                        <a:rPr lang="en-US" sz="2000" b="1" dirty="0"/>
                        <a:t>DB1</a:t>
                      </a:r>
                    </a:p>
                  </a:txBody>
                  <a:tcPr marL="167585" marR="167585" marT="83792" marB="83792" anchor="ctr">
                    <a:solidFill>
                      <a:schemeClr val="bg1">
                        <a:lumMod val="85000"/>
                      </a:schemeClr>
                    </a:solidFill>
                  </a:tcPr>
                </a:tc>
                <a:extLst>
                  <a:ext uri="{0D108BD9-81ED-4DB2-BD59-A6C34878D82A}">
                    <a16:rowId xmlns:a16="http://schemas.microsoft.com/office/drawing/2014/main" val="768435079"/>
                  </a:ext>
                </a:extLst>
              </a:tr>
              <a:tr h="695472">
                <a:tc>
                  <a:txBody>
                    <a:bodyPr/>
                    <a:lstStyle/>
                    <a:p>
                      <a:pPr algn="ctr"/>
                      <a:r>
                        <a:rPr lang="en-US" sz="2000" b="1" dirty="0"/>
                        <a:t>DB2</a:t>
                      </a:r>
                    </a:p>
                  </a:txBody>
                  <a:tcPr marL="167585" marR="167585" marT="83792" marB="83792" anchor="ctr">
                    <a:solidFill>
                      <a:schemeClr val="bg1">
                        <a:lumMod val="65000"/>
                      </a:schemeClr>
                    </a:solidFill>
                  </a:tcPr>
                </a:tc>
                <a:tc>
                  <a:txBody>
                    <a:bodyPr/>
                    <a:lstStyle/>
                    <a:p>
                      <a:pPr algn="ctr"/>
                      <a:r>
                        <a:rPr lang="en-US" sz="2000" b="1" dirty="0"/>
                        <a:t>DB3</a:t>
                      </a:r>
                    </a:p>
                  </a:txBody>
                  <a:tcPr marL="167585" marR="167585" marT="83792" marB="83792" anchor="ctr">
                    <a:solidFill>
                      <a:schemeClr val="bg1">
                        <a:lumMod val="50000"/>
                      </a:schemeClr>
                    </a:solidFill>
                  </a:tcPr>
                </a:tc>
                <a:extLst>
                  <a:ext uri="{0D108BD9-81ED-4DB2-BD59-A6C34878D82A}">
                    <a16:rowId xmlns:a16="http://schemas.microsoft.com/office/drawing/2014/main" val="759777060"/>
                  </a:ext>
                </a:extLst>
              </a:tr>
              <a:tr h="695472">
                <a:tc>
                  <a:txBody>
                    <a:bodyPr/>
                    <a:lstStyle/>
                    <a:p>
                      <a:pPr algn="ctr"/>
                      <a:r>
                        <a:rPr lang="en-US" sz="2000" b="1" dirty="0"/>
                        <a:t>DB3</a:t>
                      </a:r>
                    </a:p>
                  </a:txBody>
                  <a:tcPr marL="167585" marR="167585" marT="83792" marB="83792" anchor="ctr">
                    <a:solidFill>
                      <a:schemeClr val="bg1">
                        <a:lumMod val="95000"/>
                      </a:schemeClr>
                    </a:solidFill>
                  </a:tcPr>
                </a:tc>
                <a:tc>
                  <a:txBody>
                    <a:bodyPr/>
                    <a:lstStyle/>
                    <a:p>
                      <a:pPr algn="ctr"/>
                      <a:r>
                        <a:rPr lang="en-US" sz="2000" b="1" dirty="0"/>
                        <a:t>DB4</a:t>
                      </a:r>
                    </a:p>
                  </a:txBody>
                  <a:tcPr marL="167585" marR="167585" marT="83792" marB="83792" anchor="ctr">
                    <a:solidFill>
                      <a:schemeClr val="bg1">
                        <a:lumMod val="85000"/>
                      </a:schemeClr>
                    </a:solidFill>
                  </a:tcPr>
                </a:tc>
                <a:extLst>
                  <a:ext uri="{0D108BD9-81ED-4DB2-BD59-A6C34878D82A}">
                    <a16:rowId xmlns:a16="http://schemas.microsoft.com/office/drawing/2014/main" val="237412770"/>
                  </a:ext>
                </a:extLst>
              </a:tr>
              <a:tr h="695472">
                <a:tc>
                  <a:txBody>
                    <a:bodyPr/>
                    <a:lstStyle/>
                    <a:p>
                      <a:pPr algn="ctr"/>
                      <a:r>
                        <a:rPr lang="en-US" sz="2000" b="1" dirty="0"/>
                        <a:t>DB5</a:t>
                      </a:r>
                    </a:p>
                  </a:txBody>
                  <a:tcPr marL="167585" marR="167585" marT="83792" marB="83792" anchor="ctr">
                    <a:solidFill>
                      <a:schemeClr val="bg1">
                        <a:lumMod val="65000"/>
                      </a:schemeClr>
                    </a:solidFill>
                  </a:tcPr>
                </a:tc>
                <a:tc>
                  <a:txBody>
                    <a:bodyPr/>
                    <a:lstStyle/>
                    <a:p>
                      <a:pPr algn="ctr"/>
                      <a:r>
                        <a:rPr lang="en-US" sz="2000" b="1" dirty="0"/>
                        <a:t>DB6</a:t>
                      </a:r>
                    </a:p>
                  </a:txBody>
                  <a:tcPr marL="167585" marR="167585" marT="83792" marB="83792" anchor="ctr">
                    <a:solidFill>
                      <a:schemeClr val="bg1">
                        <a:lumMod val="50000"/>
                      </a:schemeClr>
                    </a:solidFill>
                  </a:tcPr>
                </a:tc>
                <a:extLst>
                  <a:ext uri="{0D108BD9-81ED-4DB2-BD59-A6C34878D82A}">
                    <a16:rowId xmlns:a16="http://schemas.microsoft.com/office/drawing/2014/main" val="2567741394"/>
                  </a:ext>
                </a:extLst>
              </a:tr>
            </a:tbl>
          </a:graphicData>
        </a:graphic>
      </p:graphicFrame>
      <p:cxnSp>
        <p:nvCxnSpPr>
          <p:cNvPr id="89" name="Straight Arrow Connector 88">
            <a:extLst>
              <a:ext uri="{FF2B5EF4-FFF2-40B4-BE49-F238E27FC236}">
                <a16:creationId xmlns:a16="http://schemas.microsoft.com/office/drawing/2014/main" id="{18A1B20D-EBB0-4B66-8599-409301794809}"/>
              </a:ext>
            </a:extLst>
          </p:cNvPr>
          <p:cNvCxnSpPr>
            <a:cxnSpLocks/>
          </p:cNvCxnSpPr>
          <p:nvPr/>
        </p:nvCxnSpPr>
        <p:spPr>
          <a:xfrm flipH="1">
            <a:off x="1608236" y="5817754"/>
            <a:ext cx="181548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C159CB64-B509-4B50-BF45-ABB79393512B}"/>
              </a:ext>
            </a:extLst>
          </p:cNvPr>
          <p:cNvSpPr txBox="1"/>
          <p:nvPr/>
        </p:nvSpPr>
        <p:spPr>
          <a:xfrm>
            <a:off x="1219209" y="5352755"/>
            <a:ext cx="2503186" cy="713144"/>
          </a:xfrm>
          <a:prstGeom prst="rect">
            <a:avLst/>
          </a:prstGeom>
          <a:noFill/>
        </p:spPr>
        <p:txBody>
          <a:bodyPr wrap="none" rtlCol="0">
            <a:spAutoFit/>
          </a:bodyPr>
          <a:lstStyle/>
          <a:p>
            <a:r>
              <a:rPr lang="en-US" sz="2017" b="1" dirty="0" err="1"/>
              <a:t>griddim.x</a:t>
            </a:r>
            <a:r>
              <a:rPr lang="en-US" sz="2017" b="1" dirty="0"/>
              <a:t>*</a:t>
            </a:r>
            <a:r>
              <a:rPr lang="en-US" sz="2017" b="1" dirty="0" err="1"/>
              <a:t>blockdim.x</a:t>
            </a:r>
            <a:endParaRPr lang="en-US" sz="2017" b="1" dirty="0"/>
          </a:p>
          <a:p>
            <a:endParaRPr lang="en-US" sz="2017" b="1" dirty="0"/>
          </a:p>
        </p:txBody>
      </p:sp>
      <p:sp>
        <p:nvSpPr>
          <p:cNvPr id="91" name="Arrow: Curved Right 90">
            <a:extLst>
              <a:ext uri="{FF2B5EF4-FFF2-40B4-BE49-F238E27FC236}">
                <a16:creationId xmlns:a16="http://schemas.microsoft.com/office/drawing/2014/main" id="{82C5A87A-CE6F-45C9-83C8-706CC19AD1AA}"/>
              </a:ext>
            </a:extLst>
          </p:cNvPr>
          <p:cNvSpPr/>
          <p:nvPr/>
        </p:nvSpPr>
        <p:spPr>
          <a:xfrm>
            <a:off x="1197005" y="5934147"/>
            <a:ext cx="343183" cy="1457047"/>
          </a:xfrm>
          <a:prstGeom prst="curv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30">
              <a:solidFill>
                <a:schemeClr val="tx1"/>
              </a:solidFill>
            </a:endParaRPr>
          </a:p>
        </p:txBody>
      </p:sp>
      <p:graphicFrame>
        <p:nvGraphicFramePr>
          <p:cNvPr id="92" name="Table 91">
            <a:extLst>
              <a:ext uri="{FF2B5EF4-FFF2-40B4-BE49-F238E27FC236}">
                <a16:creationId xmlns:a16="http://schemas.microsoft.com/office/drawing/2014/main" id="{4DDB00EF-5A2D-4A59-9609-F2F54CEED981}"/>
              </a:ext>
            </a:extLst>
          </p:cNvPr>
          <p:cNvGraphicFramePr>
            <a:graphicFrameLocks noGrp="1"/>
          </p:cNvGraphicFramePr>
          <p:nvPr>
            <p:extLst>
              <p:ext uri="{D42A27DB-BD31-4B8C-83A1-F6EECF244321}">
                <p14:modId xmlns:p14="http://schemas.microsoft.com/office/powerpoint/2010/main" val="1892567083"/>
              </p:ext>
            </p:extLst>
          </p:nvPr>
        </p:nvGraphicFramePr>
        <p:xfrm>
          <a:off x="4718422" y="3308807"/>
          <a:ext cx="1612752" cy="698266"/>
        </p:xfrm>
        <a:graphic>
          <a:graphicData uri="http://schemas.openxmlformats.org/drawingml/2006/table">
            <a:tbl>
              <a:tblPr firstRow="1" bandRow="1">
                <a:tableStyleId>{5940675A-B579-460E-94D1-54222C63F5DA}</a:tableStyleId>
              </a:tblPr>
              <a:tblGrid>
                <a:gridCol w="806376">
                  <a:extLst>
                    <a:ext uri="{9D8B030D-6E8A-4147-A177-3AD203B41FA5}">
                      <a16:colId xmlns:a16="http://schemas.microsoft.com/office/drawing/2014/main" val="2906766123"/>
                    </a:ext>
                  </a:extLst>
                </a:gridCol>
                <a:gridCol w="806376">
                  <a:extLst>
                    <a:ext uri="{9D8B030D-6E8A-4147-A177-3AD203B41FA5}">
                      <a16:colId xmlns:a16="http://schemas.microsoft.com/office/drawing/2014/main" val="3080164206"/>
                    </a:ext>
                  </a:extLst>
                </a:gridCol>
              </a:tblGrid>
              <a:tr h="698266">
                <a:tc>
                  <a:txBody>
                    <a:bodyPr/>
                    <a:lstStyle/>
                    <a:p>
                      <a:pPr algn="ctr"/>
                      <a:r>
                        <a:rPr lang="en-US" sz="2000" b="1" dirty="0"/>
                        <a:t>TB0</a:t>
                      </a:r>
                    </a:p>
                  </a:txBody>
                  <a:tcPr marL="167585" marR="167585" marT="83792" marB="83792" anchor="ctr">
                    <a:solidFill>
                      <a:schemeClr val="bg1">
                        <a:lumMod val="95000"/>
                      </a:schemeClr>
                    </a:solidFill>
                  </a:tcPr>
                </a:tc>
                <a:tc>
                  <a:txBody>
                    <a:bodyPr/>
                    <a:lstStyle/>
                    <a:p>
                      <a:pPr algn="ctr"/>
                      <a:r>
                        <a:rPr lang="en-US" sz="2000" b="1" dirty="0"/>
                        <a:t>TB1</a:t>
                      </a:r>
                    </a:p>
                  </a:txBody>
                  <a:tcPr marL="167585" marR="167585" marT="83792" marB="83792" anchor="ctr">
                    <a:solidFill>
                      <a:schemeClr val="bg1">
                        <a:lumMod val="75000"/>
                      </a:schemeClr>
                    </a:solidFill>
                  </a:tcPr>
                </a:tc>
                <a:extLst>
                  <a:ext uri="{0D108BD9-81ED-4DB2-BD59-A6C34878D82A}">
                    <a16:rowId xmlns:a16="http://schemas.microsoft.com/office/drawing/2014/main" val="768435079"/>
                  </a:ext>
                </a:extLst>
              </a:tr>
            </a:tbl>
          </a:graphicData>
        </a:graphic>
      </p:graphicFrame>
      <p:graphicFrame>
        <p:nvGraphicFramePr>
          <p:cNvPr id="93" name="Table 92">
            <a:extLst>
              <a:ext uri="{FF2B5EF4-FFF2-40B4-BE49-F238E27FC236}">
                <a16:creationId xmlns:a16="http://schemas.microsoft.com/office/drawing/2014/main" id="{B9AFA212-26E6-4962-9C03-1C6CA68E6B7C}"/>
              </a:ext>
            </a:extLst>
          </p:cNvPr>
          <p:cNvGraphicFramePr>
            <a:graphicFrameLocks noGrp="1"/>
          </p:cNvGraphicFramePr>
          <p:nvPr>
            <p:extLst>
              <p:ext uri="{D42A27DB-BD31-4B8C-83A1-F6EECF244321}">
                <p14:modId xmlns:p14="http://schemas.microsoft.com/office/powerpoint/2010/main" val="212337061"/>
              </p:ext>
            </p:extLst>
          </p:nvPr>
        </p:nvGraphicFramePr>
        <p:xfrm>
          <a:off x="1227509" y="3317645"/>
          <a:ext cx="3098156" cy="698266"/>
        </p:xfrm>
        <a:graphic>
          <a:graphicData uri="http://schemas.openxmlformats.org/drawingml/2006/table">
            <a:tbl>
              <a:tblPr firstRow="1" bandRow="1">
                <a:tableStyleId>{5940675A-B579-460E-94D1-54222C63F5DA}</a:tableStyleId>
              </a:tblPr>
              <a:tblGrid>
                <a:gridCol w="774539">
                  <a:extLst>
                    <a:ext uri="{9D8B030D-6E8A-4147-A177-3AD203B41FA5}">
                      <a16:colId xmlns:a16="http://schemas.microsoft.com/office/drawing/2014/main" val="2906766123"/>
                    </a:ext>
                  </a:extLst>
                </a:gridCol>
                <a:gridCol w="774539">
                  <a:extLst>
                    <a:ext uri="{9D8B030D-6E8A-4147-A177-3AD203B41FA5}">
                      <a16:colId xmlns:a16="http://schemas.microsoft.com/office/drawing/2014/main" val="3080164206"/>
                    </a:ext>
                  </a:extLst>
                </a:gridCol>
                <a:gridCol w="774539">
                  <a:extLst>
                    <a:ext uri="{9D8B030D-6E8A-4147-A177-3AD203B41FA5}">
                      <a16:colId xmlns:a16="http://schemas.microsoft.com/office/drawing/2014/main" val="3449271053"/>
                    </a:ext>
                  </a:extLst>
                </a:gridCol>
                <a:gridCol w="774539">
                  <a:extLst>
                    <a:ext uri="{9D8B030D-6E8A-4147-A177-3AD203B41FA5}">
                      <a16:colId xmlns:a16="http://schemas.microsoft.com/office/drawing/2014/main" val="2836347089"/>
                    </a:ext>
                  </a:extLst>
                </a:gridCol>
              </a:tblGrid>
              <a:tr h="698266">
                <a:tc>
                  <a:txBody>
                    <a:bodyPr/>
                    <a:lstStyle/>
                    <a:p>
                      <a:pPr algn="ctr"/>
                      <a:r>
                        <a:rPr lang="en-US" sz="2000" b="1" dirty="0"/>
                        <a:t>DB0</a:t>
                      </a:r>
                    </a:p>
                  </a:txBody>
                  <a:tcPr marL="167585" marR="167585" marT="83792" marB="83792" anchor="ctr">
                    <a:solidFill>
                      <a:schemeClr val="bg1">
                        <a:lumMod val="95000"/>
                      </a:schemeClr>
                    </a:solidFill>
                  </a:tcPr>
                </a:tc>
                <a:tc>
                  <a:txBody>
                    <a:bodyPr/>
                    <a:lstStyle/>
                    <a:p>
                      <a:pPr algn="ctr"/>
                      <a:r>
                        <a:rPr lang="en-US" sz="2000" b="1" dirty="0"/>
                        <a:t>DB1</a:t>
                      </a:r>
                    </a:p>
                  </a:txBody>
                  <a:tcPr marL="167585" marR="167585" marT="83792" marB="83792" anchor="ctr">
                    <a:solidFill>
                      <a:schemeClr val="bg1">
                        <a:lumMod val="75000"/>
                      </a:schemeClr>
                    </a:solidFill>
                  </a:tcPr>
                </a:tc>
                <a:tc>
                  <a:txBody>
                    <a:bodyPr/>
                    <a:lstStyle/>
                    <a:p>
                      <a:pPr algn="ctr"/>
                      <a:r>
                        <a:rPr lang="en-US" sz="2000" b="1" dirty="0"/>
                        <a:t>DB2</a:t>
                      </a:r>
                    </a:p>
                  </a:txBody>
                  <a:tcPr marL="167585" marR="167585" marT="83792" marB="83792" anchor="ctr">
                    <a:solidFill>
                      <a:schemeClr val="bg1">
                        <a:lumMod val="95000"/>
                      </a:schemeClr>
                    </a:solidFill>
                  </a:tcPr>
                </a:tc>
                <a:tc>
                  <a:txBody>
                    <a:bodyPr/>
                    <a:lstStyle/>
                    <a:p>
                      <a:pPr algn="ctr"/>
                      <a:r>
                        <a:rPr lang="en-US" sz="2000" b="1" dirty="0"/>
                        <a:t>DB3</a:t>
                      </a:r>
                    </a:p>
                  </a:txBody>
                  <a:tcPr marL="167585" marR="167585" marT="83792" marB="83792" anchor="ctr">
                    <a:solidFill>
                      <a:schemeClr val="bg1">
                        <a:lumMod val="75000"/>
                      </a:schemeClr>
                    </a:solidFill>
                  </a:tcPr>
                </a:tc>
                <a:extLst>
                  <a:ext uri="{0D108BD9-81ED-4DB2-BD59-A6C34878D82A}">
                    <a16:rowId xmlns:a16="http://schemas.microsoft.com/office/drawing/2014/main" val="768435079"/>
                  </a:ext>
                </a:extLst>
              </a:tr>
            </a:tbl>
          </a:graphicData>
        </a:graphic>
      </p:graphicFrame>
      <p:sp>
        <p:nvSpPr>
          <p:cNvPr id="96" name="Arrow: Curved Right 95">
            <a:extLst>
              <a:ext uri="{FF2B5EF4-FFF2-40B4-BE49-F238E27FC236}">
                <a16:creationId xmlns:a16="http://schemas.microsoft.com/office/drawing/2014/main" id="{6BC46580-90F0-4BE4-BF45-D80EEBFF669C}"/>
              </a:ext>
            </a:extLst>
          </p:cNvPr>
          <p:cNvSpPr/>
          <p:nvPr/>
        </p:nvSpPr>
        <p:spPr>
          <a:xfrm rot="5400000" flipV="1">
            <a:off x="1934494" y="2259479"/>
            <a:ext cx="347214" cy="1742932"/>
          </a:xfrm>
          <a:prstGeom prst="curv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30">
              <a:solidFill>
                <a:schemeClr val="tx1"/>
              </a:solidFill>
            </a:endParaRPr>
          </a:p>
        </p:txBody>
      </p:sp>
      <p:sp>
        <p:nvSpPr>
          <p:cNvPr id="97" name="TextBox 96">
            <a:extLst>
              <a:ext uri="{FF2B5EF4-FFF2-40B4-BE49-F238E27FC236}">
                <a16:creationId xmlns:a16="http://schemas.microsoft.com/office/drawing/2014/main" id="{CA36F7DA-BB26-4D2D-A564-F38E8CCA6D14}"/>
              </a:ext>
            </a:extLst>
          </p:cNvPr>
          <p:cNvSpPr txBox="1"/>
          <p:nvPr/>
        </p:nvSpPr>
        <p:spPr>
          <a:xfrm>
            <a:off x="2513037" y="4600118"/>
            <a:ext cx="2944524" cy="492443"/>
          </a:xfrm>
          <a:prstGeom prst="rect">
            <a:avLst/>
          </a:prstGeom>
          <a:noFill/>
        </p:spPr>
        <p:txBody>
          <a:bodyPr wrap="none" rtlCol="0">
            <a:spAutoFit/>
          </a:bodyPr>
          <a:lstStyle/>
          <a:p>
            <a:r>
              <a:rPr lang="en-US" sz="2600" b="1" dirty="0"/>
              <a:t>Stride in X-direction</a:t>
            </a:r>
          </a:p>
        </p:txBody>
      </p:sp>
      <p:sp>
        <p:nvSpPr>
          <p:cNvPr id="98" name="TextBox 97">
            <a:extLst>
              <a:ext uri="{FF2B5EF4-FFF2-40B4-BE49-F238E27FC236}">
                <a16:creationId xmlns:a16="http://schemas.microsoft.com/office/drawing/2014/main" id="{0C6F641B-F99C-4EB0-BD01-D8A5CF084182}"/>
              </a:ext>
            </a:extLst>
          </p:cNvPr>
          <p:cNvSpPr txBox="1"/>
          <p:nvPr/>
        </p:nvSpPr>
        <p:spPr>
          <a:xfrm>
            <a:off x="2518768" y="8988667"/>
            <a:ext cx="2933304" cy="492443"/>
          </a:xfrm>
          <a:prstGeom prst="rect">
            <a:avLst/>
          </a:prstGeom>
          <a:noFill/>
        </p:spPr>
        <p:txBody>
          <a:bodyPr wrap="none" rtlCol="0">
            <a:spAutoFit/>
          </a:bodyPr>
          <a:lstStyle/>
          <a:p>
            <a:r>
              <a:rPr lang="en-US" sz="2600" b="1" dirty="0"/>
              <a:t>Stride in Y-direction</a:t>
            </a:r>
          </a:p>
        </p:txBody>
      </p:sp>
      <p:sp>
        <p:nvSpPr>
          <p:cNvPr id="99" name="TextBox 98">
            <a:extLst>
              <a:ext uri="{FF2B5EF4-FFF2-40B4-BE49-F238E27FC236}">
                <a16:creationId xmlns:a16="http://schemas.microsoft.com/office/drawing/2014/main" id="{D72F5E01-75E5-4E75-B78C-42F29622094C}"/>
              </a:ext>
            </a:extLst>
          </p:cNvPr>
          <p:cNvSpPr txBox="1"/>
          <p:nvPr/>
        </p:nvSpPr>
        <p:spPr>
          <a:xfrm>
            <a:off x="1635302" y="2257332"/>
            <a:ext cx="4937955" cy="615553"/>
          </a:xfrm>
          <a:prstGeom prst="rect">
            <a:avLst/>
          </a:prstGeom>
          <a:noFill/>
        </p:spPr>
        <p:txBody>
          <a:bodyPr wrap="none" rtlCol="0">
            <a:spAutoFit/>
          </a:bodyPr>
          <a:lstStyle/>
          <a:p>
            <a:r>
              <a:rPr lang="en-US" sz="3400" b="1" dirty="0"/>
              <a:t>No-</a:t>
            </a:r>
            <a:r>
              <a:rPr lang="en-US" sz="3400" b="1" dirty="0" err="1"/>
              <a:t>datablock</a:t>
            </a:r>
            <a:r>
              <a:rPr lang="en-US" sz="3400" b="1" dirty="0"/>
              <a:t> Locality (NL)</a:t>
            </a:r>
          </a:p>
        </p:txBody>
      </p:sp>
      <p:sp>
        <p:nvSpPr>
          <p:cNvPr id="100" name="TextBox 99">
            <a:extLst>
              <a:ext uri="{FF2B5EF4-FFF2-40B4-BE49-F238E27FC236}">
                <a16:creationId xmlns:a16="http://schemas.microsoft.com/office/drawing/2014/main" id="{3AA08AA9-E667-4978-9334-81EA669591B1}"/>
              </a:ext>
            </a:extLst>
          </p:cNvPr>
          <p:cNvSpPr txBox="1"/>
          <p:nvPr/>
        </p:nvSpPr>
        <p:spPr>
          <a:xfrm>
            <a:off x="926584" y="9680708"/>
            <a:ext cx="5511445" cy="892552"/>
          </a:xfrm>
          <a:prstGeom prst="rect">
            <a:avLst/>
          </a:prstGeom>
          <a:noFill/>
        </p:spPr>
        <p:txBody>
          <a:bodyPr wrap="none" rtlCol="0">
            <a:spAutoFit/>
          </a:bodyPr>
          <a:lstStyle/>
          <a:p>
            <a:r>
              <a:rPr lang="en-US" sz="2600" i="1" dirty="0">
                <a:solidFill>
                  <a:srgbClr val="008000"/>
                </a:solidFill>
              </a:rPr>
              <a:t>1D -  </a:t>
            </a:r>
            <a:r>
              <a:rPr lang="en-US" sz="2600" i="1" dirty="0" err="1">
                <a:solidFill>
                  <a:srgbClr val="008000"/>
                </a:solidFill>
              </a:rPr>
              <a:t>loopInvariant</a:t>
            </a:r>
            <a:r>
              <a:rPr lang="en-US" sz="2600" dirty="0">
                <a:solidFill>
                  <a:srgbClr val="008000"/>
                </a:solidFill>
              </a:rPr>
              <a:t> (bx,...) + </a:t>
            </a:r>
            <a:r>
              <a:rPr lang="en-US" sz="2600" i="1" dirty="0">
                <a:solidFill>
                  <a:srgbClr val="008000"/>
                </a:solidFill>
              </a:rPr>
              <a:t>stride</a:t>
            </a:r>
            <a:r>
              <a:rPr lang="en-US" sz="2600" dirty="0">
                <a:solidFill>
                  <a:srgbClr val="008000"/>
                </a:solidFill>
              </a:rPr>
              <a:t>*m</a:t>
            </a:r>
          </a:p>
          <a:p>
            <a:r>
              <a:rPr lang="en-US" sz="2600" i="1" dirty="0">
                <a:solidFill>
                  <a:srgbClr val="008000"/>
                </a:solidFill>
              </a:rPr>
              <a:t>2D - </a:t>
            </a:r>
            <a:r>
              <a:rPr lang="en-US" sz="2600" i="1" dirty="0" err="1">
                <a:solidFill>
                  <a:srgbClr val="008000"/>
                </a:solidFill>
              </a:rPr>
              <a:t>loopInvariant</a:t>
            </a:r>
            <a:r>
              <a:rPr lang="en-US" sz="2600" dirty="0">
                <a:solidFill>
                  <a:srgbClr val="008000"/>
                </a:solidFill>
              </a:rPr>
              <a:t> (</a:t>
            </a:r>
            <a:r>
              <a:rPr lang="en-US" sz="2600" dirty="0" err="1">
                <a:solidFill>
                  <a:srgbClr val="008000"/>
                </a:solidFill>
              </a:rPr>
              <a:t>bx,by</a:t>
            </a:r>
            <a:r>
              <a:rPr lang="en-US" sz="2600" dirty="0">
                <a:solidFill>
                  <a:srgbClr val="008000"/>
                </a:solidFill>
              </a:rPr>
              <a:t>,...) + </a:t>
            </a:r>
            <a:r>
              <a:rPr lang="en-US" sz="2600" i="1" dirty="0">
                <a:solidFill>
                  <a:srgbClr val="008000"/>
                </a:solidFill>
              </a:rPr>
              <a:t>stride</a:t>
            </a:r>
            <a:r>
              <a:rPr lang="en-US" sz="2600" dirty="0">
                <a:solidFill>
                  <a:srgbClr val="008000"/>
                </a:solidFill>
              </a:rPr>
              <a:t>*m</a:t>
            </a:r>
          </a:p>
        </p:txBody>
      </p:sp>
      <p:sp>
        <p:nvSpPr>
          <p:cNvPr id="101" name="TextBox 100">
            <a:extLst>
              <a:ext uri="{FF2B5EF4-FFF2-40B4-BE49-F238E27FC236}">
                <a16:creationId xmlns:a16="http://schemas.microsoft.com/office/drawing/2014/main" id="{F2BC0277-3987-424D-A9A4-62ED7B2B3F25}"/>
              </a:ext>
            </a:extLst>
          </p:cNvPr>
          <p:cNvSpPr txBox="1"/>
          <p:nvPr/>
        </p:nvSpPr>
        <p:spPr>
          <a:xfrm>
            <a:off x="6978428" y="7357206"/>
            <a:ext cx="2674386" cy="430887"/>
          </a:xfrm>
          <a:prstGeom prst="rect">
            <a:avLst/>
          </a:prstGeom>
          <a:noFill/>
        </p:spPr>
        <p:txBody>
          <a:bodyPr wrap="none" rtlCol="0">
            <a:spAutoFit/>
          </a:bodyPr>
          <a:lstStyle/>
          <a:p>
            <a:r>
              <a:rPr lang="en-US" sz="2200" b="1" dirty="0"/>
              <a:t>Data Blocks Accessed</a:t>
            </a:r>
          </a:p>
        </p:txBody>
      </p:sp>
      <p:sp>
        <p:nvSpPr>
          <p:cNvPr id="102" name="TextBox 101">
            <a:extLst>
              <a:ext uri="{FF2B5EF4-FFF2-40B4-BE49-F238E27FC236}">
                <a16:creationId xmlns:a16="http://schemas.microsoft.com/office/drawing/2014/main" id="{4484EDF3-B691-4E1E-83D3-4270CE2B27A3}"/>
              </a:ext>
            </a:extLst>
          </p:cNvPr>
          <p:cNvSpPr txBox="1"/>
          <p:nvPr/>
        </p:nvSpPr>
        <p:spPr>
          <a:xfrm>
            <a:off x="11108788" y="7343364"/>
            <a:ext cx="2724079" cy="430887"/>
          </a:xfrm>
          <a:prstGeom prst="rect">
            <a:avLst/>
          </a:prstGeom>
          <a:noFill/>
        </p:spPr>
        <p:txBody>
          <a:bodyPr wrap="none" rtlCol="0">
            <a:spAutoFit/>
          </a:bodyPr>
          <a:lstStyle/>
          <a:p>
            <a:pPr algn="ctr"/>
            <a:r>
              <a:rPr lang="en-US" sz="2200" b="1" dirty="0"/>
              <a:t>TB sharing </a:t>
            </a:r>
            <a:r>
              <a:rPr lang="en-US" sz="2200" b="1" dirty="0" err="1"/>
              <a:t>datablocks</a:t>
            </a:r>
            <a:endParaRPr lang="en-US" sz="2200" b="1" dirty="0"/>
          </a:p>
        </p:txBody>
      </p:sp>
      <p:graphicFrame>
        <p:nvGraphicFramePr>
          <p:cNvPr id="103" name="Table 102">
            <a:extLst>
              <a:ext uri="{FF2B5EF4-FFF2-40B4-BE49-F238E27FC236}">
                <a16:creationId xmlns:a16="http://schemas.microsoft.com/office/drawing/2014/main" id="{08C7AB39-50A0-4AA0-9EF4-DD52A80A0FF3}"/>
              </a:ext>
            </a:extLst>
          </p:cNvPr>
          <p:cNvGraphicFramePr>
            <a:graphicFrameLocks noGrp="1"/>
          </p:cNvGraphicFramePr>
          <p:nvPr>
            <p:extLst>
              <p:ext uri="{D42A27DB-BD31-4B8C-83A1-F6EECF244321}">
                <p14:modId xmlns:p14="http://schemas.microsoft.com/office/powerpoint/2010/main" val="1959755045"/>
              </p:ext>
            </p:extLst>
          </p:nvPr>
        </p:nvGraphicFramePr>
        <p:xfrm>
          <a:off x="7318787" y="5223601"/>
          <a:ext cx="987552" cy="1706880"/>
        </p:xfrm>
        <a:graphic>
          <a:graphicData uri="http://schemas.openxmlformats.org/drawingml/2006/table">
            <a:tbl>
              <a:tblPr firstRow="1" bandRow="1">
                <a:tableStyleId>{5940675A-B579-460E-94D1-54222C63F5DA}</a:tableStyleId>
              </a:tblPr>
              <a:tblGrid>
                <a:gridCol w="987552">
                  <a:extLst>
                    <a:ext uri="{9D8B030D-6E8A-4147-A177-3AD203B41FA5}">
                      <a16:colId xmlns:a16="http://schemas.microsoft.com/office/drawing/2014/main" val="2906766123"/>
                    </a:ext>
                  </a:extLst>
                </a:gridCol>
              </a:tblGrid>
              <a:tr h="853440">
                <a:tc>
                  <a:txBody>
                    <a:bodyPr/>
                    <a:lstStyle/>
                    <a:p>
                      <a:pPr algn="ctr"/>
                      <a:r>
                        <a:rPr lang="en-US" sz="2200" b="1" dirty="0"/>
                        <a:t>DB (0,0)</a:t>
                      </a:r>
                    </a:p>
                  </a:txBody>
                  <a:tcPr marL="182880" marR="182880" marT="91440" marB="91440" anchor="ctr">
                    <a:solidFill>
                      <a:schemeClr val="bg1">
                        <a:lumMod val="85000"/>
                      </a:schemeClr>
                    </a:solidFill>
                  </a:tcPr>
                </a:tc>
                <a:extLst>
                  <a:ext uri="{0D108BD9-81ED-4DB2-BD59-A6C34878D82A}">
                    <a16:rowId xmlns:a16="http://schemas.microsoft.com/office/drawing/2014/main" val="768435079"/>
                  </a:ext>
                </a:extLst>
              </a:tr>
              <a:tr h="853440">
                <a:tc>
                  <a:txBody>
                    <a:bodyPr/>
                    <a:lstStyle/>
                    <a:p>
                      <a:pPr algn="ctr"/>
                      <a:r>
                        <a:rPr lang="en-US" sz="2200" b="1" dirty="0"/>
                        <a:t>DB</a:t>
                      </a:r>
                    </a:p>
                    <a:p>
                      <a:pPr algn="ctr"/>
                      <a:r>
                        <a:rPr lang="en-US" sz="2200" b="1" dirty="0"/>
                        <a:t>(1,0)</a:t>
                      </a:r>
                    </a:p>
                  </a:txBody>
                  <a:tcPr marL="182880" marR="182880" marT="91440" marB="91440" anchor="ctr">
                    <a:solidFill>
                      <a:schemeClr val="bg1">
                        <a:lumMod val="85000"/>
                      </a:schemeClr>
                    </a:solidFill>
                  </a:tcPr>
                </a:tc>
                <a:extLst>
                  <a:ext uri="{0D108BD9-81ED-4DB2-BD59-A6C34878D82A}">
                    <a16:rowId xmlns:a16="http://schemas.microsoft.com/office/drawing/2014/main" val="759777060"/>
                  </a:ext>
                </a:extLst>
              </a:tr>
            </a:tbl>
          </a:graphicData>
        </a:graphic>
      </p:graphicFrame>
      <p:graphicFrame>
        <p:nvGraphicFramePr>
          <p:cNvPr id="104" name="Table 103">
            <a:extLst>
              <a:ext uri="{FF2B5EF4-FFF2-40B4-BE49-F238E27FC236}">
                <a16:creationId xmlns:a16="http://schemas.microsoft.com/office/drawing/2014/main" id="{C1FD91D3-0100-43EC-B2DD-8A6EF406D9C1}"/>
              </a:ext>
            </a:extLst>
          </p:cNvPr>
          <p:cNvGraphicFramePr>
            <a:graphicFrameLocks noGrp="1"/>
          </p:cNvGraphicFramePr>
          <p:nvPr>
            <p:extLst>
              <p:ext uri="{D42A27DB-BD31-4B8C-83A1-F6EECF244321}">
                <p14:modId xmlns:p14="http://schemas.microsoft.com/office/powerpoint/2010/main" val="745995125"/>
              </p:ext>
            </p:extLst>
          </p:nvPr>
        </p:nvGraphicFramePr>
        <p:xfrm>
          <a:off x="7277203" y="3700177"/>
          <a:ext cx="1981204" cy="853440"/>
        </p:xfrm>
        <a:graphic>
          <a:graphicData uri="http://schemas.openxmlformats.org/drawingml/2006/table">
            <a:tbl>
              <a:tblPr firstRow="1" bandRow="1">
                <a:tableStyleId>{5940675A-B579-460E-94D1-54222C63F5DA}</a:tableStyleId>
              </a:tblPr>
              <a:tblGrid>
                <a:gridCol w="990602">
                  <a:extLst>
                    <a:ext uri="{9D8B030D-6E8A-4147-A177-3AD203B41FA5}">
                      <a16:colId xmlns:a16="http://schemas.microsoft.com/office/drawing/2014/main" val="2906766123"/>
                    </a:ext>
                  </a:extLst>
                </a:gridCol>
                <a:gridCol w="990602">
                  <a:extLst>
                    <a:ext uri="{9D8B030D-6E8A-4147-A177-3AD203B41FA5}">
                      <a16:colId xmlns:a16="http://schemas.microsoft.com/office/drawing/2014/main" val="3080164206"/>
                    </a:ext>
                  </a:extLst>
                </a:gridCol>
              </a:tblGrid>
              <a:tr h="853440">
                <a:tc>
                  <a:txBody>
                    <a:bodyPr/>
                    <a:lstStyle/>
                    <a:p>
                      <a:pPr algn="ctr"/>
                      <a:r>
                        <a:rPr lang="en-US" sz="2200" b="1" dirty="0"/>
                        <a:t>DB</a:t>
                      </a:r>
                    </a:p>
                    <a:p>
                      <a:pPr algn="ctr"/>
                      <a:r>
                        <a:rPr lang="en-US" sz="2200" b="1" dirty="0"/>
                        <a:t>(0,0)</a:t>
                      </a:r>
                    </a:p>
                  </a:txBody>
                  <a:tcPr marL="182880" marR="182880" marT="91440" marB="91440" anchor="ctr">
                    <a:solidFill>
                      <a:schemeClr val="bg1">
                        <a:lumMod val="65000"/>
                      </a:schemeClr>
                    </a:solidFill>
                  </a:tcPr>
                </a:tc>
                <a:tc>
                  <a:txBody>
                    <a:bodyPr/>
                    <a:lstStyle/>
                    <a:p>
                      <a:pPr algn="ctr"/>
                      <a:r>
                        <a:rPr lang="en-US" sz="2200" b="1" dirty="0"/>
                        <a:t>DB</a:t>
                      </a:r>
                    </a:p>
                    <a:p>
                      <a:pPr algn="ctr"/>
                      <a:r>
                        <a:rPr lang="en-US" sz="2200" b="1" dirty="0"/>
                        <a:t>(0,1)</a:t>
                      </a:r>
                    </a:p>
                  </a:txBody>
                  <a:tcPr marL="182880" marR="182880" marT="91440" marB="91440" anchor="ctr">
                    <a:solidFill>
                      <a:schemeClr val="bg1">
                        <a:lumMod val="65000"/>
                      </a:schemeClr>
                    </a:solidFill>
                  </a:tcPr>
                </a:tc>
                <a:extLst>
                  <a:ext uri="{0D108BD9-81ED-4DB2-BD59-A6C34878D82A}">
                    <a16:rowId xmlns:a16="http://schemas.microsoft.com/office/drawing/2014/main" val="768435079"/>
                  </a:ext>
                </a:extLst>
              </a:tr>
            </a:tbl>
          </a:graphicData>
        </a:graphic>
      </p:graphicFrame>
      <p:sp>
        <p:nvSpPr>
          <p:cNvPr id="105" name="TextBox 104">
            <a:extLst>
              <a:ext uri="{FF2B5EF4-FFF2-40B4-BE49-F238E27FC236}">
                <a16:creationId xmlns:a16="http://schemas.microsoft.com/office/drawing/2014/main" id="{FDD5ADC8-7D77-49CD-973B-95B513689014}"/>
              </a:ext>
            </a:extLst>
          </p:cNvPr>
          <p:cNvSpPr txBox="1"/>
          <p:nvPr/>
        </p:nvSpPr>
        <p:spPr>
          <a:xfrm>
            <a:off x="7462317" y="4550503"/>
            <a:ext cx="1545551" cy="400110"/>
          </a:xfrm>
          <a:prstGeom prst="rect">
            <a:avLst/>
          </a:prstGeom>
          <a:noFill/>
        </p:spPr>
        <p:txBody>
          <a:bodyPr wrap="none" rtlCol="0">
            <a:spAutoFit/>
          </a:bodyPr>
          <a:lstStyle/>
          <a:p>
            <a:r>
              <a:rPr lang="en-US" sz="2000" b="1" dirty="0"/>
              <a:t>Row-Locality</a:t>
            </a:r>
          </a:p>
        </p:txBody>
      </p:sp>
      <p:sp>
        <p:nvSpPr>
          <p:cNvPr id="106" name="TextBox 105">
            <a:extLst>
              <a:ext uri="{FF2B5EF4-FFF2-40B4-BE49-F238E27FC236}">
                <a16:creationId xmlns:a16="http://schemas.microsoft.com/office/drawing/2014/main" id="{940B3E6B-4968-4537-B0FA-85AED0760631}"/>
              </a:ext>
            </a:extLst>
          </p:cNvPr>
          <p:cNvSpPr txBox="1"/>
          <p:nvPr/>
        </p:nvSpPr>
        <p:spPr>
          <a:xfrm>
            <a:off x="7176581" y="6887697"/>
            <a:ext cx="1898405" cy="400110"/>
          </a:xfrm>
          <a:prstGeom prst="rect">
            <a:avLst/>
          </a:prstGeom>
          <a:noFill/>
        </p:spPr>
        <p:txBody>
          <a:bodyPr wrap="none" rtlCol="0">
            <a:spAutoFit/>
          </a:bodyPr>
          <a:lstStyle/>
          <a:p>
            <a:r>
              <a:rPr lang="en-US" sz="2000" b="1" dirty="0"/>
              <a:t>Column-Locality</a:t>
            </a:r>
          </a:p>
        </p:txBody>
      </p:sp>
      <p:graphicFrame>
        <p:nvGraphicFramePr>
          <p:cNvPr id="107" name="Table 106">
            <a:extLst>
              <a:ext uri="{FF2B5EF4-FFF2-40B4-BE49-F238E27FC236}">
                <a16:creationId xmlns:a16="http://schemas.microsoft.com/office/drawing/2014/main" id="{776ECD1E-BBB5-44DD-BE13-26F0BE922B34}"/>
              </a:ext>
            </a:extLst>
          </p:cNvPr>
          <p:cNvGraphicFramePr>
            <a:graphicFrameLocks noGrp="1"/>
          </p:cNvGraphicFramePr>
          <p:nvPr>
            <p:extLst>
              <p:ext uri="{D42A27DB-BD31-4B8C-83A1-F6EECF244321}">
                <p14:modId xmlns:p14="http://schemas.microsoft.com/office/powerpoint/2010/main" val="1055316009"/>
              </p:ext>
            </p:extLst>
          </p:nvPr>
        </p:nvGraphicFramePr>
        <p:xfrm>
          <a:off x="11518947" y="5223601"/>
          <a:ext cx="987552" cy="1706880"/>
        </p:xfrm>
        <a:graphic>
          <a:graphicData uri="http://schemas.openxmlformats.org/drawingml/2006/table">
            <a:tbl>
              <a:tblPr firstRow="1" bandRow="1">
                <a:tableStyleId>{5940675A-B579-460E-94D1-54222C63F5DA}</a:tableStyleId>
              </a:tblPr>
              <a:tblGrid>
                <a:gridCol w="987552">
                  <a:extLst>
                    <a:ext uri="{9D8B030D-6E8A-4147-A177-3AD203B41FA5}">
                      <a16:colId xmlns:a16="http://schemas.microsoft.com/office/drawing/2014/main" val="2906766123"/>
                    </a:ext>
                  </a:extLst>
                </a:gridCol>
              </a:tblGrid>
              <a:tr h="853440">
                <a:tc>
                  <a:txBody>
                    <a:bodyPr/>
                    <a:lstStyle/>
                    <a:p>
                      <a:pPr algn="ctr"/>
                      <a:r>
                        <a:rPr lang="en-US" sz="2200" b="1" dirty="0"/>
                        <a:t>TB (0,0)</a:t>
                      </a:r>
                    </a:p>
                  </a:txBody>
                  <a:tcPr marL="182880" marR="182880" marT="91440" marB="91440" anchor="ctr">
                    <a:solidFill>
                      <a:schemeClr val="bg1">
                        <a:lumMod val="85000"/>
                      </a:schemeClr>
                    </a:solidFill>
                  </a:tcPr>
                </a:tc>
                <a:extLst>
                  <a:ext uri="{0D108BD9-81ED-4DB2-BD59-A6C34878D82A}">
                    <a16:rowId xmlns:a16="http://schemas.microsoft.com/office/drawing/2014/main" val="768435079"/>
                  </a:ext>
                </a:extLst>
              </a:tr>
              <a:tr h="853440">
                <a:tc>
                  <a:txBody>
                    <a:bodyPr/>
                    <a:lstStyle/>
                    <a:p>
                      <a:pPr algn="ctr"/>
                      <a:r>
                        <a:rPr lang="en-US" sz="2200" b="1" dirty="0"/>
                        <a:t>TB</a:t>
                      </a:r>
                    </a:p>
                    <a:p>
                      <a:pPr algn="ctr"/>
                      <a:r>
                        <a:rPr lang="en-US" sz="2200" b="1" dirty="0"/>
                        <a:t>(1,0)</a:t>
                      </a:r>
                    </a:p>
                  </a:txBody>
                  <a:tcPr marL="182880" marR="182880" marT="91440" marB="91440" anchor="ctr">
                    <a:solidFill>
                      <a:schemeClr val="bg1">
                        <a:lumMod val="85000"/>
                      </a:schemeClr>
                    </a:solidFill>
                  </a:tcPr>
                </a:tc>
                <a:extLst>
                  <a:ext uri="{0D108BD9-81ED-4DB2-BD59-A6C34878D82A}">
                    <a16:rowId xmlns:a16="http://schemas.microsoft.com/office/drawing/2014/main" val="759777060"/>
                  </a:ext>
                </a:extLst>
              </a:tr>
            </a:tbl>
          </a:graphicData>
        </a:graphic>
      </p:graphicFrame>
      <p:graphicFrame>
        <p:nvGraphicFramePr>
          <p:cNvPr id="108" name="Table 107">
            <a:extLst>
              <a:ext uri="{FF2B5EF4-FFF2-40B4-BE49-F238E27FC236}">
                <a16:creationId xmlns:a16="http://schemas.microsoft.com/office/drawing/2014/main" id="{1A1F14D3-279F-48D0-9AC6-95AA3C908A83}"/>
              </a:ext>
            </a:extLst>
          </p:cNvPr>
          <p:cNvGraphicFramePr>
            <a:graphicFrameLocks noGrp="1"/>
          </p:cNvGraphicFramePr>
          <p:nvPr>
            <p:extLst>
              <p:ext uri="{D42A27DB-BD31-4B8C-83A1-F6EECF244321}">
                <p14:modId xmlns:p14="http://schemas.microsoft.com/office/powerpoint/2010/main" val="2707697859"/>
              </p:ext>
            </p:extLst>
          </p:nvPr>
        </p:nvGraphicFramePr>
        <p:xfrm>
          <a:off x="11515897" y="3732477"/>
          <a:ext cx="1981204" cy="853440"/>
        </p:xfrm>
        <a:graphic>
          <a:graphicData uri="http://schemas.openxmlformats.org/drawingml/2006/table">
            <a:tbl>
              <a:tblPr firstRow="1" bandRow="1">
                <a:tableStyleId>{5940675A-B579-460E-94D1-54222C63F5DA}</a:tableStyleId>
              </a:tblPr>
              <a:tblGrid>
                <a:gridCol w="990602">
                  <a:extLst>
                    <a:ext uri="{9D8B030D-6E8A-4147-A177-3AD203B41FA5}">
                      <a16:colId xmlns:a16="http://schemas.microsoft.com/office/drawing/2014/main" val="2906766123"/>
                    </a:ext>
                  </a:extLst>
                </a:gridCol>
                <a:gridCol w="990602">
                  <a:extLst>
                    <a:ext uri="{9D8B030D-6E8A-4147-A177-3AD203B41FA5}">
                      <a16:colId xmlns:a16="http://schemas.microsoft.com/office/drawing/2014/main" val="3080164206"/>
                    </a:ext>
                  </a:extLst>
                </a:gridCol>
              </a:tblGrid>
              <a:tr h="853440">
                <a:tc>
                  <a:txBody>
                    <a:bodyPr/>
                    <a:lstStyle/>
                    <a:p>
                      <a:pPr algn="ctr"/>
                      <a:r>
                        <a:rPr lang="en-US" sz="2200" b="1" dirty="0"/>
                        <a:t>TB</a:t>
                      </a:r>
                    </a:p>
                    <a:p>
                      <a:pPr algn="ctr"/>
                      <a:r>
                        <a:rPr lang="en-US" sz="2200" b="1" dirty="0"/>
                        <a:t>(0,0)</a:t>
                      </a:r>
                    </a:p>
                  </a:txBody>
                  <a:tcPr marL="182880" marR="182880" marT="91440" marB="91440" anchor="ctr">
                    <a:solidFill>
                      <a:schemeClr val="bg1">
                        <a:lumMod val="65000"/>
                      </a:schemeClr>
                    </a:solidFill>
                  </a:tcPr>
                </a:tc>
                <a:tc>
                  <a:txBody>
                    <a:bodyPr/>
                    <a:lstStyle/>
                    <a:p>
                      <a:pPr algn="ctr"/>
                      <a:r>
                        <a:rPr lang="en-US" sz="2200" b="1" dirty="0"/>
                        <a:t>TB</a:t>
                      </a:r>
                    </a:p>
                    <a:p>
                      <a:pPr algn="ctr"/>
                      <a:r>
                        <a:rPr lang="en-US" sz="2200" b="1" dirty="0"/>
                        <a:t>(0,1)</a:t>
                      </a:r>
                    </a:p>
                  </a:txBody>
                  <a:tcPr marL="182880" marR="182880" marT="91440" marB="91440" anchor="ctr">
                    <a:solidFill>
                      <a:schemeClr val="bg1">
                        <a:lumMod val="65000"/>
                      </a:schemeClr>
                    </a:solidFill>
                  </a:tcPr>
                </a:tc>
                <a:extLst>
                  <a:ext uri="{0D108BD9-81ED-4DB2-BD59-A6C34878D82A}">
                    <a16:rowId xmlns:a16="http://schemas.microsoft.com/office/drawing/2014/main" val="768435079"/>
                  </a:ext>
                </a:extLst>
              </a:tr>
            </a:tbl>
          </a:graphicData>
        </a:graphic>
      </p:graphicFrame>
      <p:sp>
        <p:nvSpPr>
          <p:cNvPr id="109" name="TextBox 108">
            <a:extLst>
              <a:ext uri="{FF2B5EF4-FFF2-40B4-BE49-F238E27FC236}">
                <a16:creationId xmlns:a16="http://schemas.microsoft.com/office/drawing/2014/main" id="{1060E6A9-307F-4A34-9135-16EDF97259EF}"/>
              </a:ext>
            </a:extLst>
          </p:cNvPr>
          <p:cNvSpPr txBox="1"/>
          <p:nvPr/>
        </p:nvSpPr>
        <p:spPr>
          <a:xfrm>
            <a:off x="11433593" y="4579301"/>
            <a:ext cx="2079865" cy="400110"/>
          </a:xfrm>
          <a:prstGeom prst="rect">
            <a:avLst/>
          </a:prstGeom>
          <a:noFill/>
        </p:spPr>
        <p:txBody>
          <a:bodyPr wrap="none" rtlCol="0">
            <a:spAutoFit/>
          </a:bodyPr>
          <a:lstStyle/>
          <a:p>
            <a:r>
              <a:rPr lang="en-US" sz="2000" b="1" dirty="0"/>
              <a:t>Horizonal-Sharing</a:t>
            </a:r>
          </a:p>
        </p:txBody>
      </p:sp>
      <p:sp>
        <p:nvSpPr>
          <p:cNvPr id="110" name="TextBox 109">
            <a:extLst>
              <a:ext uri="{FF2B5EF4-FFF2-40B4-BE49-F238E27FC236}">
                <a16:creationId xmlns:a16="http://schemas.microsoft.com/office/drawing/2014/main" id="{624D04C9-1ECB-4063-BC0F-C2A906D776D7}"/>
              </a:ext>
            </a:extLst>
          </p:cNvPr>
          <p:cNvSpPr txBox="1"/>
          <p:nvPr/>
        </p:nvSpPr>
        <p:spPr>
          <a:xfrm>
            <a:off x="11593611" y="6880713"/>
            <a:ext cx="1869230" cy="400110"/>
          </a:xfrm>
          <a:prstGeom prst="rect">
            <a:avLst/>
          </a:prstGeom>
          <a:noFill/>
        </p:spPr>
        <p:txBody>
          <a:bodyPr wrap="none" rtlCol="0">
            <a:spAutoFit/>
          </a:bodyPr>
          <a:lstStyle/>
          <a:p>
            <a:r>
              <a:rPr lang="en-US" sz="2000" b="1" dirty="0"/>
              <a:t>Vertical-Sharing</a:t>
            </a:r>
          </a:p>
        </p:txBody>
      </p:sp>
      <p:sp>
        <p:nvSpPr>
          <p:cNvPr id="111" name="Rectangle 110">
            <a:extLst>
              <a:ext uri="{FF2B5EF4-FFF2-40B4-BE49-F238E27FC236}">
                <a16:creationId xmlns:a16="http://schemas.microsoft.com/office/drawing/2014/main" id="{53B96CEA-5999-4A5B-BE94-9DE8E3A59104}"/>
              </a:ext>
            </a:extLst>
          </p:cNvPr>
          <p:cNvSpPr/>
          <p:nvPr/>
        </p:nvSpPr>
        <p:spPr>
          <a:xfrm>
            <a:off x="7176579" y="3090002"/>
            <a:ext cx="2186340" cy="198023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78"/>
          </a:p>
        </p:txBody>
      </p:sp>
      <p:sp>
        <p:nvSpPr>
          <p:cNvPr id="112" name="Rectangle 111">
            <a:extLst>
              <a:ext uri="{FF2B5EF4-FFF2-40B4-BE49-F238E27FC236}">
                <a16:creationId xmlns:a16="http://schemas.microsoft.com/office/drawing/2014/main" id="{B41A87C0-D1EB-4E97-85B1-4834D7D1F31C}"/>
              </a:ext>
            </a:extLst>
          </p:cNvPr>
          <p:cNvSpPr/>
          <p:nvPr/>
        </p:nvSpPr>
        <p:spPr>
          <a:xfrm>
            <a:off x="11467480" y="3090002"/>
            <a:ext cx="2084842" cy="198023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78"/>
          </a:p>
        </p:txBody>
      </p:sp>
      <p:sp>
        <p:nvSpPr>
          <p:cNvPr id="113" name="Rectangle 112">
            <a:extLst>
              <a:ext uri="{FF2B5EF4-FFF2-40B4-BE49-F238E27FC236}">
                <a16:creationId xmlns:a16="http://schemas.microsoft.com/office/drawing/2014/main" id="{7EA7B48A-0EC3-4FAA-A988-846DFB560402}"/>
              </a:ext>
            </a:extLst>
          </p:cNvPr>
          <p:cNvSpPr/>
          <p:nvPr/>
        </p:nvSpPr>
        <p:spPr>
          <a:xfrm>
            <a:off x="7188382" y="5120571"/>
            <a:ext cx="2169930" cy="228461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78"/>
          </a:p>
        </p:txBody>
      </p:sp>
      <p:sp>
        <p:nvSpPr>
          <p:cNvPr id="114" name="Rectangle 113">
            <a:extLst>
              <a:ext uri="{FF2B5EF4-FFF2-40B4-BE49-F238E27FC236}">
                <a16:creationId xmlns:a16="http://schemas.microsoft.com/office/drawing/2014/main" id="{72F31A60-A218-492D-A4CF-EE2195C23848}"/>
              </a:ext>
            </a:extLst>
          </p:cNvPr>
          <p:cNvSpPr/>
          <p:nvPr/>
        </p:nvSpPr>
        <p:spPr>
          <a:xfrm>
            <a:off x="11453183" y="5115321"/>
            <a:ext cx="2099136" cy="228461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78"/>
          </a:p>
        </p:txBody>
      </p:sp>
      <p:cxnSp>
        <p:nvCxnSpPr>
          <p:cNvPr id="115" name="Straight Connector 114">
            <a:extLst>
              <a:ext uri="{FF2B5EF4-FFF2-40B4-BE49-F238E27FC236}">
                <a16:creationId xmlns:a16="http://schemas.microsoft.com/office/drawing/2014/main" id="{CA51F52F-F84D-4DB4-B35B-B98362A6F247}"/>
              </a:ext>
            </a:extLst>
          </p:cNvPr>
          <p:cNvCxnSpPr>
            <a:cxnSpLocks/>
            <a:stCxn id="113" idx="3"/>
            <a:endCxn id="112" idx="1"/>
          </p:cNvCxnSpPr>
          <p:nvPr/>
        </p:nvCxnSpPr>
        <p:spPr>
          <a:xfrm flipV="1">
            <a:off x="9358311" y="4080120"/>
            <a:ext cx="2109168" cy="2182758"/>
          </a:xfrm>
          <a:prstGeom prst="line">
            <a:avLst/>
          </a:prstGeom>
          <a:ln w="25400">
            <a:solidFill>
              <a:schemeClr val="bg1">
                <a:lumMod val="8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E873A1A-9325-4E6E-9FD8-F51AEEF4DD7B}"/>
              </a:ext>
            </a:extLst>
          </p:cNvPr>
          <p:cNvCxnSpPr>
            <a:cxnSpLocks/>
            <a:stCxn id="111" idx="3"/>
            <a:endCxn id="114" idx="1"/>
          </p:cNvCxnSpPr>
          <p:nvPr/>
        </p:nvCxnSpPr>
        <p:spPr>
          <a:xfrm>
            <a:off x="9362919" y="4080119"/>
            <a:ext cx="2090264" cy="2177508"/>
          </a:xfrm>
          <a:prstGeom prst="line">
            <a:avLst/>
          </a:prstGeom>
          <a:ln w="25400">
            <a:solidFill>
              <a:schemeClr val="bg1">
                <a:lumMod val="8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9B5255E-6121-4276-BD45-CA7326B400FC}"/>
              </a:ext>
            </a:extLst>
          </p:cNvPr>
          <p:cNvCxnSpPr>
            <a:cxnSpLocks/>
            <a:stCxn id="111" idx="3"/>
            <a:endCxn id="112" idx="1"/>
          </p:cNvCxnSpPr>
          <p:nvPr/>
        </p:nvCxnSpPr>
        <p:spPr>
          <a:xfrm>
            <a:off x="9362919" y="4080119"/>
            <a:ext cx="2104560" cy="0"/>
          </a:xfrm>
          <a:prstGeom prst="line">
            <a:avLst/>
          </a:prstGeom>
          <a:ln w="25400">
            <a:solidFill>
              <a:schemeClr val="bg1">
                <a:lumMod val="8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AE96B19-6176-417C-9315-4B17FBCF0E25}"/>
              </a:ext>
            </a:extLst>
          </p:cNvPr>
          <p:cNvCxnSpPr>
            <a:cxnSpLocks/>
          </p:cNvCxnSpPr>
          <p:nvPr/>
        </p:nvCxnSpPr>
        <p:spPr>
          <a:xfrm flipV="1">
            <a:off x="9352782" y="6295542"/>
            <a:ext cx="2094874" cy="5250"/>
          </a:xfrm>
          <a:prstGeom prst="line">
            <a:avLst/>
          </a:prstGeom>
          <a:ln w="25400">
            <a:solidFill>
              <a:schemeClr val="bg1">
                <a:lumMod val="8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1925B50C-AC8F-47C4-AD20-DC180A8C9896}"/>
              </a:ext>
            </a:extLst>
          </p:cNvPr>
          <p:cNvSpPr txBox="1"/>
          <p:nvPr/>
        </p:nvSpPr>
        <p:spPr>
          <a:xfrm>
            <a:off x="9339550" y="3294250"/>
            <a:ext cx="2218758" cy="707886"/>
          </a:xfrm>
          <a:prstGeom prst="rect">
            <a:avLst/>
          </a:prstGeom>
          <a:noFill/>
        </p:spPr>
        <p:txBody>
          <a:bodyPr wrap="square" rtlCol="0">
            <a:spAutoFit/>
          </a:bodyPr>
          <a:lstStyle/>
          <a:p>
            <a:pPr algn="ctr"/>
            <a:r>
              <a:rPr lang="en-US" sz="2000" b="1" dirty="0"/>
              <a:t>Row Horizontally</a:t>
            </a:r>
          </a:p>
          <a:p>
            <a:pPr algn="ctr"/>
            <a:r>
              <a:rPr lang="en-US" sz="2000" b="1" dirty="0"/>
              <a:t>Shared</a:t>
            </a:r>
          </a:p>
        </p:txBody>
      </p:sp>
      <p:sp>
        <p:nvSpPr>
          <p:cNvPr id="120" name="TextBox 119">
            <a:extLst>
              <a:ext uri="{FF2B5EF4-FFF2-40B4-BE49-F238E27FC236}">
                <a16:creationId xmlns:a16="http://schemas.microsoft.com/office/drawing/2014/main" id="{BD415A10-0F0F-4730-80D9-C18644EE6618}"/>
              </a:ext>
            </a:extLst>
          </p:cNvPr>
          <p:cNvSpPr txBox="1"/>
          <p:nvPr/>
        </p:nvSpPr>
        <p:spPr>
          <a:xfrm>
            <a:off x="9252743" y="6289470"/>
            <a:ext cx="2305564" cy="707886"/>
          </a:xfrm>
          <a:prstGeom prst="rect">
            <a:avLst/>
          </a:prstGeom>
          <a:noFill/>
        </p:spPr>
        <p:txBody>
          <a:bodyPr wrap="square" rtlCol="0">
            <a:spAutoFit/>
          </a:bodyPr>
          <a:lstStyle/>
          <a:p>
            <a:pPr algn="ctr"/>
            <a:r>
              <a:rPr lang="en-US" sz="2000" b="1" dirty="0"/>
              <a:t>Column Vertically</a:t>
            </a:r>
          </a:p>
          <a:p>
            <a:pPr algn="ctr"/>
            <a:r>
              <a:rPr lang="en-US" sz="2000" b="1" dirty="0"/>
              <a:t>Shared</a:t>
            </a:r>
          </a:p>
        </p:txBody>
      </p:sp>
      <p:sp>
        <p:nvSpPr>
          <p:cNvPr id="121" name="TextBox 120">
            <a:extLst>
              <a:ext uri="{FF2B5EF4-FFF2-40B4-BE49-F238E27FC236}">
                <a16:creationId xmlns:a16="http://schemas.microsoft.com/office/drawing/2014/main" id="{6621CAC5-B9AB-44BB-AA86-6CCDA8A796E5}"/>
              </a:ext>
            </a:extLst>
          </p:cNvPr>
          <p:cNvSpPr txBox="1"/>
          <p:nvPr/>
        </p:nvSpPr>
        <p:spPr>
          <a:xfrm rot="2501482">
            <a:off x="9230147" y="4089582"/>
            <a:ext cx="1389608" cy="1015663"/>
          </a:xfrm>
          <a:prstGeom prst="rect">
            <a:avLst/>
          </a:prstGeom>
          <a:noFill/>
        </p:spPr>
        <p:txBody>
          <a:bodyPr wrap="square" rtlCol="0">
            <a:spAutoFit/>
          </a:bodyPr>
          <a:lstStyle/>
          <a:p>
            <a:pPr algn="ctr"/>
            <a:r>
              <a:rPr lang="en-US" sz="2000" b="1" dirty="0"/>
              <a:t>Row Vertically</a:t>
            </a:r>
          </a:p>
          <a:p>
            <a:pPr algn="ctr"/>
            <a:r>
              <a:rPr lang="en-US" sz="2000" b="1" dirty="0"/>
              <a:t>Shared</a:t>
            </a:r>
          </a:p>
        </p:txBody>
      </p:sp>
      <p:sp>
        <p:nvSpPr>
          <p:cNvPr id="122" name="TextBox 121">
            <a:extLst>
              <a:ext uri="{FF2B5EF4-FFF2-40B4-BE49-F238E27FC236}">
                <a16:creationId xmlns:a16="http://schemas.microsoft.com/office/drawing/2014/main" id="{063D6DF8-D887-44C4-8BDF-AA5F387A7627}"/>
              </a:ext>
            </a:extLst>
          </p:cNvPr>
          <p:cNvSpPr txBox="1"/>
          <p:nvPr/>
        </p:nvSpPr>
        <p:spPr>
          <a:xfrm rot="18899431">
            <a:off x="9119825" y="5143158"/>
            <a:ext cx="1655684" cy="1015663"/>
          </a:xfrm>
          <a:prstGeom prst="rect">
            <a:avLst/>
          </a:prstGeom>
          <a:noFill/>
        </p:spPr>
        <p:txBody>
          <a:bodyPr wrap="square" rtlCol="0">
            <a:spAutoFit/>
          </a:bodyPr>
          <a:lstStyle/>
          <a:p>
            <a:pPr algn="ctr"/>
            <a:r>
              <a:rPr lang="en-US" sz="2000" b="1" dirty="0"/>
              <a:t>Column Horizontally</a:t>
            </a:r>
          </a:p>
          <a:p>
            <a:pPr algn="ctr"/>
            <a:r>
              <a:rPr lang="en-US" sz="2000" b="1" dirty="0"/>
              <a:t>Shared</a:t>
            </a:r>
          </a:p>
        </p:txBody>
      </p:sp>
      <p:sp>
        <p:nvSpPr>
          <p:cNvPr id="123" name="Arrow: Curved Right 7">
            <a:extLst>
              <a:ext uri="{FF2B5EF4-FFF2-40B4-BE49-F238E27FC236}">
                <a16:creationId xmlns:a16="http://schemas.microsoft.com/office/drawing/2014/main" id="{35E8B98C-948F-4E80-9BE7-61F419762844}"/>
              </a:ext>
            </a:extLst>
          </p:cNvPr>
          <p:cNvSpPr/>
          <p:nvPr/>
        </p:nvSpPr>
        <p:spPr>
          <a:xfrm rot="5400000" flipV="1">
            <a:off x="7871595" y="2721138"/>
            <a:ext cx="442432" cy="1484958"/>
          </a:xfrm>
          <a:prstGeom prst="curv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678">
              <a:solidFill>
                <a:schemeClr val="tx1"/>
              </a:solidFill>
            </a:endParaRPr>
          </a:p>
        </p:txBody>
      </p:sp>
      <p:sp>
        <p:nvSpPr>
          <p:cNvPr id="124" name="Arrow: Curved Right 7">
            <a:extLst>
              <a:ext uri="{FF2B5EF4-FFF2-40B4-BE49-F238E27FC236}">
                <a16:creationId xmlns:a16="http://schemas.microsoft.com/office/drawing/2014/main" id="{B5CE0975-E17B-4690-8326-FC21BC855343}"/>
              </a:ext>
            </a:extLst>
          </p:cNvPr>
          <p:cNvSpPr/>
          <p:nvPr/>
        </p:nvSpPr>
        <p:spPr>
          <a:xfrm flipH="1">
            <a:off x="8328213" y="5223601"/>
            <a:ext cx="507076" cy="1354116"/>
          </a:xfrm>
          <a:prstGeom prst="curv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678">
              <a:solidFill>
                <a:schemeClr val="tx1"/>
              </a:solidFill>
            </a:endParaRPr>
          </a:p>
        </p:txBody>
      </p:sp>
      <p:sp>
        <p:nvSpPr>
          <p:cNvPr id="126" name="Rectangle 125">
            <a:extLst>
              <a:ext uri="{FF2B5EF4-FFF2-40B4-BE49-F238E27FC236}">
                <a16:creationId xmlns:a16="http://schemas.microsoft.com/office/drawing/2014/main" id="{DEA5CD17-A27C-432A-B7AC-0306F5A8B653}"/>
              </a:ext>
            </a:extLst>
          </p:cNvPr>
          <p:cNvSpPr/>
          <p:nvPr/>
        </p:nvSpPr>
        <p:spPr>
          <a:xfrm>
            <a:off x="6973492" y="8392532"/>
            <a:ext cx="5681812" cy="492443"/>
          </a:xfrm>
          <a:prstGeom prst="rect">
            <a:avLst/>
          </a:prstGeom>
        </p:spPr>
        <p:txBody>
          <a:bodyPr wrap="none">
            <a:spAutoFit/>
          </a:bodyPr>
          <a:lstStyle/>
          <a:p>
            <a:r>
              <a:rPr lang="en-US" sz="2600" i="1" dirty="0" err="1">
                <a:solidFill>
                  <a:srgbClr val="008000"/>
                </a:solidFill>
              </a:rPr>
              <a:t>loopInvariant</a:t>
            </a:r>
            <a:r>
              <a:rPr lang="en-US" sz="2600" i="1" dirty="0">
                <a:solidFill>
                  <a:srgbClr val="008000"/>
                </a:solidFill>
              </a:rPr>
              <a:t> </a:t>
            </a:r>
            <a:r>
              <a:rPr lang="en-US" sz="2600" dirty="0">
                <a:solidFill>
                  <a:srgbClr val="008000"/>
                </a:solidFill>
              </a:rPr>
              <a:t>(by,...) + </a:t>
            </a:r>
            <a:r>
              <a:rPr lang="en-US" sz="2600" i="1" dirty="0" err="1">
                <a:solidFill>
                  <a:srgbClr val="008000"/>
                </a:solidFill>
              </a:rPr>
              <a:t>loopVariant</a:t>
            </a:r>
            <a:r>
              <a:rPr lang="en-US" sz="2600" i="1" dirty="0">
                <a:solidFill>
                  <a:srgbClr val="008000"/>
                </a:solidFill>
              </a:rPr>
              <a:t> </a:t>
            </a:r>
            <a:r>
              <a:rPr lang="en-US" sz="2600" dirty="0">
                <a:solidFill>
                  <a:srgbClr val="008000"/>
                </a:solidFill>
              </a:rPr>
              <a:t>(m,...)</a:t>
            </a:r>
            <a:endParaRPr lang="en-US" sz="2600" dirty="0"/>
          </a:p>
        </p:txBody>
      </p:sp>
      <p:sp>
        <p:nvSpPr>
          <p:cNvPr id="127" name="Rectangle 126">
            <a:extLst>
              <a:ext uri="{FF2B5EF4-FFF2-40B4-BE49-F238E27FC236}">
                <a16:creationId xmlns:a16="http://schemas.microsoft.com/office/drawing/2014/main" id="{B801C476-CEDC-4997-A165-03950F31BD63}"/>
              </a:ext>
            </a:extLst>
          </p:cNvPr>
          <p:cNvSpPr/>
          <p:nvPr/>
        </p:nvSpPr>
        <p:spPr>
          <a:xfrm>
            <a:off x="7028118" y="8884975"/>
            <a:ext cx="5681812" cy="492443"/>
          </a:xfrm>
          <a:prstGeom prst="rect">
            <a:avLst/>
          </a:prstGeom>
        </p:spPr>
        <p:txBody>
          <a:bodyPr wrap="none">
            <a:spAutoFit/>
          </a:bodyPr>
          <a:lstStyle/>
          <a:p>
            <a:r>
              <a:rPr lang="en-US" sz="2600" i="1" dirty="0" err="1">
                <a:solidFill>
                  <a:srgbClr val="008000"/>
                </a:solidFill>
              </a:rPr>
              <a:t>loopInvariant</a:t>
            </a:r>
            <a:r>
              <a:rPr lang="en-US" sz="2600" i="1" dirty="0">
                <a:solidFill>
                  <a:srgbClr val="008000"/>
                </a:solidFill>
              </a:rPr>
              <a:t> (bx,...) + </a:t>
            </a:r>
            <a:r>
              <a:rPr lang="en-US" sz="2600" i="1" dirty="0" err="1">
                <a:solidFill>
                  <a:srgbClr val="008000"/>
                </a:solidFill>
              </a:rPr>
              <a:t>loopVariant</a:t>
            </a:r>
            <a:r>
              <a:rPr lang="en-US" sz="2600" i="1" dirty="0">
                <a:solidFill>
                  <a:srgbClr val="008000"/>
                </a:solidFill>
              </a:rPr>
              <a:t> </a:t>
            </a:r>
            <a:r>
              <a:rPr lang="en-US" sz="2600" dirty="0">
                <a:solidFill>
                  <a:srgbClr val="008000"/>
                </a:solidFill>
              </a:rPr>
              <a:t>(m,...)</a:t>
            </a:r>
            <a:endParaRPr lang="en-US" sz="2600" dirty="0"/>
          </a:p>
        </p:txBody>
      </p:sp>
      <p:sp>
        <p:nvSpPr>
          <p:cNvPr id="128" name="Rectangle 127">
            <a:extLst>
              <a:ext uri="{FF2B5EF4-FFF2-40B4-BE49-F238E27FC236}">
                <a16:creationId xmlns:a16="http://schemas.microsoft.com/office/drawing/2014/main" id="{5168AD9A-A85D-4BAE-9F34-1E240B990766}"/>
              </a:ext>
            </a:extLst>
          </p:cNvPr>
          <p:cNvSpPr/>
          <p:nvPr/>
        </p:nvSpPr>
        <p:spPr>
          <a:xfrm>
            <a:off x="6998090" y="9440559"/>
            <a:ext cx="6705297" cy="492443"/>
          </a:xfrm>
          <a:prstGeom prst="rect">
            <a:avLst/>
          </a:prstGeom>
        </p:spPr>
        <p:txBody>
          <a:bodyPr wrap="none">
            <a:spAutoFit/>
          </a:bodyPr>
          <a:lstStyle/>
          <a:p>
            <a:r>
              <a:rPr lang="en-US" sz="2600" i="1" dirty="0" err="1">
                <a:solidFill>
                  <a:srgbClr val="008000"/>
                </a:solidFill>
              </a:rPr>
              <a:t>loopInvariant</a:t>
            </a:r>
            <a:r>
              <a:rPr lang="en-US" sz="2600" i="1" dirty="0">
                <a:solidFill>
                  <a:srgbClr val="008000"/>
                </a:solidFill>
              </a:rPr>
              <a:t> </a:t>
            </a:r>
            <a:r>
              <a:rPr lang="en-US" sz="2600" dirty="0">
                <a:solidFill>
                  <a:srgbClr val="008000"/>
                </a:solidFill>
              </a:rPr>
              <a:t>(by,...) + </a:t>
            </a:r>
            <a:r>
              <a:rPr lang="en-US" sz="2600" i="1" dirty="0" err="1">
                <a:solidFill>
                  <a:srgbClr val="008000"/>
                </a:solidFill>
              </a:rPr>
              <a:t>loopVariant</a:t>
            </a:r>
            <a:r>
              <a:rPr lang="en-US" sz="2600" i="1" dirty="0">
                <a:solidFill>
                  <a:srgbClr val="008000"/>
                </a:solidFill>
              </a:rPr>
              <a:t> (</a:t>
            </a:r>
            <a:r>
              <a:rPr lang="en-US" sz="2600" i="1" dirty="0" err="1">
                <a:solidFill>
                  <a:srgbClr val="008000"/>
                </a:solidFill>
              </a:rPr>
              <a:t>m,gDimx</a:t>
            </a:r>
            <a:r>
              <a:rPr lang="en-US" sz="2600" i="1" dirty="0">
                <a:solidFill>
                  <a:srgbClr val="008000"/>
                </a:solidFill>
              </a:rPr>
              <a:t>,,...)</a:t>
            </a:r>
          </a:p>
        </p:txBody>
      </p:sp>
      <p:sp>
        <p:nvSpPr>
          <p:cNvPr id="129" name="Rectangle 128">
            <a:extLst>
              <a:ext uri="{FF2B5EF4-FFF2-40B4-BE49-F238E27FC236}">
                <a16:creationId xmlns:a16="http://schemas.microsoft.com/office/drawing/2014/main" id="{14FAFC0A-AE06-4E74-8DBA-9CFE13FBD5D2}"/>
              </a:ext>
            </a:extLst>
          </p:cNvPr>
          <p:cNvSpPr/>
          <p:nvPr/>
        </p:nvSpPr>
        <p:spPr>
          <a:xfrm>
            <a:off x="7020574" y="9896560"/>
            <a:ext cx="6717608" cy="492443"/>
          </a:xfrm>
          <a:prstGeom prst="rect">
            <a:avLst/>
          </a:prstGeom>
        </p:spPr>
        <p:txBody>
          <a:bodyPr wrap="none">
            <a:spAutoFit/>
          </a:bodyPr>
          <a:lstStyle/>
          <a:p>
            <a:r>
              <a:rPr lang="en-US" sz="2600" i="1" dirty="0" err="1">
                <a:solidFill>
                  <a:srgbClr val="008000"/>
                </a:solidFill>
              </a:rPr>
              <a:t>loopInvariant</a:t>
            </a:r>
            <a:r>
              <a:rPr lang="en-US" sz="2600" i="1" dirty="0">
                <a:solidFill>
                  <a:srgbClr val="008000"/>
                </a:solidFill>
              </a:rPr>
              <a:t> </a:t>
            </a:r>
            <a:r>
              <a:rPr lang="en-US" sz="2600" dirty="0">
                <a:solidFill>
                  <a:srgbClr val="008000"/>
                </a:solidFill>
              </a:rPr>
              <a:t>(bx,...) + </a:t>
            </a:r>
            <a:r>
              <a:rPr lang="en-US" sz="2600" i="1" dirty="0" err="1">
                <a:solidFill>
                  <a:srgbClr val="008000"/>
                </a:solidFill>
              </a:rPr>
              <a:t>loopVariant</a:t>
            </a:r>
            <a:r>
              <a:rPr lang="en-US" sz="2600" i="1" dirty="0">
                <a:solidFill>
                  <a:srgbClr val="008000"/>
                </a:solidFill>
              </a:rPr>
              <a:t> (</a:t>
            </a:r>
            <a:r>
              <a:rPr lang="en-US" sz="2600" i="1" dirty="0" err="1">
                <a:solidFill>
                  <a:srgbClr val="008000"/>
                </a:solidFill>
              </a:rPr>
              <a:t>m,gDimx</a:t>
            </a:r>
            <a:r>
              <a:rPr lang="en-US" sz="2600" i="1" dirty="0">
                <a:solidFill>
                  <a:srgbClr val="008000"/>
                </a:solidFill>
              </a:rPr>
              <a:t>,,...)</a:t>
            </a:r>
          </a:p>
        </p:txBody>
      </p:sp>
      <p:sp>
        <p:nvSpPr>
          <p:cNvPr id="187" name="TextBox 186">
            <a:extLst>
              <a:ext uri="{FF2B5EF4-FFF2-40B4-BE49-F238E27FC236}">
                <a16:creationId xmlns:a16="http://schemas.microsoft.com/office/drawing/2014/main" id="{4EDBC369-89F8-42D6-BA7B-D809CD9BCB07}"/>
              </a:ext>
            </a:extLst>
          </p:cNvPr>
          <p:cNvSpPr txBox="1"/>
          <p:nvPr/>
        </p:nvSpPr>
        <p:spPr>
          <a:xfrm>
            <a:off x="7845778" y="2218477"/>
            <a:ext cx="5073953" cy="615553"/>
          </a:xfrm>
          <a:prstGeom prst="rect">
            <a:avLst/>
          </a:prstGeom>
          <a:noFill/>
        </p:spPr>
        <p:txBody>
          <a:bodyPr wrap="none" rtlCol="0">
            <a:spAutoFit/>
          </a:bodyPr>
          <a:lstStyle/>
          <a:p>
            <a:r>
              <a:rPr lang="en-US" sz="3400" b="1" dirty="0"/>
              <a:t>Row/Column Locality (RCL)</a:t>
            </a:r>
          </a:p>
        </p:txBody>
      </p:sp>
      <p:sp>
        <p:nvSpPr>
          <p:cNvPr id="188" name="TextBox 187">
            <a:extLst>
              <a:ext uri="{FF2B5EF4-FFF2-40B4-BE49-F238E27FC236}">
                <a16:creationId xmlns:a16="http://schemas.microsoft.com/office/drawing/2014/main" id="{7B81C229-E152-4246-9F51-FD58EBC249E5}"/>
              </a:ext>
            </a:extLst>
          </p:cNvPr>
          <p:cNvSpPr txBox="1"/>
          <p:nvPr/>
        </p:nvSpPr>
        <p:spPr>
          <a:xfrm>
            <a:off x="14154338" y="2135485"/>
            <a:ext cx="4236268" cy="1138773"/>
          </a:xfrm>
          <a:prstGeom prst="rect">
            <a:avLst/>
          </a:prstGeom>
          <a:noFill/>
        </p:spPr>
        <p:txBody>
          <a:bodyPr wrap="square" rtlCol="0">
            <a:spAutoFit/>
          </a:bodyPr>
          <a:lstStyle/>
          <a:p>
            <a:pPr algn="ctr"/>
            <a:r>
              <a:rPr lang="en-US" sz="3400" b="1" dirty="0"/>
              <a:t>Intra-Thread Locality (ITL)</a:t>
            </a:r>
          </a:p>
        </p:txBody>
      </p:sp>
      <p:cxnSp>
        <p:nvCxnSpPr>
          <p:cNvPr id="189" name="Straight Connector 188">
            <a:extLst>
              <a:ext uri="{FF2B5EF4-FFF2-40B4-BE49-F238E27FC236}">
                <a16:creationId xmlns:a16="http://schemas.microsoft.com/office/drawing/2014/main" id="{A767B840-C3B5-4BBE-A542-B32984CA1492}"/>
              </a:ext>
            </a:extLst>
          </p:cNvPr>
          <p:cNvCxnSpPr>
            <a:cxnSpLocks/>
          </p:cNvCxnSpPr>
          <p:nvPr/>
        </p:nvCxnSpPr>
        <p:spPr>
          <a:xfrm>
            <a:off x="6659145" y="2345545"/>
            <a:ext cx="0" cy="8104087"/>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4ED82E11-DB61-4B6F-86AF-7883F8957562}"/>
              </a:ext>
            </a:extLst>
          </p:cNvPr>
          <p:cNvCxnSpPr>
            <a:cxnSpLocks/>
          </p:cNvCxnSpPr>
          <p:nvPr/>
        </p:nvCxnSpPr>
        <p:spPr>
          <a:xfrm>
            <a:off x="14004641" y="2345545"/>
            <a:ext cx="0" cy="8104087"/>
          </a:xfrm>
          <a:prstGeom prst="line">
            <a:avLst/>
          </a:prstGeom>
          <a:ln w="38100">
            <a:prstDash val="dash"/>
          </a:ln>
        </p:spPr>
        <p:style>
          <a:lnRef idx="1">
            <a:schemeClr val="dk1"/>
          </a:lnRef>
          <a:fillRef idx="0">
            <a:schemeClr val="dk1"/>
          </a:fillRef>
          <a:effectRef idx="0">
            <a:schemeClr val="dk1"/>
          </a:effectRef>
          <a:fontRef idx="minor">
            <a:schemeClr val="tx1"/>
          </a:fontRef>
        </p:style>
      </p:cxnSp>
      <p:graphicFrame>
        <p:nvGraphicFramePr>
          <p:cNvPr id="193" name="Table 192">
            <a:extLst>
              <a:ext uri="{FF2B5EF4-FFF2-40B4-BE49-F238E27FC236}">
                <a16:creationId xmlns:a16="http://schemas.microsoft.com/office/drawing/2014/main" id="{BB192502-CE6B-4907-9B6C-0B13C2032523}"/>
              </a:ext>
            </a:extLst>
          </p:cNvPr>
          <p:cNvGraphicFramePr>
            <a:graphicFrameLocks noGrp="1"/>
          </p:cNvGraphicFramePr>
          <p:nvPr>
            <p:extLst>
              <p:ext uri="{D42A27DB-BD31-4B8C-83A1-F6EECF244321}">
                <p14:modId xmlns:p14="http://schemas.microsoft.com/office/powerpoint/2010/main" val="2430403807"/>
              </p:ext>
            </p:extLst>
          </p:nvPr>
        </p:nvGraphicFramePr>
        <p:xfrm>
          <a:off x="16838851" y="7073061"/>
          <a:ext cx="839177" cy="1884312"/>
        </p:xfrm>
        <a:graphic>
          <a:graphicData uri="http://schemas.openxmlformats.org/drawingml/2006/table">
            <a:tbl>
              <a:tblPr firstRow="1" bandRow="1">
                <a:tableStyleId>{5940675A-B579-460E-94D1-54222C63F5DA}</a:tableStyleId>
              </a:tblPr>
              <a:tblGrid>
                <a:gridCol w="839177">
                  <a:extLst>
                    <a:ext uri="{9D8B030D-6E8A-4147-A177-3AD203B41FA5}">
                      <a16:colId xmlns:a16="http://schemas.microsoft.com/office/drawing/2014/main" val="2906766123"/>
                    </a:ext>
                  </a:extLst>
                </a:gridCol>
              </a:tblGrid>
              <a:tr h="410880">
                <a:tc>
                  <a:txBody>
                    <a:bodyPr/>
                    <a:lstStyle/>
                    <a:p>
                      <a:pPr algn="ctr"/>
                      <a:r>
                        <a:rPr lang="en-US" sz="2200" b="1" dirty="0"/>
                        <a:t>T0</a:t>
                      </a:r>
                    </a:p>
                  </a:txBody>
                  <a:tcPr marL="154846" marR="154846" marT="77424" marB="77424" anchor="ctr">
                    <a:solidFill>
                      <a:schemeClr val="bg1">
                        <a:lumMod val="95000"/>
                      </a:schemeClr>
                    </a:solidFill>
                  </a:tcPr>
                </a:tc>
                <a:extLst>
                  <a:ext uri="{0D108BD9-81ED-4DB2-BD59-A6C34878D82A}">
                    <a16:rowId xmlns:a16="http://schemas.microsoft.com/office/drawing/2014/main" val="768435079"/>
                  </a:ext>
                </a:extLst>
              </a:tr>
              <a:tr h="410880">
                <a:tc>
                  <a:txBody>
                    <a:bodyPr/>
                    <a:lstStyle/>
                    <a:p>
                      <a:pPr algn="ctr"/>
                      <a:r>
                        <a:rPr lang="en-US" sz="2200" b="1" dirty="0"/>
                        <a:t>T1</a:t>
                      </a:r>
                    </a:p>
                  </a:txBody>
                  <a:tcPr marL="154846" marR="154846" marT="77424" marB="77424" anchor="ctr">
                    <a:solidFill>
                      <a:schemeClr val="bg1">
                        <a:lumMod val="85000"/>
                      </a:schemeClr>
                    </a:solidFill>
                  </a:tcPr>
                </a:tc>
                <a:extLst>
                  <a:ext uri="{0D108BD9-81ED-4DB2-BD59-A6C34878D82A}">
                    <a16:rowId xmlns:a16="http://schemas.microsoft.com/office/drawing/2014/main" val="759777060"/>
                  </a:ext>
                </a:extLst>
              </a:tr>
              <a:tr h="410880">
                <a:tc>
                  <a:txBody>
                    <a:bodyPr/>
                    <a:lstStyle/>
                    <a:p>
                      <a:pPr algn="ctr"/>
                      <a:r>
                        <a:rPr lang="en-US" sz="1700" b="1" dirty="0"/>
                        <a:t>..</a:t>
                      </a:r>
                    </a:p>
                  </a:txBody>
                  <a:tcPr marL="154846" marR="154846" marT="77424" marB="77424" anchor="ctr">
                    <a:solidFill>
                      <a:schemeClr val="bg1">
                        <a:lumMod val="65000"/>
                      </a:schemeClr>
                    </a:solidFill>
                  </a:tcPr>
                </a:tc>
                <a:extLst>
                  <a:ext uri="{0D108BD9-81ED-4DB2-BD59-A6C34878D82A}">
                    <a16:rowId xmlns:a16="http://schemas.microsoft.com/office/drawing/2014/main" val="3207199309"/>
                  </a:ext>
                </a:extLst>
              </a:tr>
              <a:tr h="410880">
                <a:tc>
                  <a:txBody>
                    <a:bodyPr/>
                    <a:lstStyle/>
                    <a:p>
                      <a:pPr algn="ctr"/>
                      <a:r>
                        <a:rPr lang="en-US" sz="2200" b="1" dirty="0" err="1"/>
                        <a:t>Tn</a:t>
                      </a:r>
                      <a:endParaRPr lang="en-US" sz="2200" b="1" dirty="0"/>
                    </a:p>
                  </a:txBody>
                  <a:tcPr marL="154846" marR="154846" marT="77424" marB="77424" anchor="ctr">
                    <a:solidFill>
                      <a:schemeClr val="bg1">
                        <a:lumMod val="50000"/>
                      </a:schemeClr>
                    </a:solidFill>
                  </a:tcPr>
                </a:tc>
                <a:extLst>
                  <a:ext uri="{0D108BD9-81ED-4DB2-BD59-A6C34878D82A}">
                    <a16:rowId xmlns:a16="http://schemas.microsoft.com/office/drawing/2014/main" val="4019532121"/>
                  </a:ext>
                </a:extLst>
              </a:tr>
            </a:tbl>
          </a:graphicData>
        </a:graphic>
      </p:graphicFrame>
      <p:cxnSp>
        <p:nvCxnSpPr>
          <p:cNvPr id="194" name="Straight Arrow Connector 193">
            <a:extLst>
              <a:ext uri="{FF2B5EF4-FFF2-40B4-BE49-F238E27FC236}">
                <a16:creationId xmlns:a16="http://schemas.microsoft.com/office/drawing/2014/main" id="{61F6CBFD-D476-4A81-AC0B-115970EBC94A}"/>
              </a:ext>
            </a:extLst>
          </p:cNvPr>
          <p:cNvCxnSpPr>
            <a:cxnSpLocks/>
          </p:cNvCxnSpPr>
          <p:nvPr/>
        </p:nvCxnSpPr>
        <p:spPr>
          <a:xfrm flipH="1" flipV="1">
            <a:off x="15754497" y="7184191"/>
            <a:ext cx="1084350" cy="50412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95" name="Straight Arrow Connector 194">
            <a:extLst>
              <a:ext uri="{FF2B5EF4-FFF2-40B4-BE49-F238E27FC236}">
                <a16:creationId xmlns:a16="http://schemas.microsoft.com/office/drawing/2014/main" id="{8448126A-5938-4018-907B-CD08354E0205}"/>
              </a:ext>
            </a:extLst>
          </p:cNvPr>
          <p:cNvCxnSpPr>
            <a:cxnSpLocks/>
          </p:cNvCxnSpPr>
          <p:nvPr/>
        </p:nvCxnSpPr>
        <p:spPr>
          <a:xfrm flipH="1" flipV="1">
            <a:off x="15774818" y="7688318"/>
            <a:ext cx="1064028" cy="87347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96" name="Straight Arrow Connector 195">
            <a:extLst>
              <a:ext uri="{FF2B5EF4-FFF2-40B4-BE49-F238E27FC236}">
                <a16:creationId xmlns:a16="http://schemas.microsoft.com/office/drawing/2014/main" id="{4D276DF3-DCCE-4400-984B-0AA2543C65FC}"/>
              </a:ext>
            </a:extLst>
          </p:cNvPr>
          <p:cNvCxnSpPr>
            <a:cxnSpLocks/>
            <a:endCxn id="199" idx="3"/>
          </p:cNvCxnSpPr>
          <p:nvPr/>
        </p:nvCxnSpPr>
        <p:spPr>
          <a:xfrm flipH="1">
            <a:off x="15745025" y="7235051"/>
            <a:ext cx="1093822" cy="88618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7" name="Rectangle 196">
            <a:extLst>
              <a:ext uri="{FF2B5EF4-FFF2-40B4-BE49-F238E27FC236}">
                <a16:creationId xmlns:a16="http://schemas.microsoft.com/office/drawing/2014/main" id="{140A4664-262D-40AA-8AFB-E7E03BD19CD2}"/>
              </a:ext>
            </a:extLst>
          </p:cNvPr>
          <p:cNvSpPr/>
          <p:nvPr/>
        </p:nvSpPr>
        <p:spPr>
          <a:xfrm>
            <a:off x="14592157" y="7054397"/>
            <a:ext cx="1162340" cy="415879"/>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54846" tIns="77424" rIns="154846" bIns="77424" numCol="1" spcCol="0" rtlCol="0" fromWordArt="0" anchor="ctr" anchorCtr="0" forceAA="0" compatLnSpc="1">
            <a:prstTxWarp prst="textNoShape">
              <a:avLst/>
            </a:prstTxWarp>
            <a:noAutofit/>
          </a:bodyPr>
          <a:lstStyle/>
          <a:p>
            <a:pPr algn="ctr"/>
            <a:r>
              <a:rPr lang="en-US" sz="2200" b="1" dirty="0">
                <a:solidFill>
                  <a:schemeClr val="tx1"/>
                </a:solidFill>
              </a:rPr>
              <a:t>DB0</a:t>
            </a:r>
          </a:p>
        </p:txBody>
      </p:sp>
      <p:sp>
        <p:nvSpPr>
          <p:cNvPr id="198" name="Rectangle 197">
            <a:extLst>
              <a:ext uri="{FF2B5EF4-FFF2-40B4-BE49-F238E27FC236}">
                <a16:creationId xmlns:a16="http://schemas.microsoft.com/office/drawing/2014/main" id="{EFEAC2E3-4ED4-4734-B479-5B7793DBE553}"/>
              </a:ext>
            </a:extLst>
          </p:cNvPr>
          <p:cNvSpPr/>
          <p:nvPr/>
        </p:nvSpPr>
        <p:spPr>
          <a:xfrm>
            <a:off x="14194479" y="7477829"/>
            <a:ext cx="1556056" cy="414649"/>
          </a:xfrm>
          <a:prstGeom prst="rect">
            <a:avLst/>
          </a:prstGeom>
          <a:solidFill>
            <a:schemeClr val="bg1">
              <a:lumMod val="50000"/>
            </a:schemeClr>
          </a:solidFill>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54846" tIns="77424" rIns="154846" bIns="77424" numCol="1" spcCol="0" rtlCol="0" fromWordArt="0" anchor="ctr" anchorCtr="0" forceAA="0" compatLnSpc="1">
            <a:prstTxWarp prst="textNoShape">
              <a:avLst/>
            </a:prstTxWarp>
            <a:noAutofit/>
          </a:bodyPr>
          <a:lstStyle/>
          <a:p>
            <a:pPr algn="ctr"/>
            <a:r>
              <a:rPr lang="en-US" sz="2200" b="1" dirty="0">
                <a:solidFill>
                  <a:schemeClr val="tx1"/>
                </a:solidFill>
              </a:rPr>
              <a:t>DB1</a:t>
            </a:r>
          </a:p>
        </p:txBody>
      </p:sp>
      <p:sp>
        <p:nvSpPr>
          <p:cNvPr id="199" name="Rectangle 198">
            <a:extLst>
              <a:ext uri="{FF2B5EF4-FFF2-40B4-BE49-F238E27FC236}">
                <a16:creationId xmlns:a16="http://schemas.microsoft.com/office/drawing/2014/main" id="{6FE55A55-89C3-4694-9AB7-4AFBFF78E7F3}"/>
              </a:ext>
            </a:extLst>
          </p:cNvPr>
          <p:cNvSpPr/>
          <p:nvPr/>
        </p:nvSpPr>
        <p:spPr>
          <a:xfrm>
            <a:off x="14766603" y="7901253"/>
            <a:ext cx="978422" cy="439966"/>
          </a:xfrm>
          <a:prstGeom prst="rect">
            <a:avLst/>
          </a:prstGeom>
          <a:solidFill>
            <a:schemeClr val="bg1">
              <a:lumMod val="95000"/>
            </a:schemeClr>
          </a:solidFill>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54846" tIns="77424" rIns="154846" bIns="77424" numCol="1" spcCol="0" rtlCol="0" fromWordArt="0" anchor="ctr" anchorCtr="0" forceAA="0" compatLnSpc="1">
            <a:prstTxWarp prst="textNoShape">
              <a:avLst/>
            </a:prstTxWarp>
            <a:noAutofit/>
          </a:bodyPr>
          <a:lstStyle/>
          <a:p>
            <a:pPr algn="ctr"/>
            <a:r>
              <a:rPr lang="en-US" sz="2200" b="1">
                <a:solidFill>
                  <a:schemeClr val="tx1"/>
                </a:solidFill>
              </a:rPr>
              <a:t>  …</a:t>
            </a:r>
            <a:endParaRPr lang="en-US" sz="2200" b="1" dirty="0">
              <a:solidFill>
                <a:schemeClr val="tx1"/>
              </a:solidFill>
            </a:endParaRPr>
          </a:p>
        </p:txBody>
      </p:sp>
      <p:sp>
        <p:nvSpPr>
          <p:cNvPr id="200" name="Rectangle 199">
            <a:extLst>
              <a:ext uri="{FF2B5EF4-FFF2-40B4-BE49-F238E27FC236}">
                <a16:creationId xmlns:a16="http://schemas.microsoft.com/office/drawing/2014/main" id="{E295AEE5-0DA2-4898-BCD0-E44B87E1B60A}"/>
              </a:ext>
            </a:extLst>
          </p:cNvPr>
          <p:cNvSpPr/>
          <p:nvPr/>
        </p:nvSpPr>
        <p:spPr>
          <a:xfrm>
            <a:off x="16593813" y="6987601"/>
            <a:ext cx="1335286" cy="210794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01" name="Rectangle 200">
            <a:extLst>
              <a:ext uri="{FF2B5EF4-FFF2-40B4-BE49-F238E27FC236}">
                <a16:creationId xmlns:a16="http://schemas.microsoft.com/office/drawing/2014/main" id="{00F87633-D2AA-400D-A634-E5BD3A12AD2C}"/>
              </a:ext>
            </a:extLst>
          </p:cNvPr>
          <p:cNvSpPr/>
          <p:nvPr/>
        </p:nvSpPr>
        <p:spPr>
          <a:xfrm>
            <a:off x="14901747" y="8348854"/>
            <a:ext cx="853421" cy="425872"/>
          </a:xfrm>
          <a:prstGeom prst="rect">
            <a:avLst/>
          </a:prstGeom>
          <a:solidFill>
            <a:schemeClr val="bg1">
              <a:lumMod val="65000"/>
            </a:schemeClr>
          </a:solidFill>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54846" tIns="77424" rIns="154846" bIns="77424" numCol="1" spcCol="0" rtlCol="0" fromWordArt="0" anchor="ctr" anchorCtr="0" forceAA="0" compatLnSpc="1">
            <a:prstTxWarp prst="textNoShape">
              <a:avLst/>
            </a:prstTxWarp>
            <a:noAutofit/>
          </a:bodyPr>
          <a:lstStyle/>
          <a:p>
            <a:pPr algn="ctr"/>
            <a:r>
              <a:rPr lang="en-US" sz="2200" b="1" dirty="0" err="1">
                <a:solidFill>
                  <a:schemeClr val="tx1"/>
                </a:solidFill>
              </a:rPr>
              <a:t>DBn</a:t>
            </a:r>
            <a:endParaRPr lang="en-US" sz="2200" b="1" dirty="0">
              <a:solidFill>
                <a:schemeClr val="tx1"/>
              </a:solidFill>
            </a:endParaRPr>
          </a:p>
        </p:txBody>
      </p:sp>
      <p:sp>
        <p:nvSpPr>
          <p:cNvPr id="202" name="Arrow: Curved Right 7">
            <a:extLst>
              <a:ext uri="{FF2B5EF4-FFF2-40B4-BE49-F238E27FC236}">
                <a16:creationId xmlns:a16="http://schemas.microsoft.com/office/drawing/2014/main" id="{4C2702C1-8FC9-482D-B487-09D3F16CE727}"/>
              </a:ext>
            </a:extLst>
          </p:cNvPr>
          <p:cNvSpPr/>
          <p:nvPr/>
        </p:nvSpPr>
        <p:spPr>
          <a:xfrm rot="5400000" flipV="1">
            <a:off x="14652296" y="6745281"/>
            <a:ext cx="262877" cy="363947"/>
          </a:xfrm>
          <a:prstGeom prst="curv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200">
              <a:solidFill>
                <a:schemeClr val="tx1"/>
              </a:solidFill>
            </a:endParaRPr>
          </a:p>
        </p:txBody>
      </p:sp>
      <p:sp>
        <p:nvSpPr>
          <p:cNvPr id="203" name="Arrow: Curved Right 7">
            <a:extLst>
              <a:ext uri="{FF2B5EF4-FFF2-40B4-BE49-F238E27FC236}">
                <a16:creationId xmlns:a16="http://schemas.microsoft.com/office/drawing/2014/main" id="{2092598B-FB75-41BF-8DEE-D3209C83672C}"/>
              </a:ext>
            </a:extLst>
          </p:cNvPr>
          <p:cNvSpPr/>
          <p:nvPr/>
        </p:nvSpPr>
        <p:spPr>
          <a:xfrm rot="5400000" flipV="1">
            <a:off x="14246481" y="7177033"/>
            <a:ext cx="262877" cy="363947"/>
          </a:xfrm>
          <a:prstGeom prst="curv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200">
              <a:solidFill>
                <a:schemeClr val="tx1"/>
              </a:solidFill>
            </a:endParaRPr>
          </a:p>
        </p:txBody>
      </p:sp>
      <p:sp>
        <p:nvSpPr>
          <p:cNvPr id="204" name="Arrow: Curved Right 7">
            <a:extLst>
              <a:ext uri="{FF2B5EF4-FFF2-40B4-BE49-F238E27FC236}">
                <a16:creationId xmlns:a16="http://schemas.microsoft.com/office/drawing/2014/main" id="{6F2382F9-46DA-4CA3-9ED7-1852EBF112F3}"/>
              </a:ext>
            </a:extLst>
          </p:cNvPr>
          <p:cNvSpPr/>
          <p:nvPr/>
        </p:nvSpPr>
        <p:spPr>
          <a:xfrm rot="5400000" flipV="1">
            <a:off x="14937585" y="8042444"/>
            <a:ext cx="262877" cy="363947"/>
          </a:xfrm>
          <a:prstGeom prst="curv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200">
              <a:solidFill>
                <a:schemeClr val="tx1"/>
              </a:solidFill>
            </a:endParaRPr>
          </a:p>
        </p:txBody>
      </p:sp>
      <p:graphicFrame>
        <p:nvGraphicFramePr>
          <p:cNvPr id="205" name="Table 204">
            <a:extLst>
              <a:ext uri="{FF2B5EF4-FFF2-40B4-BE49-F238E27FC236}">
                <a16:creationId xmlns:a16="http://schemas.microsoft.com/office/drawing/2014/main" id="{2810CABF-8D28-4D23-9B0B-A9A8486B956A}"/>
              </a:ext>
            </a:extLst>
          </p:cNvPr>
          <p:cNvGraphicFramePr>
            <a:graphicFrameLocks noGrp="1"/>
          </p:cNvGraphicFramePr>
          <p:nvPr>
            <p:extLst>
              <p:ext uri="{D42A27DB-BD31-4B8C-83A1-F6EECF244321}">
                <p14:modId xmlns:p14="http://schemas.microsoft.com/office/powerpoint/2010/main" val="3712710027"/>
              </p:ext>
            </p:extLst>
          </p:nvPr>
        </p:nvGraphicFramePr>
        <p:xfrm>
          <a:off x="16915817" y="4103642"/>
          <a:ext cx="839177" cy="1884312"/>
        </p:xfrm>
        <a:graphic>
          <a:graphicData uri="http://schemas.openxmlformats.org/drawingml/2006/table">
            <a:tbl>
              <a:tblPr firstRow="1" bandRow="1">
                <a:tableStyleId>{5940675A-B579-460E-94D1-54222C63F5DA}</a:tableStyleId>
              </a:tblPr>
              <a:tblGrid>
                <a:gridCol w="839177">
                  <a:extLst>
                    <a:ext uri="{9D8B030D-6E8A-4147-A177-3AD203B41FA5}">
                      <a16:colId xmlns:a16="http://schemas.microsoft.com/office/drawing/2014/main" val="2906766123"/>
                    </a:ext>
                  </a:extLst>
                </a:gridCol>
              </a:tblGrid>
              <a:tr h="410880">
                <a:tc>
                  <a:txBody>
                    <a:bodyPr/>
                    <a:lstStyle/>
                    <a:p>
                      <a:pPr algn="ctr"/>
                      <a:r>
                        <a:rPr lang="en-US" sz="2200" b="1" dirty="0"/>
                        <a:t>T0</a:t>
                      </a:r>
                    </a:p>
                  </a:txBody>
                  <a:tcPr marL="154846" marR="154846" marT="77424" marB="77424" anchor="ctr">
                    <a:solidFill>
                      <a:schemeClr val="bg1">
                        <a:lumMod val="95000"/>
                      </a:schemeClr>
                    </a:solidFill>
                  </a:tcPr>
                </a:tc>
                <a:extLst>
                  <a:ext uri="{0D108BD9-81ED-4DB2-BD59-A6C34878D82A}">
                    <a16:rowId xmlns:a16="http://schemas.microsoft.com/office/drawing/2014/main" val="768435079"/>
                  </a:ext>
                </a:extLst>
              </a:tr>
              <a:tr h="410880">
                <a:tc>
                  <a:txBody>
                    <a:bodyPr/>
                    <a:lstStyle/>
                    <a:p>
                      <a:pPr algn="ctr"/>
                      <a:r>
                        <a:rPr lang="en-US" sz="2200" b="1" dirty="0"/>
                        <a:t>T1</a:t>
                      </a:r>
                    </a:p>
                  </a:txBody>
                  <a:tcPr marL="154846" marR="154846" marT="77424" marB="77424" anchor="ctr">
                    <a:solidFill>
                      <a:schemeClr val="bg1">
                        <a:lumMod val="85000"/>
                      </a:schemeClr>
                    </a:solidFill>
                  </a:tcPr>
                </a:tc>
                <a:extLst>
                  <a:ext uri="{0D108BD9-81ED-4DB2-BD59-A6C34878D82A}">
                    <a16:rowId xmlns:a16="http://schemas.microsoft.com/office/drawing/2014/main" val="759777060"/>
                  </a:ext>
                </a:extLst>
              </a:tr>
              <a:tr h="410880">
                <a:tc>
                  <a:txBody>
                    <a:bodyPr/>
                    <a:lstStyle/>
                    <a:p>
                      <a:pPr algn="ctr"/>
                      <a:r>
                        <a:rPr lang="en-US" sz="1700" b="1" dirty="0"/>
                        <a:t>..</a:t>
                      </a:r>
                    </a:p>
                  </a:txBody>
                  <a:tcPr marL="154846" marR="154846" marT="77424" marB="77424" anchor="ctr">
                    <a:solidFill>
                      <a:schemeClr val="bg1">
                        <a:lumMod val="65000"/>
                      </a:schemeClr>
                    </a:solidFill>
                  </a:tcPr>
                </a:tc>
                <a:extLst>
                  <a:ext uri="{0D108BD9-81ED-4DB2-BD59-A6C34878D82A}">
                    <a16:rowId xmlns:a16="http://schemas.microsoft.com/office/drawing/2014/main" val="3207199309"/>
                  </a:ext>
                </a:extLst>
              </a:tr>
              <a:tr h="410880">
                <a:tc>
                  <a:txBody>
                    <a:bodyPr/>
                    <a:lstStyle/>
                    <a:p>
                      <a:pPr algn="ctr"/>
                      <a:r>
                        <a:rPr lang="en-US" sz="2200" b="1" dirty="0" err="1"/>
                        <a:t>Tn</a:t>
                      </a:r>
                      <a:endParaRPr lang="en-US" sz="2200" b="1" dirty="0"/>
                    </a:p>
                  </a:txBody>
                  <a:tcPr marL="154846" marR="154846" marT="77424" marB="77424" anchor="ctr">
                    <a:solidFill>
                      <a:schemeClr val="bg1">
                        <a:lumMod val="50000"/>
                      </a:schemeClr>
                    </a:solidFill>
                  </a:tcPr>
                </a:tc>
                <a:extLst>
                  <a:ext uri="{0D108BD9-81ED-4DB2-BD59-A6C34878D82A}">
                    <a16:rowId xmlns:a16="http://schemas.microsoft.com/office/drawing/2014/main" val="4019532121"/>
                  </a:ext>
                </a:extLst>
              </a:tr>
            </a:tbl>
          </a:graphicData>
        </a:graphic>
      </p:graphicFrame>
      <p:cxnSp>
        <p:nvCxnSpPr>
          <p:cNvPr id="206" name="Straight Arrow Connector 205">
            <a:extLst>
              <a:ext uri="{FF2B5EF4-FFF2-40B4-BE49-F238E27FC236}">
                <a16:creationId xmlns:a16="http://schemas.microsoft.com/office/drawing/2014/main" id="{7ED20440-85DB-4637-87A9-E663BA06EA65}"/>
              </a:ext>
            </a:extLst>
          </p:cNvPr>
          <p:cNvCxnSpPr>
            <a:cxnSpLocks/>
            <a:endCxn id="210" idx="3"/>
          </p:cNvCxnSpPr>
          <p:nvPr/>
        </p:nvCxnSpPr>
        <p:spPr>
          <a:xfrm flipH="1">
            <a:off x="15790643" y="4508161"/>
            <a:ext cx="108831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07" name="Straight Arrow Connector 206">
            <a:extLst>
              <a:ext uri="{FF2B5EF4-FFF2-40B4-BE49-F238E27FC236}">
                <a16:creationId xmlns:a16="http://schemas.microsoft.com/office/drawing/2014/main" id="{3D6AFE34-23F5-4599-8B40-7056276882AC}"/>
              </a:ext>
            </a:extLst>
          </p:cNvPr>
          <p:cNvCxnSpPr>
            <a:cxnSpLocks/>
            <a:endCxn id="211" idx="3"/>
          </p:cNvCxnSpPr>
          <p:nvPr/>
        </p:nvCxnSpPr>
        <p:spPr>
          <a:xfrm flipH="1">
            <a:off x="15800834" y="5350240"/>
            <a:ext cx="107099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08" name="Straight Arrow Connector 207">
            <a:extLst>
              <a:ext uri="{FF2B5EF4-FFF2-40B4-BE49-F238E27FC236}">
                <a16:creationId xmlns:a16="http://schemas.microsoft.com/office/drawing/2014/main" id="{F6D0580F-9B8D-4689-8ADC-3EFBB1BCFDB7}"/>
              </a:ext>
            </a:extLst>
          </p:cNvPr>
          <p:cNvCxnSpPr>
            <a:cxnSpLocks/>
            <a:endCxn id="209" idx="3"/>
          </p:cNvCxnSpPr>
          <p:nvPr/>
        </p:nvCxnSpPr>
        <p:spPr>
          <a:xfrm flipH="1">
            <a:off x="15801130" y="4903247"/>
            <a:ext cx="108435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09" name="Rectangle 208">
            <a:extLst>
              <a:ext uri="{FF2B5EF4-FFF2-40B4-BE49-F238E27FC236}">
                <a16:creationId xmlns:a16="http://schemas.microsoft.com/office/drawing/2014/main" id="{F50D65FE-5881-42AB-9271-17D6602539D2}"/>
              </a:ext>
            </a:extLst>
          </p:cNvPr>
          <p:cNvSpPr/>
          <p:nvPr/>
        </p:nvSpPr>
        <p:spPr>
          <a:xfrm>
            <a:off x="14638790" y="4722597"/>
            <a:ext cx="1162340" cy="415879"/>
          </a:xfrm>
          <a:prstGeom prst="rect">
            <a:avLst/>
          </a:prstGeom>
          <a:solidFill>
            <a:schemeClr val="bg1">
              <a:lumMod val="75000"/>
            </a:schemeClr>
          </a:solidFill>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54846" tIns="77424" rIns="154846" bIns="77424" numCol="1" spcCol="0" rtlCol="0" fromWordArt="0" anchor="ctr" anchorCtr="0" forceAA="0" compatLnSpc="1">
            <a:prstTxWarp prst="textNoShape">
              <a:avLst/>
            </a:prstTxWarp>
            <a:noAutofit/>
          </a:bodyPr>
          <a:lstStyle/>
          <a:p>
            <a:pPr algn="ctr"/>
            <a:r>
              <a:rPr lang="en-US" sz="2200" b="1" dirty="0">
                <a:solidFill>
                  <a:schemeClr val="tx1"/>
                </a:solidFill>
              </a:rPr>
              <a:t>DB1</a:t>
            </a:r>
          </a:p>
        </p:txBody>
      </p:sp>
      <p:sp>
        <p:nvSpPr>
          <p:cNvPr id="210" name="Rectangle 209">
            <a:extLst>
              <a:ext uri="{FF2B5EF4-FFF2-40B4-BE49-F238E27FC236}">
                <a16:creationId xmlns:a16="http://schemas.microsoft.com/office/drawing/2014/main" id="{CEB7E969-74BC-4146-BC15-F6D7AB8751E6}"/>
              </a:ext>
            </a:extLst>
          </p:cNvPr>
          <p:cNvSpPr/>
          <p:nvPr/>
        </p:nvSpPr>
        <p:spPr>
          <a:xfrm>
            <a:off x="14622828" y="4300839"/>
            <a:ext cx="1167816" cy="414649"/>
          </a:xfrm>
          <a:prstGeom prst="rect">
            <a:avLst/>
          </a:prstGeom>
          <a:solidFill>
            <a:schemeClr val="bg1">
              <a:lumMod val="95000"/>
            </a:schemeClr>
          </a:solidFill>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54846" tIns="77424" rIns="154846" bIns="77424" numCol="1" spcCol="0" rtlCol="0" fromWordArt="0" anchor="ctr" anchorCtr="0" forceAA="0" compatLnSpc="1">
            <a:prstTxWarp prst="textNoShape">
              <a:avLst/>
            </a:prstTxWarp>
            <a:noAutofit/>
          </a:bodyPr>
          <a:lstStyle/>
          <a:p>
            <a:pPr algn="ctr"/>
            <a:r>
              <a:rPr lang="en-US" sz="2200" b="1" dirty="0">
                <a:solidFill>
                  <a:schemeClr val="tx1"/>
                </a:solidFill>
              </a:rPr>
              <a:t>DB0</a:t>
            </a:r>
          </a:p>
        </p:txBody>
      </p:sp>
      <p:sp>
        <p:nvSpPr>
          <p:cNvPr id="211" name="Rectangle 210">
            <a:extLst>
              <a:ext uri="{FF2B5EF4-FFF2-40B4-BE49-F238E27FC236}">
                <a16:creationId xmlns:a16="http://schemas.microsoft.com/office/drawing/2014/main" id="{262C128E-4D7D-4C18-B714-8C9E66A27CE2}"/>
              </a:ext>
            </a:extLst>
          </p:cNvPr>
          <p:cNvSpPr/>
          <p:nvPr/>
        </p:nvSpPr>
        <p:spPr>
          <a:xfrm>
            <a:off x="14633015" y="5130257"/>
            <a:ext cx="1167816" cy="439966"/>
          </a:xfrm>
          <a:prstGeom prst="rect">
            <a:avLst/>
          </a:prstGeom>
          <a:solidFill>
            <a:schemeClr val="bg1">
              <a:lumMod val="65000"/>
            </a:schemeClr>
          </a:solidFill>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54846" tIns="77424" rIns="154846" bIns="77424" numCol="1" spcCol="0" rtlCol="0" fromWordArt="0" anchor="ctr" anchorCtr="0" forceAA="0" compatLnSpc="1">
            <a:prstTxWarp prst="textNoShape">
              <a:avLst/>
            </a:prstTxWarp>
            <a:noAutofit/>
          </a:bodyPr>
          <a:lstStyle/>
          <a:p>
            <a:pPr algn="ctr"/>
            <a:r>
              <a:rPr lang="en-US" sz="2200" b="1">
                <a:solidFill>
                  <a:schemeClr val="tx1"/>
                </a:solidFill>
              </a:rPr>
              <a:t>  …</a:t>
            </a:r>
            <a:endParaRPr lang="en-US" sz="2200" b="1" dirty="0">
              <a:solidFill>
                <a:schemeClr val="tx1"/>
              </a:solidFill>
            </a:endParaRPr>
          </a:p>
        </p:txBody>
      </p:sp>
      <p:sp>
        <p:nvSpPr>
          <p:cNvPr id="212" name="Rectangle 211">
            <a:extLst>
              <a:ext uri="{FF2B5EF4-FFF2-40B4-BE49-F238E27FC236}">
                <a16:creationId xmlns:a16="http://schemas.microsoft.com/office/drawing/2014/main" id="{41DFDA9D-D99F-40D7-AF1C-1A5AC6B85851}"/>
              </a:ext>
            </a:extLst>
          </p:cNvPr>
          <p:cNvSpPr/>
          <p:nvPr/>
        </p:nvSpPr>
        <p:spPr>
          <a:xfrm>
            <a:off x="16649619" y="4024819"/>
            <a:ext cx="1335286" cy="209544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13" name="Rectangle 212">
            <a:extLst>
              <a:ext uri="{FF2B5EF4-FFF2-40B4-BE49-F238E27FC236}">
                <a16:creationId xmlns:a16="http://schemas.microsoft.com/office/drawing/2014/main" id="{4BFA1065-BF69-4578-80A7-D02D252CE5CE}"/>
              </a:ext>
            </a:extLst>
          </p:cNvPr>
          <p:cNvSpPr/>
          <p:nvPr/>
        </p:nvSpPr>
        <p:spPr>
          <a:xfrm>
            <a:off x="14627513" y="5577856"/>
            <a:ext cx="1183463" cy="425872"/>
          </a:xfrm>
          <a:prstGeom prst="rect">
            <a:avLst/>
          </a:prstGeom>
          <a:solidFill>
            <a:schemeClr val="bg1">
              <a:lumMod val="50000"/>
            </a:schemeClr>
          </a:solidFill>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54846" tIns="77424" rIns="154846" bIns="77424" numCol="1" spcCol="0" rtlCol="0" fromWordArt="0" anchor="ctr" anchorCtr="0" forceAA="0" compatLnSpc="1">
            <a:prstTxWarp prst="textNoShape">
              <a:avLst/>
            </a:prstTxWarp>
            <a:noAutofit/>
          </a:bodyPr>
          <a:lstStyle/>
          <a:p>
            <a:pPr algn="ctr"/>
            <a:r>
              <a:rPr lang="en-US" sz="2200" b="1" dirty="0" err="1">
                <a:solidFill>
                  <a:schemeClr val="tx1"/>
                </a:solidFill>
              </a:rPr>
              <a:t>DBn</a:t>
            </a:r>
            <a:endParaRPr lang="en-US" sz="2200" b="1" dirty="0">
              <a:solidFill>
                <a:schemeClr val="tx1"/>
              </a:solidFill>
            </a:endParaRPr>
          </a:p>
        </p:txBody>
      </p:sp>
      <p:sp>
        <p:nvSpPr>
          <p:cNvPr id="214" name="Arrow: Curved Right 7">
            <a:extLst>
              <a:ext uri="{FF2B5EF4-FFF2-40B4-BE49-F238E27FC236}">
                <a16:creationId xmlns:a16="http://schemas.microsoft.com/office/drawing/2014/main" id="{0DFE02E9-806A-4C48-9C97-B9ADDF5AAD16}"/>
              </a:ext>
            </a:extLst>
          </p:cNvPr>
          <p:cNvSpPr/>
          <p:nvPr/>
        </p:nvSpPr>
        <p:spPr>
          <a:xfrm rot="5400000" flipV="1">
            <a:off x="14708102" y="3974284"/>
            <a:ext cx="262877" cy="363947"/>
          </a:xfrm>
          <a:prstGeom prst="curv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200">
              <a:solidFill>
                <a:schemeClr val="tx1"/>
              </a:solidFill>
            </a:endParaRPr>
          </a:p>
        </p:txBody>
      </p:sp>
      <p:sp>
        <p:nvSpPr>
          <p:cNvPr id="215" name="Arrow: Curved Right 7">
            <a:extLst>
              <a:ext uri="{FF2B5EF4-FFF2-40B4-BE49-F238E27FC236}">
                <a16:creationId xmlns:a16="http://schemas.microsoft.com/office/drawing/2014/main" id="{DA73760F-23BB-4C7E-AB3F-F2FF0CF38C50}"/>
              </a:ext>
            </a:extLst>
          </p:cNvPr>
          <p:cNvSpPr/>
          <p:nvPr/>
        </p:nvSpPr>
        <p:spPr>
          <a:xfrm rot="5400000" flipV="1">
            <a:off x="14661711" y="4434069"/>
            <a:ext cx="262877" cy="363947"/>
          </a:xfrm>
          <a:prstGeom prst="curv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200">
              <a:solidFill>
                <a:schemeClr val="tx1"/>
              </a:solidFill>
            </a:endParaRPr>
          </a:p>
        </p:txBody>
      </p:sp>
      <p:sp>
        <p:nvSpPr>
          <p:cNvPr id="216" name="Arrow: Curved Right 7">
            <a:extLst>
              <a:ext uri="{FF2B5EF4-FFF2-40B4-BE49-F238E27FC236}">
                <a16:creationId xmlns:a16="http://schemas.microsoft.com/office/drawing/2014/main" id="{4A125266-083E-41E4-B741-F44EE8518F37}"/>
              </a:ext>
            </a:extLst>
          </p:cNvPr>
          <p:cNvSpPr/>
          <p:nvPr/>
        </p:nvSpPr>
        <p:spPr>
          <a:xfrm rot="5400000" flipV="1">
            <a:off x="14673367" y="5241311"/>
            <a:ext cx="262877" cy="363947"/>
          </a:xfrm>
          <a:prstGeom prst="curv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200">
              <a:solidFill>
                <a:schemeClr val="tx1"/>
              </a:solidFill>
            </a:endParaRPr>
          </a:p>
        </p:txBody>
      </p:sp>
      <p:cxnSp>
        <p:nvCxnSpPr>
          <p:cNvPr id="217" name="Straight Arrow Connector 216">
            <a:extLst>
              <a:ext uri="{FF2B5EF4-FFF2-40B4-BE49-F238E27FC236}">
                <a16:creationId xmlns:a16="http://schemas.microsoft.com/office/drawing/2014/main" id="{2AEA316C-6F03-4D9B-A4D1-345C04CEE206}"/>
              </a:ext>
            </a:extLst>
          </p:cNvPr>
          <p:cNvCxnSpPr>
            <a:cxnSpLocks/>
          </p:cNvCxnSpPr>
          <p:nvPr/>
        </p:nvCxnSpPr>
        <p:spPr>
          <a:xfrm flipH="1" flipV="1">
            <a:off x="15800834" y="5786006"/>
            <a:ext cx="1070993" cy="957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18" name="Straight Arrow Connector 217">
            <a:extLst>
              <a:ext uri="{FF2B5EF4-FFF2-40B4-BE49-F238E27FC236}">
                <a16:creationId xmlns:a16="http://schemas.microsoft.com/office/drawing/2014/main" id="{68228C02-4BEB-4DC5-824C-6DF1894690E9}"/>
              </a:ext>
            </a:extLst>
          </p:cNvPr>
          <p:cNvCxnSpPr>
            <a:cxnSpLocks/>
            <a:endCxn id="201" idx="3"/>
          </p:cNvCxnSpPr>
          <p:nvPr/>
        </p:nvCxnSpPr>
        <p:spPr>
          <a:xfrm flipH="1">
            <a:off x="15755168" y="8080593"/>
            <a:ext cx="1096313" cy="48119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19" name="Rectangle 218">
            <a:extLst>
              <a:ext uri="{FF2B5EF4-FFF2-40B4-BE49-F238E27FC236}">
                <a16:creationId xmlns:a16="http://schemas.microsoft.com/office/drawing/2014/main" id="{FE37E1D6-9DA1-4A14-9A4C-9B8B58186CB8}"/>
              </a:ext>
            </a:extLst>
          </p:cNvPr>
          <p:cNvSpPr/>
          <p:nvPr/>
        </p:nvSpPr>
        <p:spPr>
          <a:xfrm>
            <a:off x="14867908" y="9701603"/>
            <a:ext cx="2814873" cy="492443"/>
          </a:xfrm>
          <a:prstGeom prst="rect">
            <a:avLst/>
          </a:prstGeom>
        </p:spPr>
        <p:txBody>
          <a:bodyPr wrap="none">
            <a:spAutoFit/>
          </a:bodyPr>
          <a:lstStyle/>
          <a:p>
            <a:r>
              <a:rPr lang="en-US" sz="2600" i="1" dirty="0" err="1">
                <a:solidFill>
                  <a:srgbClr val="008000"/>
                </a:solidFill>
              </a:rPr>
              <a:t>loopVariant</a:t>
            </a:r>
            <a:r>
              <a:rPr lang="en-US" sz="2600" dirty="0">
                <a:solidFill>
                  <a:srgbClr val="008000"/>
                </a:solidFill>
              </a:rPr>
              <a:t>(m) = m</a:t>
            </a:r>
            <a:endParaRPr lang="en-US" sz="2600" dirty="0"/>
          </a:p>
        </p:txBody>
      </p:sp>
      <p:sp>
        <p:nvSpPr>
          <p:cNvPr id="220" name="TextBox 219">
            <a:extLst>
              <a:ext uri="{FF2B5EF4-FFF2-40B4-BE49-F238E27FC236}">
                <a16:creationId xmlns:a16="http://schemas.microsoft.com/office/drawing/2014/main" id="{05E273CD-4CF9-45C5-AF16-0E45D189EAD9}"/>
              </a:ext>
            </a:extLst>
          </p:cNvPr>
          <p:cNvSpPr txBox="1"/>
          <p:nvPr/>
        </p:nvSpPr>
        <p:spPr>
          <a:xfrm>
            <a:off x="16419063" y="3243421"/>
            <a:ext cx="1630639" cy="769441"/>
          </a:xfrm>
          <a:prstGeom prst="rect">
            <a:avLst/>
          </a:prstGeom>
          <a:noFill/>
        </p:spPr>
        <p:txBody>
          <a:bodyPr wrap="none" rtlCol="0">
            <a:spAutoFit/>
          </a:bodyPr>
          <a:lstStyle/>
          <a:p>
            <a:pPr algn="ctr"/>
            <a:r>
              <a:rPr lang="en-US" sz="2200" b="1" dirty="0"/>
              <a:t>Single </a:t>
            </a:r>
          </a:p>
          <a:p>
            <a:pPr algn="ctr"/>
            <a:r>
              <a:rPr lang="en-US" sz="2200" b="1" dirty="0" err="1"/>
              <a:t>Threadblock</a:t>
            </a:r>
            <a:endParaRPr lang="en-US" sz="2200" b="1" dirty="0"/>
          </a:p>
        </p:txBody>
      </p:sp>
      <p:sp>
        <p:nvSpPr>
          <p:cNvPr id="79" name="TextBox 78">
            <a:extLst>
              <a:ext uri="{FF2B5EF4-FFF2-40B4-BE49-F238E27FC236}">
                <a16:creationId xmlns:a16="http://schemas.microsoft.com/office/drawing/2014/main" id="{872B7756-FE46-47C2-8598-960C9F829283}"/>
              </a:ext>
            </a:extLst>
          </p:cNvPr>
          <p:cNvSpPr txBox="1"/>
          <p:nvPr/>
        </p:nvSpPr>
        <p:spPr>
          <a:xfrm>
            <a:off x="14760827" y="6217889"/>
            <a:ext cx="4236269" cy="492443"/>
          </a:xfrm>
          <a:prstGeom prst="rect">
            <a:avLst/>
          </a:prstGeom>
          <a:noFill/>
        </p:spPr>
        <p:txBody>
          <a:bodyPr wrap="square" rtlCol="0">
            <a:spAutoFit/>
          </a:bodyPr>
          <a:lstStyle/>
          <a:p>
            <a:r>
              <a:rPr lang="en-US" sz="2600" b="1" dirty="0"/>
              <a:t>Regular ITL accesses </a:t>
            </a:r>
          </a:p>
        </p:txBody>
      </p:sp>
      <p:sp>
        <p:nvSpPr>
          <p:cNvPr id="80" name="TextBox 79">
            <a:extLst>
              <a:ext uri="{FF2B5EF4-FFF2-40B4-BE49-F238E27FC236}">
                <a16:creationId xmlns:a16="http://schemas.microsoft.com/office/drawing/2014/main" id="{D1C930C6-6196-411A-8A8F-49357D9FA09D}"/>
              </a:ext>
            </a:extLst>
          </p:cNvPr>
          <p:cNvSpPr txBox="1"/>
          <p:nvPr/>
        </p:nvSpPr>
        <p:spPr>
          <a:xfrm>
            <a:off x="14720714" y="9111541"/>
            <a:ext cx="4236269" cy="492443"/>
          </a:xfrm>
          <a:prstGeom prst="rect">
            <a:avLst/>
          </a:prstGeom>
          <a:noFill/>
        </p:spPr>
        <p:txBody>
          <a:bodyPr wrap="square" rtlCol="0">
            <a:spAutoFit/>
          </a:bodyPr>
          <a:lstStyle/>
          <a:p>
            <a:r>
              <a:rPr lang="en-US" sz="2600" b="1" dirty="0"/>
              <a:t>Random ITL accesses </a:t>
            </a:r>
          </a:p>
        </p:txBody>
      </p:sp>
    </p:spTree>
    <p:extLst>
      <p:ext uri="{BB962C8B-B14F-4D97-AF65-F5344CB8AC3E}">
        <p14:creationId xmlns:p14="http://schemas.microsoft.com/office/powerpoint/2010/main" val="293437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9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0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0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0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0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0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1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1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1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1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1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1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1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1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2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9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9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9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9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9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9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9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0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0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0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0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04"/>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21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1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5" grpId="0"/>
      <p:bldP spid="106" grpId="0"/>
      <p:bldP spid="109" grpId="0"/>
      <p:bldP spid="110" grpId="0"/>
      <p:bldP spid="111" grpId="0" animBg="1"/>
      <p:bldP spid="112" grpId="0" animBg="1"/>
      <p:bldP spid="113" grpId="0" animBg="1"/>
      <p:bldP spid="114" grpId="0" animBg="1"/>
      <p:bldP spid="119" grpId="0"/>
      <p:bldP spid="120" grpId="0"/>
      <p:bldP spid="121" grpId="0"/>
      <p:bldP spid="122" grpId="0"/>
      <p:bldP spid="123" grpId="0" animBg="1"/>
      <p:bldP spid="124" grpId="0" animBg="1"/>
      <p:bldP spid="126" grpId="0"/>
      <p:bldP spid="127" grpId="0"/>
      <p:bldP spid="128" grpId="0"/>
      <p:bldP spid="129" grpId="0"/>
      <p:bldP spid="187" grpId="0"/>
      <p:bldP spid="188" grpId="0"/>
      <p:bldP spid="197" grpId="0" animBg="1"/>
      <p:bldP spid="198" grpId="0" animBg="1"/>
      <p:bldP spid="199" grpId="0" animBg="1"/>
      <p:bldP spid="200" grpId="0" animBg="1"/>
      <p:bldP spid="201" grpId="0" animBg="1"/>
      <p:bldP spid="202" grpId="0" animBg="1"/>
      <p:bldP spid="203" grpId="0" animBg="1"/>
      <p:bldP spid="204" grpId="0" animBg="1"/>
      <p:bldP spid="209" grpId="0" animBg="1"/>
      <p:bldP spid="210" grpId="0" animBg="1"/>
      <p:bldP spid="211" grpId="0" animBg="1"/>
      <p:bldP spid="212" grpId="0" animBg="1"/>
      <p:bldP spid="213" grpId="0" animBg="1"/>
      <p:bldP spid="214" grpId="0" animBg="1"/>
      <p:bldP spid="215" grpId="0" animBg="1"/>
      <p:bldP spid="216" grpId="0" animBg="1"/>
      <p:bldP spid="219" grpId="0"/>
      <p:bldP spid="220" grpId="0"/>
      <p:bldP spid="79" grpId="0"/>
      <p:bldP spid="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E1F0-989D-48BF-B126-6BEC804D425E}"/>
              </a:ext>
            </a:extLst>
          </p:cNvPr>
          <p:cNvSpPr>
            <a:spLocks noGrp="1"/>
          </p:cNvSpPr>
          <p:nvPr>
            <p:ph type="title"/>
          </p:nvPr>
        </p:nvSpPr>
        <p:spPr/>
        <p:txBody>
          <a:bodyPr/>
          <a:lstStyle/>
          <a:p>
            <a:r>
              <a:rPr lang="en-US" dirty="0"/>
              <a:t>LADM Overview</a:t>
            </a:r>
          </a:p>
        </p:txBody>
      </p:sp>
      <p:sp>
        <p:nvSpPr>
          <p:cNvPr id="4" name="Slide Number Placeholder 3">
            <a:extLst>
              <a:ext uri="{FF2B5EF4-FFF2-40B4-BE49-F238E27FC236}">
                <a16:creationId xmlns:a16="http://schemas.microsoft.com/office/drawing/2014/main" id="{C2B2393F-D4C3-48C8-BF04-3F0B6EE54EA9}"/>
              </a:ext>
            </a:extLst>
          </p:cNvPr>
          <p:cNvSpPr>
            <a:spLocks noGrp="1"/>
          </p:cNvSpPr>
          <p:nvPr>
            <p:ph type="sldNum" sz="quarter" idx="12"/>
          </p:nvPr>
        </p:nvSpPr>
        <p:spPr/>
        <p:txBody>
          <a:bodyPr/>
          <a:lstStyle/>
          <a:p>
            <a:fld id="{DCE5FC2F-9F3E-40BA-BF15-0F7774B3E1B8}" type="slidenum">
              <a:rPr lang="en-US" smtClean="0"/>
              <a:t>16</a:t>
            </a:fld>
            <a:endParaRPr lang="en-US"/>
          </a:p>
        </p:txBody>
      </p:sp>
      <p:sp>
        <p:nvSpPr>
          <p:cNvPr id="48" name="Rectangle 47">
            <a:extLst>
              <a:ext uri="{FF2B5EF4-FFF2-40B4-BE49-F238E27FC236}">
                <a16:creationId xmlns:a16="http://schemas.microsoft.com/office/drawing/2014/main" id="{C5859E49-B270-4AFF-A73B-D5B4036A9835}"/>
              </a:ext>
            </a:extLst>
          </p:cNvPr>
          <p:cNvSpPr/>
          <p:nvPr/>
        </p:nvSpPr>
        <p:spPr>
          <a:xfrm>
            <a:off x="15790240" y="4623840"/>
            <a:ext cx="1514809" cy="711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3200" b="1" dirty="0"/>
              <a:t>Node 0</a:t>
            </a:r>
          </a:p>
        </p:txBody>
      </p:sp>
      <p:cxnSp>
        <p:nvCxnSpPr>
          <p:cNvPr id="52" name="Straight Connector 51">
            <a:extLst>
              <a:ext uri="{FF2B5EF4-FFF2-40B4-BE49-F238E27FC236}">
                <a16:creationId xmlns:a16="http://schemas.microsoft.com/office/drawing/2014/main" id="{0D12C11F-5D1D-4C4D-93FC-5E0051489EB4}"/>
              </a:ext>
            </a:extLst>
          </p:cNvPr>
          <p:cNvCxnSpPr>
            <a:cxnSpLocks/>
          </p:cNvCxnSpPr>
          <p:nvPr/>
        </p:nvCxnSpPr>
        <p:spPr>
          <a:xfrm>
            <a:off x="6243902" y="3221864"/>
            <a:ext cx="0" cy="6223141"/>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8F48B423-C093-44C7-9085-4C6DE43B9FED}"/>
              </a:ext>
            </a:extLst>
          </p:cNvPr>
          <p:cNvSpPr txBox="1"/>
          <p:nvPr/>
        </p:nvSpPr>
        <p:spPr>
          <a:xfrm>
            <a:off x="1328667" y="3269532"/>
            <a:ext cx="4752533" cy="646331"/>
          </a:xfrm>
          <a:prstGeom prst="rect">
            <a:avLst/>
          </a:prstGeom>
          <a:noFill/>
        </p:spPr>
        <p:txBody>
          <a:bodyPr wrap="square" rtlCol="0">
            <a:spAutoFit/>
          </a:bodyPr>
          <a:lstStyle/>
          <a:p>
            <a:pPr algn="ctr"/>
            <a:r>
              <a:rPr lang="en-US" sz="3600" b="1" dirty="0"/>
              <a:t>Compiler</a:t>
            </a:r>
          </a:p>
        </p:txBody>
      </p:sp>
      <p:sp>
        <p:nvSpPr>
          <p:cNvPr id="55" name="TextBox 54">
            <a:extLst>
              <a:ext uri="{FF2B5EF4-FFF2-40B4-BE49-F238E27FC236}">
                <a16:creationId xmlns:a16="http://schemas.microsoft.com/office/drawing/2014/main" id="{53BFD8E2-C8AF-4ED7-B4AB-9061A637B459}"/>
              </a:ext>
            </a:extLst>
          </p:cNvPr>
          <p:cNvSpPr txBox="1"/>
          <p:nvPr/>
        </p:nvSpPr>
        <p:spPr>
          <a:xfrm>
            <a:off x="6056396" y="3310978"/>
            <a:ext cx="9086850" cy="646331"/>
          </a:xfrm>
          <a:prstGeom prst="rect">
            <a:avLst/>
          </a:prstGeom>
          <a:noFill/>
        </p:spPr>
        <p:txBody>
          <a:bodyPr wrap="square" rtlCol="0">
            <a:spAutoFit/>
          </a:bodyPr>
          <a:lstStyle/>
          <a:p>
            <a:pPr algn="ctr"/>
            <a:r>
              <a:rPr lang="en-US" sz="3600" b="1" dirty="0"/>
              <a:t>Runtime</a:t>
            </a:r>
          </a:p>
        </p:txBody>
      </p:sp>
      <p:sp>
        <p:nvSpPr>
          <p:cNvPr id="56" name="TextBox 55">
            <a:extLst>
              <a:ext uri="{FF2B5EF4-FFF2-40B4-BE49-F238E27FC236}">
                <a16:creationId xmlns:a16="http://schemas.microsoft.com/office/drawing/2014/main" id="{4220BDBF-A810-4F46-A27B-B1A7F28CBF31}"/>
              </a:ext>
            </a:extLst>
          </p:cNvPr>
          <p:cNvSpPr txBox="1"/>
          <p:nvPr/>
        </p:nvSpPr>
        <p:spPr>
          <a:xfrm>
            <a:off x="15763913" y="3424604"/>
            <a:ext cx="2228850" cy="646331"/>
          </a:xfrm>
          <a:prstGeom prst="rect">
            <a:avLst/>
          </a:prstGeom>
          <a:noFill/>
        </p:spPr>
        <p:txBody>
          <a:bodyPr wrap="square" rtlCol="0">
            <a:spAutoFit/>
          </a:bodyPr>
          <a:lstStyle/>
          <a:p>
            <a:pPr algn="just"/>
            <a:r>
              <a:rPr lang="en-US" sz="3600" b="1" dirty="0"/>
              <a:t>Hardware</a:t>
            </a:r>
          </a:p>
        </p:txBody>
      </p:sp>
      <p:sp>
        <p:nvSpPr>
          <p:cNvPr id="57" name="Rectangle 56">
            <a:extLst>
              <a:ext uri="{FF2B5EF4-FFF2-40B4-BE49-F238E27FC236}">
                <a16:creationId xmlns:a16="http://schemas.microsoft.com/office/drawing/2014/main" id="{0D619DE0-13F9-4019-9FBF-194949115342}"/>
              </a:ext>
            </a:extLst>
          </p:cNvPr>
          <p:cNvSpPr/>
          <p:nvPr/>
        </p:nvSpPr>
        <p:spPr>
          <a:xfrm>
            <a:off x="13510959" y="4520751"/>
            <a:ext cx="1552440" cy="2787105"/>
          </a:xfrm>
          <a:prstGeom prst="rect">
            <a:avLst/>
          </a:prstGeom>
          <a:ln w="38100"/>
        </p:spPr>
        <p:style>
          <a:lnRef idx="3">
            <a:schemeClr val="lt1"/>
          </a:lnRef>
          <a:fillRef idx="1">
            <a:schemeClr val="accent1"/>
          </a:fillRef>
          <a:effectRef idx="1">
            <a:schemeClr val="accent1"/>
          </a:effectRef>
          <a:fontRef idx="minor">
            <a:schemeClr val="lt1"/>
          </a:fontRef>
        </p:style>
        <p:txBody>
          <a:bodyPr rtlCol="0" anchor="t"/>
          <a:lstStyle/>
          <a:p>
            <a:pPr algn="ctr"/>
            <a:r>
              <a:rPr lang="en-US" sz="3200" b="1" dirty="0"/>
              <a:t>Driver</a:t>
            </a:r>
          </a:p>
        </p:txBody>
      </p:sp>
      <p:sp>
        <p:nvSpPr>
          <p:cNvPr id="58" name="Rectangle 57">
            <a:extLst>
              <a:ext uri="{FF2B5EF4-FFF2-40B4-BE49-F238E27FC236}">
                <a16:creationId xmlns:a16="http://schemas.microsoft.com/office/drawing/2014/main" id="{5A1704F1-DD53-4286-93D4-E0A554DC0DBA}"/>
              </a:ext>
            </a:extLst>
          </p:cNvPr>
          <p:cNvSpPr/>
          <p:nvPr/>
        </p:nvSpPr>
        <p:spPr>
          <a:xfrm>
            <a:off x="13752891" y="5636935"/>
            <a:ext cx="1077181" cy="1190286"/>
          </a:xfrm>
          <a:prstGeom prst="rect">
            <a:avLst/>
          </a:prstGeom>
          <a:solidFill>
            <a:schemeClr val="tx2">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200" b="1" dirty="0"/>
              <a:t>LASP</a:t>
            </a:r>
          </a:p>
        </p:txBody>
      </p:sp>
      <p:cxnSp>
        <p:nvCxnSpPr>
          <p:cNvPr id="59" name="Straight Arrow Connector 58">
            <a:extLst>
              <a:ext uri="{FF2B5EF4-FFF2-40B4-BE49-F238E27FC236}">
                <a16:creationId xmlns:a16="http://schemas.microsoft.com/office/drawing/2014/main" id="{6126BCE9-7CCD-4023-99F2-D2320A7A9CCA}"/>
              </a:ext>
            </a:extLst>
          </p:cNvPr>
          <p:cNvCxnSpPr>
            <a:cxnSpLocks/>
            <a:stCxn id="58" idx="3"/>
            <a:endCxn id="48" idx="1"/>
          </p:cNvCxnSpPr>
          <p:nvPr/>
        </p:nvCxnSpPr>
        <p:spPr>
          <a:xfrm flipV="1">
            <a:off x="14830069" y="4979364"/>
            <a:ext cx="960168" cy="12527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70B140E1-FF5D-4767-816D-86401EBA171D}"/>
              </a:ext>
            </a:extLst>
          </p:cNvPr>
          <p:cNvCxnSpPr>
            <a:cxnSpLocks/>
            <a:stCxn id="58" idx="3"/>
          </p:cNvCxnSpPr>
          <p:nvPr/>
        </p:nvCxnSpPr>
        <p:spPr>
          <a:xfrm flipV="1">
            <a:off x="14830069" y="6153414"/>
            <a:ext cx="933844" cy="786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C9483452-0C26-4631-8A12-B67FFB651CAC}"/>
              </a:ext>
            </a:extLst>
          </p:cNvPr>
          <p:cNvCxnSpPr>
            <a:cxnSpLocks/>
            <a:stCxn id="58" idx="3"/>
          </p:cNvCxnSpPr>
          <p:nvPr/>
        </p:nvCxnSpPr>
        <p:spPr>
          <a:xfrm>
            <a:off x="14830069" y="6232078"/>
            <a:ext cx="933844" cy="4416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2FD10431-5E2F-4D63-8786-6F87D42F09E0}"/>
              </a:ext>
            </a:extLst>
          </p:cNvPr>
          <p:cNvCxnSpPr>
            <a:cxnSpLocks/>
            <a:stCxn id="58" idx="3"/>
          </p:cNvCxnSpPr>
          <p:nvPr/>
        </p:nvCxnSpPr>
        <p:spPr>
          <a:xfrm>
            <a:off x="14830069" y="6232078"/>
            <a:ext cx="933844" cy="98389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2FD50BFA-9434-498D-8891-11D52E5AECCF}"/>
              </a:ext>
            </a:extLst>
          </p:cNvPr>
          <p:cNvCxnSpPr>
            <a:cxnSpLocks/>
          </p:cNvCxnSpPr>
          <p:nvPr/>
        </p:nvCxnSpPr>
        <p:spPr>
          <a:xfrm>
            <a:off x="5873597" y="5236550"/>
            <a:ext cx="57998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6" name="Rectangle 65">
            <a:extLst>
              <a:ext uri="{FF2B5EF4-FFF2-40B4-BE49-F238E27FC236}">
                <a16:creationId xmlns:a16="http://schemas.microsoft.com/office/drawing/2014/main" id="{E9885039-6912-4CF7-BE9D-89B2F57242F7}"/>
              </a:ext>
            </a:extLst>
          </p:cNvPr>
          <p:cNvSpPr/>
          <p:nvPr/>
        </p:nvSpPr>
        <p:spPr>
          <a:xfrm>
            <a:off x="6453585" y="4331119"/>
            <a:ext cx="2244666" cy="1391286"/>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pPr algn="just"/>
            <a:r>
              <a:rPr lang="en-US" sz="3200" b="1" dirty="0"/>
              <a:t>executable</a:t>
            </a:r>
          </a:p>
        </p:txBody>
      </p:sp>
      <p:cxnSp>
        <p:nvCxnSpPr>
          <p:cNvPr id="67" name="Straight Arrow Connector 66">
            <a:extLst>
              <a:ext uri="{FF2B5EF4-FFF2-40B4-BE49-F238E27FC236}">
                <a16:creationId xmlns:a16="http://schemas.microsoft.com/office/drawing/2014/main" id="{E7CA0277-A26C-4DBD-A666-327D4F52884F}"/>
              </a:ext>
            </a:extLst>
          </p:cNvPr>
          <p:cNvCxnSpPr>
            <a:cxnSpLocks/>
          </p:cNvCxnSpPr>
          <p:nvPr/>
        </p:nvCxnSpPr>
        <p:spPr>
          <a:xfrm flipV="1">
            <a:off x="14274267" y="6908740"/>
            <a:ext cx="0" cy="79822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3DAA662C-50D6-4743-80D4-656FB6CC49E7}"/>
              </a:ext>
            </a:extLst>
          </p:cNvPr>
          <p:cNvSpPr txBox="1"/>
          <p:nvPr/>
        </p:nvSpPr>
        <p:spPr>
          <a:xfrm>
            <a:off x="13106447" y="7596915"/>
            <a:ext cx="2505238" cy="1077218"/>
          </a:xfrm>
          <a:prstGeom prst="rect">
            <a:avLst/>
          </a:prstGeom>
          <a:noFill/>
        </p:spPr>
        <p:txBody>
          <a:bodyPr wrap="none" rtlCol="0">
            <a:spAutoFit/>
          </a:bodyPr>
          <a:lstStyle/>
          <a:p>
            <a:pPr algn="just"/>
            <a:r>
              <a:rPr lang="en-US" sz="3200" b="1" dirty="0"/>
              <a:t>Runtime </a:t>
            </a:r>
          </a:p>
          <a:p>
            <a:pPr algn="just"/>
            <a:r>
              <a:rPr lang="en-US" sz="3200" b="1" dirty="0"/>
              <a:t>Configuration</a:t>
            </a:r>
          </a:p>
        </p:txBody>
      </p:sp>
      <p:sp>
        <p:nvSpPr>
          <p:cNvPr id="69" name="TextBox 68">
            <a:extLst>
              <a:ext uri="{FF2B5EF4-FFF2-40B4-BE49-F238E27FC236}">
                <a16:creationId xmlns:a16="http://schemas.microsoft.com/office/drawing/2014/main" id="{3F7F01BD-D9F9-4A75-93A3-938062FF11BA}"/>
              </a:ext>
            </a:extLst>
          </p:cNvPr>
          <p:cNvSpPr txBox="1"/>
          <p:nvPr/>
        </p:nvSpPr>
        <p:spPr>
          <a:xfrm>
            <a:off x="6516443" y="5825601"/>
            <a:ext cx="1581651" cy="1077218"/>
          </a:xfrm>
          <a:prstGeom prst="rect">
            <a:avLst/>
          </a:prstGeom>
          <a:noFill/>
        </p:spPr>
        <p:txBody>
          <a:bodyPr wrap="none" rtlCol="0">
            <a:spAutoFit/>
          </a:bodyPr>
          <a:lstStyle/>
          <a:p>
            <a:pPr algn="just"/>
            <a:r>
              <a:rPr lang="en-US" sz="3200" b="1" dirty="0"/>
              <a:t>Locality </a:t>
            </a:r>
          </a:p>
          <a:p>
            <a:pPr algn="just"/>
            <a:r>
              <a:rPr lang="en-US" sz="3200" b="1" dirty="0"/>
              <a:t>Table</a:t>
            </a:r>
          </a:p>
        </p:txBody>
      </p:sp>
      <p:cxnSp>
        <p:nvCxnSpPr>
          <p:cNvPr id="70" name="Straight Arrow Connector 69">
            <a:extLst>
              <a:ext uri="{FF2B5EF4-FFF2-40B4-BE49-F238E27FC236}">
                <a16:creationId xmlns:a16="http://schemas.microsoft.com/office/drawing/2014/main" id="{E36D1825-47C5-4B3F-9137-ADA7FC4F68C3}"/>
              </a:ext>
            </a:extLst>
          </p:cNvPr>
          <p:cNvCxnSpPr>
            <a:cxnSpLocks/>
          </p:cNvCxnSpPr>
          <p:nvPr/>
        </p:nvCxnSpPr>
        <p:spPr>
          <a:xfrm>
            <a:off x="8711274" y="5390538"/>
            <a:ext cx="481435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F928ADDF-4649-4B71-899B-127CC4E1F533}"/>
              </a:ext>
            </a:extLst>
          </p:cNvPr>
          <p:cNvSpPr txBox="1"/>
          <p:nvPr/>
        </p:nvSpPr>
        <p:spPr>
          <a:xfrm>
            <a:off x="8835997" y="4704055"/>
            <a:ext cx="4559681" cy="584775"/>
          </a:xfrm>
          <a:prstGeom prst="rect">
            <a:avLst/>
          </a:prstGeom>
          <a:noFill/>
        </p:spPr>
        <p:txBody>
          <a:bodyPr wrap="square" rtlCol="0">
            <a:spAutoFit/>
          </a:bodyPr>
          <a:lstStyle/>
          <a:p>
            <a:pPr algn="just"/>
            <a:r>
              <a:rPr lang="en-US" sz="3200" b="1" dirty="0"/>
              <a:t> kernel launch command</a:t>
            </a:r>
          </a:p>
        </p:txBody>
      </p:sp>
      <p:cxnSp>
        <p:nvCxnSpPr>
          <p:cNvPr id="72" name="Straight Connector 71">
            <a:extLst>
              <a:ext uri="{FF2B5EF4-FFF2-40B4-BE49-F238E27FC236}">
                <a16:creationId xmlns:a16="http://schemas.microsoft.com/office/drawing/2014/main" id="{F37D6903-D082-464C-AD92-96BF03FFC017}"/>
              </a:ext>
            </a:extLst>
          </p:cNvPr>
          <p:cNvCxnSpPr>
            <a:cxnSpLocks/>
          </p:cNvCxnSpPr>
          <p:nvPr/>
        </p:nvCxnSpPr>
        <p:spPr>
          <a:xfrm>
            <a:off x="8880563" y="5395271"/>
            <a:ext cx="6669" cy="853156"/>
          </a:xfrm>
          <a:prstGeom prst="line">
            <a:avLst/>
          </a:prstGeom>
          <a:ln w="38100"/>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6AF41253-F3BE-41CA-B13B-6EBBB615C766}"/>
              </a:ext>
            </a:extLst>
          </p:cNvPr>
          <p:cNvCxnSpPr>
            <a:cxnSpLocks/>
          </p:cNvCxnSpPr>
          <p:nvPr/>
        </p:nvCxnSpPr>
        <p:spPr>
          <a:xfrm flipV="1">
            <a:off x="8887840" y="6248427"/>
            <a:ext cx="486505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CAE7D12D-D5E8-4A86-B739-F6DD7457AB0C}"/>
              </a:ext>
            </a:extLst>
          </p:cNvPr>
          <p:cNvSpPr txBox="1"/>
          <p:nvPr/>
        </p:nvSpPr>
        <p:spPr>
          <a:xfrm>
            <a:off x="9723621" y="5636937"/>
            <a:ext cx="3081086" cy="584775"/>
          </a:xfrm>
          <a:prstGeom prst="rect">
            <a:avLst/>
          </a:prstGeom>
          <a:noFill/>
        </p:spPr>
        <p:txBody>
          <a:bodyPr wrap="square" rtlCol="0">
            <a:spAutoFit/>
          </a:bodyPr>
          <a:lstStyle/>
          <a:p>
            <a:pPr algn="just"/>
            <a:r>
              <a:rPr lang="en-US" sz="3200" b="1" dirty="0"/>
              <a:t>(</a:t>
            </a:r>
            <a:r>
              <a:rPr lang="en-US" sz="3200" b="1" dirty="0" err="1"/>
              <a:t>BDim</a:t>
            </a:r>
            <a:r>
              <a:rPr lang="en-US" sz="3200" b="1" dirty="0"/>
              <a:t>, </a:t>
            </a:r>
            <a:r>
              <a:rPr lang="en-US" sz="3200" b="1" dirty="0" err="1"/>
              <a:t>GDim</a:t>
            </a:r>
            <a:r>
              <a:rPr lang="en-US" sz="3200" b="1" dirty="0"/>
              <a:t>)</a:t>
            </a:r>
          </a:p>
        </p:txBody>
      </p:sp>
      <p:sp>
        <p:nvSpPr>
          <p:cNvPr id="75" name="Rectangle 74">
            <a:extLst>
              <a:ext uri="{FF2B5EF4-FFF2-40B4-BE49-F238E27FC236}">
                <a16:creationId xmlns:a16="http://schemas.microsoft.com/office/drawing/2014/main" id="{1D2A23FC-3561-4C18-A429-CE765431EE77}"/>
              </a:ext>
            </a:extLst>
          </p:cNvPr>
          <p:cNvSpPr/>
          <p:nvPr/>
        </p:nvSpPr>
        <p:spPr>
          <a:xfrm>
            <a:off x="7627840" y="5057064"/>
            <a:ext cx="872555" cy="515129"/>
          </a:xfrm>
          <a:prstGeom prst="rect">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562"/>
          </a:p>
        </p:txBody>
      </p:sp>
      <p:sp>
        <p:nvSpPr>
          <p:cNvPr id="77" name="Rectangle 76">
            <a:extLst>
              <a:ext uri="{FF2B5EF4-FFF2-40B4-BE49-F238E27FC236}">
                <a16:creationId xmlns:a16="http://schemas.microsoft.com/office/drawing/2014/main" id="{DC12A96E-FD3F-4F20-94A6-5C7635AF825A}"/>
              </a:ext>
            </a:extLst>
          </p:cNvPr>
          <p:cNvSpPr/>
          <p:nvPr/>
        </p:nvSpPr>
        <p:spPr>
          <a:xfrm>
            <a:off x="1513178" y="4735507"/>
            <a:ext cx="2282135" cy="3796059"/>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r>
              <a:rPr lang="en-US" sz="2600" b="1" dirty="0"/>
              <a:t>void main() {</a:t>
            </a:r>
          </a:p>
          <a:p>
            <a:r>
              <a:rPr lang="en-US" sz="2600" b="1" dirty="0" err="1"/>
              <a:t>mallocMan</a:t>
            </a:r>
            <a:r>
              <a:rPr lang="en-US" sz="2600" b="1" dirty="0"/>
              <a:t>(A);</a:t>
            </a:r>
          </a:p>
          <a:p>
            <a:endParaRPr lang="en-US" sz="2600" b="1" dirty="0"/>
          </a:p>
          <a:p>
            <a:endParaRPr lang="en-US" sz="2600" b="1" dirty="0"/>
          </a:p>
          <a:p>
            <a:r>
              <a:rPr lang="en-US" sz="2600" b="1" dirty="0" err="1"/>
              <a:t>mallocMan</a:t>
            </a:r>
            <a:r>
              <a:rPr lang="en-US" sz="2600" b="1" dirty="0"/>
              <a:t>(B);</a:t>
            </a:r>
          </a:p>
          <a:p>
            <a:endParaRPr lang="en-US" sz="2600" b="1" dirty="0"/>
          </a:p>
          <a:p>
            <a:r>
              <a:rPr lang="en-US" sz="2600" b="1" dirty="0" err="1"/>
              <a:t>klaunch</a:t>
            </a:r>
            <a:r>
              <a:rPr lang="en-US" sz="2600" b="1" dirty="0"/>
              <a:t>(B,   A);</a:t>
            </a:r>
          </a:p>
          <a:p>
            <a:endParaRPr lang="en-US" sz="2600" b="1" dirty="0"/>
          </a:p>
          <a:p>
            <a:r>
              <a:rPr lang="en-US" sz="2600" b="1" dirty="0"/>
              <a:t>}</a:t>
            </a:r>
          </a:p>
        </p:txBody>
      </p:sp>
      <p:sp>
        <p:nvSpPr>
          <p:cNvPr id="78" name="Rectangle 77">
            <a:extLst>
              <a:ext uri="{FF2B5EF4-FFF2-40B4-BE49-F238E27FC236}">
                <a16:creationId xmlns:a16="http://schemas.microsoft.com/office/drawing/2014/main" id="{753C4703-6BE1-46FA-8278-B4FDC156DAB1}"/>
              </a:ext>
            </a:extLst>
          </p:cNvPr>
          <p:cNvSpPr/>
          <p:nvPr/>
        </p:nvSpPr>
        <p:spPr>
          <a:xfrm>
            <a:off x="4126738" y="4623843"/>
            <a:ext cx="1746860" cy="205782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t>Compiler</a:t>
            </a:r>
          </a:p>
          <a:p>
            <a:pPr algn="ctr"/>
            <a:endParaRPr lang="en-US" sz="2700" b="1" dirty="0"/>
          </a:p>
        </p:txBody>
      </p:sp>
      <p:cxnSp>
        <p:nvCxnSpPr>
          <p:cNvPr id="79" name="Straight Arrow Connector 78">
            <a:extLst>
              <a:ext uri="{FF2B5EF4-FFF2-40B4-BE49-F238E27FC236}">
                <a16:creationId xmlns:a16="http://schemas.microsoft.com/office/drawing/2014/main" id="{76174D58-B79D-4C38-A005-3CF77CE8BBEA}"/>
              </a:ext>
            </a:extLst>
          </p:cNvPr>
          <p:cNvCxnSpPr>
            <a:cxnSpLocks/>
          </p:cNvCxnSpPr>
          <p:nvPr/>
        </p:nvCxnSpPr>
        <p:spPr>
          <a:xfrm>
            <a:off x="3797051" y="5572191"/>
            <a:ext cx="35411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8" name="Rectangle 87">
            <a:extLst>
              <a:ext uri="{FF2B5EF4-FFF2-40B4-BE49-F238E27FC236}">
                <a16:creationId xmlns:a16="http://schemas.microsoft.com/office/drawing/2014/main" id="{C9121F51-3CEE-472E-B9AE-3DFC43F3D131}"/>
              </a:ext>
            </a:extLst>
          </p:cNvPr>
          <p:cNvSpPr/>
          <p:nvPr/>
        </p:nvSpPr>
        <p:spPr>
          <a:xfrm>
            <a:off x="1234208" y="4162175"/>
            <a:ext cx="2863220" cy="553998"/>
          </a:xfrm>
          <a:prstGeom prst="rect">
            <a:avLst/>
          </a:prstGeom>
        </p:spPr>
        <p:txBody>
          <a:bodyPr wrap="none">
            <a:spAutoFit/>
          </a:bodyPr>
          <a:lstStyle/>
          <a:p>
            <a:pPr algn="ctr"/>
            <a:r>
              <a:rPr lang="en-US" sz="3000" b="1" dirty="0"/>
              <a:t>Source CUDA file</a:t>
            </a:r>
          </a:p>
        </p:txBody>
      </p:sp>
      <p:cxnSp>
        <p:nvCxnSpPr>
          <p:cNvPr id="107" name="Straight Connector 106">
            <a:extLst>
              <a:ext uri="{FF2B5EF4-FFF2-40B4-BE49-F238E27FC236}">
                <a16:creationId xmlns:a16="http://schemas.microsoft.com/office/drawing/2014/main" id="{D2468C0E-8314-4C53-9164-540F07FD1EB5}"/>
              </a:ext>
            </a:extLst>
          </p:cNvPr>
          <p:cNvCxnSpPr>
            <a:cxnSpLocks/>
          </p:cNvCxnSpPr>
          <p:nvPr/>
        </p:nvCxnSpPr>
        <p:spPr>
          <a:xfrm>
            <a:off x="8245359" y="5572194"/>
            <a:ext cx="0" cy="1151835"/>
          </a:xfrm>
          <a:prstGeom prst="line">
            <a:avLst/>
          </a:prstGeom>
          <a:ln w="38100"/>
        </p:spPr>
        <p:style>
          <a:lnRef idx="1">
            <a:schemeClr val="dk1"/>
          </a:lnRef>
          <a:fillRef idx="0">
            <a:schemeClr val="dk1"/>
          </a:fillRef>
          <a:effectRef idx="0">
            <a:schemeClr val="dk1"/>
          </a:effectRef>
          <a:fontRef idx="minor">
            <a:schemeClr val="tx1"/>
          </a:fontRef>
        </p:style>
      </p:cxnSp>
      <p:cxnSp>
        <p:nvCxnSpPr>
          <p:cNvPr id="110" name="Straight Arrow Connector 109">
            <a:extLst>
              <a:ext uri="{FF2B5EF4-FFF2-40B4-BE49-F238E27FC236}">
                <a16:creationId xmlns:a16="http://schemas.microsoft.com/office/drawing/2014/main" id="{3A1A7771-0C0D-4C7D-B06D-686A95E9EADB}"/>
              </a:ext>
            </a:extLst>
          </p:cNvPr>
          <p:cNvCxnSpPr>
            <a:cxnSpLocks/>
          </p:cNvCxnSpPr>
          <p:nvPr/>
        </p:nvCxnSpPr>
        <p:spPr>
          <a:xfrm>
            <a:off x="8245362" y="6724026"/>
            <a:ext cx="550752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DA7E4063-BFD6-4200-9CFB-EE71D8980C57}"/>
              </a:ext>
            </a:extLst>
          </p:cNvPr>
          <p:cNvCxnSpPr>
            <a:cxnSpLocks/>
          </p:cNvCxnSpPr>
          <p:nvPr/>
        </p:nvCxnSpPr>
        <p:spPr>
          <a:xfrm>
            <a:off x="15554821" y="3245363"/>
            <a:ext cx="0" cy="6223141"/>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117" name="Rectangle 116">
            <a:extLst>
              <a:ext uri="{FF2B5EF4-FFF2-40B4-BE49-F238E27FC236}">
                <a16:creationId xmlns:a16="http://schemas.microsoft.com/office/drawing/2014/main" id="{DB0E67D0-B418-4C32-8042-DF3C5F022D83}"/>
              </a:ext>
            </a:extLst>
          </p:cNvPr>
          <p:cNvSpPr/>
          <p:nvPr/>
        </p:nvSpPr>
        <p:spPr>
          <a:xfrm>
            <a:off x="15791461" y="5682503"/>
            <a:ext cx="1514809" cy="711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3200" b="1" dirty="0"/>
              <a:t>Node 1</a:t>
            </a:r>
          </a:p>
        </p:txBody>
      </p:sp>
      <p:sp>
        <p:nvSpPr>
          <p:cNvPr id="120" name="Rectangle 119">
            <a:extLst>
              <a:ext uri="{FF2B5EF4-FFF2-40B4-BE49-F238E27FC236}">
                <a16:creationId xmlns:a16="http://schemas.microsoft.com/office/drawing/2014/main" id="{107F2784-0BB8-403A-8200-B3918B234274}"/>
              </a:ext>
            </a:extLst>
          </p:cNvPr>
          <p:cNvSpPr/>
          <p:nvPr/>
        </p:nvSpPr>
        <p:spPr>
          <a:xfrm>
            <a:off x="15826710" y="6995918"/>
            <a:ext cx="1514809" cy="71104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3200" b="1" dirty="0"/>
              <a:t>Node N</a:t>
            </a:r>
          </a:p>
        </p:txBody>
      </p:sp>
      <p:sp>
        <p:nvSpPr>
          <p:cNvPr id="121" name="Rectangle 120">
            <a:extLst>
              <a:ext uri="{FF2B5EF4-FFF2-40B4-BE49-F238E27FC236}">
                <a16:creationId xmlns:a16="http://schemas.microsoft.com/office/drawing/2014/main" id="{58A3D74D-6163-4F10-A1D1-97E3941FF87D}"/>
              </a:ext>
            </a:extLst>
          </p:cNvPr>
          <p:cNvSpPr/>
          <p:nvPr/>
        </p:nvSpPr>
        <p:spPr>
          <a:xfrm>
            <a:off x="4192772" y="5334888"/>
            <a:ext cx="1600704" cy="1219644"/>
          </a:xfrm>
          <a:prstGeom prst="rect">
            <a:avLst/>
          </a:prstGeom>
          <a:solidFill>
            <a:schemeClr val="tx2">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a:t>Index </a:t>
            </a:r>
          </a:p>
          <a:p>
            <a:pPr algn="ctr"/>
            <a:r>
              <a:rPr lang="en-US" sz="3200" b="1" dirty="0"/>
              <a:t>Analysis</a:t>
            </a:r>
          </a:p>
        </p:txBody>
      </p:sp>
      <p:cxnSp>
        <p:nvCxnSpPr>
          <p:cNvPr id="122" name="Straight Arrow Connector 121">
            <a:extLst>
              <a:ext uri="{FF2B5EF4-FFF2-40B4-BE49-F238E27FC236}">
                <a16:creationId xmlns:a16="http://schemas.microsoft.com/office/drawing/2014/main" id="{740E2E6F-630E-4827-ACC7-04C07D270D5E}"/>
              </a:ext>
            </a:extLst>
          </p:cNvPr>
          <p:cNvCxnSpPr>
            <a:cxnSpLocks/>
          </p:cNvCxnSpPr>
          <p:nvPr/>
        </p:nvCxnSpPr>
        <p:spPr>
          <a:xfrm>
            <a:off x="5793479" y="5486400"/>
            <a:ext cx="188963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DF52CA16-A994-47C7-A9A9-8B136F7F88B4}"/>
              </a:ext>
            </a:extLst>
          </p:cNvPr>
          <p:cNvSpPr/>
          <p:nvPr/>
        </p:nvSpPr>
        <p:spPr>
          <a:xfrm>
            <a:off x="6359735" y="3178029"/>
            <a:ext cx="11633031" cy="5950769"/>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00B11C04-CE90-4081-9335-C4EE02FB3FC6}"/>
              </a:ext>
            </a:extLst>
          </p:cNvPr>
          <p:cNvSpPr/>
          <p:nvPr/>
        </p:nvSpPr>
        <p:spPr>
          <a:xfrm>
            <a:off x="8578817" y="9288961"/>
            <a:ext cx="5739485" cy="15712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dirty="0"/>
              <a:t>Locality-Aware Scheduling and Placement (LASP)</a:t>
            </a:r>
          </a:p>
        </p:txBody>
      </p:sp>
    </p:spTree>
    <p:extLst>
      <p:ext uri="{BB962C8B-B14F-4D97-AF65-F5344CB8AC3E}">
        <p14:creationId xmlns:p14="http://schemas.microsoft.com/office/powerpoint/2010/main" val="2851642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6DED-2631-425A-9330-481B5EF30D6A}"/>
              </a:ext>
            </a:extLst>
          </p:cNvPr>
          <p:cNvSpPr>
            <a:spLocks noGrp="1"/>
          </p:cNvSpPr>
          <p:nvPr>
            <p:ph type="title"/>
          </p:nvPr>
        </p:nvSpPr>
        <p:spPr/>
        <p:txBody>
          <a:bodyPr/>
          <a:lstStyle/>
          <a:p>
            <a:r>
              <a:rPr lang="en-US" dirty="0"/>
              <a:t>LASP for No-</a:t>
            </a:r>
            <a:r>
              <a:rPr lang="en-US" dirty="0" err="1"/>
              <a:t>datablock</a:t>
            </a:r>
            <a:r>
              <a:rPr lang="en-US" dirty="0"/>
              <a:t> Locality </a:t>
            </a:r>
          </a:p>
        </p:txBody>
      </p:sp>
      <p:sp>
        <p:nvSpPr>
          <p:cNvPr id="3" name="Text Placeholder 2">
            <a:extLst>
              <a:ext uri="{FF2B5EF4-FFF2-40B4-BE49-F238E27FC236}">
                <a16:creationId xmlns:a16="http://schemas.microsoft.com/office/drawing/2014/main" id="{9AC9DF65-1F4C-4498-9FF5-BC65BA6A0A11}"/>
              </a:ext>
            </a:extLst>
          </p:cNvPr>
          <p:cNvSpPr>
            <a:spLocks noGrp="1"/>
          </p:cNvSpPr>
          <p:nvPr>
            <p:ph type="body" idx="1"/>
          </p:nvPr>
        </p:nvSpPr>
        <p:spPr>
          <a:ln w="12700">
            <a:solidFill>
              <a:schemeClr val="tx1"/>
            </a:solidFill>
          </a:ln>
        </p:spPr>
        <p:txBody>
          <a:bodyPr anchor="ctr">
            <a:normAutofit/>
          </a:bodyPr>
          <a:lstStyle/>
          <a:p>
            <a:pPr algn="ctr"/>
            <a:r>
              <a:rPr lang="en-US" sz="4275" b="0" dirty="0"/>
              <a:t>Alignment–aware Scheduler</a:t>
            </a:r>
          </a:p>
        </p:txBody>
      </p:sp>
      <p:sp>
        <p:nvSpPr>
          <p:cNvPr id="4" name="Content Placeholder 3">
            <a:extLst>
              <a:ext uri="{FF2B5EF4-FFF2-40B4-BE49-F238E27FC236}">
                <a16:creationId xmlns:a16="http://schemas.microsoft.com/office/drawing/2014/main" id="{D41FF2B5-9847-421E-B8BB-83949909370A}"/>
              </a:ext>
            </a:extLst>
          </p:cNvPr>
          <p:cNvSpPr>
            <a:spLocks noGrp="1"/>
          </p:cNvSpPr>
          <p:nvPr>
            <p:ph sz="half" idx="2"/>
          </p:nvPr>
        </p:nvSpPr>
        <p:spPr/>
        <p:txBody>
          <a:bodyPr>
            <a:normAutofit/>
          </a:bodyPr>
          <a:lstStyle/>
          <a:p>
            <a:r>
              <a:rPr lang="en-US" sz="3420" dirty="0"/>
              <a:t>Schedule the TBs in large batches where min batch size is</a:t>
            </a:r>
          </a:p>
          <a:p>
            <a:endParaRPr lang="en-US" sz="3420" dirty="0"/>
          </a:p>
        </p:txBody>
      </p:sp>
      <p:sp>
        <p:nvSpPr>
          <p:cNvPr id="5" name="Text Placeholder 4">
            <a:extLst>
              <a:ext uri="{FF2B5EF4-FFF2-40B4-BE49-F238E27FC236}">
                <a16:creationId xmlns:a16="http://schemas.microsoft.com/office/drawing/2014/main" id="{6686F2DB-2B50-487E-BFDA-8D3091A7DF93}"/>
              </a:ext>
            </a:extLst>
          </p:cNvPr>
          <p:cNvSpPr>
            <a:spLocks noGrp="1"/>
          </p:cNvSpPr>
          <p:nvPr>
            <p:ph type="body" sz="quarter" idx="3"/>
          </p:nvPr>
        </p:nvSpPr>
        <p:spPr/>
        <p:style>
          <a:lnRef idx="2">
            <a:schemeClr val="dk1"/>
          </a:lnRef>
          <a:fillRef idx="1">
            <a:schemeClr val="lt1"/>
          </a:fillRef>
          <a:effectRef idx="0">
            <a:schemeClr val="dk1"/>
          </a:effectRef>
          <a:fontRef idx="minor">
            <a:schemeClr val="dk1"/>
          </a:fontRef>
        </p:style>
        <p:txBody>
          <a:bodyPr anchor="ctr"/>
          <a:lstStyle/>
          <a:p>
            <a:pPr algn="ctr"/>
            <a:r>
              <a:rPr lang="en-US" sz="4275" b="0" dirty="0"/>
              <a:t>Stride-aware Placement</a:t>
            </a:r>
          </a:p>
        </p:txBody>
      </p:sp>
      <p:sp>
        <p:nvSpPr>
          <p:cNvPr id="6" name="Content Placeholder 5">
            <a:extLst>
              <a:ext uri="{FF2B5EF4-FFF2-40B4-BE49-F238E27FC236}">
                <a16:creationId xmlns:a16="http://schemas.microsoft.com/office/drawing/2014/main" id="{5F6FD068-16B5-42ED-9265-57F5C784B773}"/>
              </a:ext>
            </a:extLst>
          </p:cNvPr>
          <p:cNvSpPr>
            <a:spLocks noGrp="1"/>
          </p:cNvSpPr>
          <p:nvPr>
            <p:ph sz="quarter" idx="4"/>
          </p:nvPr>
        </p:nvSpPr>
        <p:spPr>
          <a:xfrm>
            <a:off x="9862188" y="4008123"/>
            <a:ext cx="7578755" cy="5895341"/>
          </a:xfrm>
        </p:spPr>
        <p:txBody>
          <a:bodyPr>
            <a:normAutofit/>
          </a:bodyPr>
          <a:lstStyle/>
          <a:p>
            <a:r>
              <a:rPr lang="en-US" sz="3420" dirty="0"/>
              <a:t>Kernel-wide partitioning </a:t>
            </a:r>
          </a:p>
        </p:txBody>
      </p:sp>
      <p:sp>
        <p:nvSpPr>
          <p:cNvPr id="7" name="Slide Number Placeholder 6">
            <a:extLst>
              <a:ext uri="{FF2B5EF4-FFF2-40B4-BE49-F238E27FC236}">
                <a16:creationId xmlns:a16="http://schemas.microsoft.com/office/drawing/2014/main" id="{20A864A3-34AA-4708-8C76-FA05E28F7CAF}"/>
              </a:ext>
            </a:extLst>
          </p:cNvPr>
          <p:cNvSpPr>
            <a:spLocks noGrp="1"/>
          </p:cNvSpPr>
          <p:nvPr>
            <p:ph type="sldNum" sz="quarter" idx="12"/>
          </p:nvPr>
        </p:nvSpPr>
        <p:spPr/>
        <p:txBody>
          <a:bodyPr/>
          <a:lstStyle/>
          <a:p>
            <a:fld id="{DCE5FC2F-9F3E-40BA-BF15-0F7774B3E1B8}" type="slidenum">
              <a:rPr lang="en-US" smtClean="0"/>
              <a:t>17</a:t>
            </a:fld>
            <a:endParaRPr lang="en-US" dirty="0"/>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1C32BA30-E5EF-4808-B26C-9091C7A4647F}"/>
                  </a:ext>
                </a:extLst>
              </p:cNvPr>
              <p:cNvSpPr/>
              <p:nvPr/>
            </p:nvSpPr>
            <p:spPr>
              <a:xfrm>
                <a:off x="2407156" y="8965758"/>
                <a:ext cx="6042100" cy="11850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3420"/>
                        <m:t>MinTBBatch</m:t>
                      </m:r>
                      <m:r>
                        <m:rPr>
                          <m:nor/>
                        </m:rPr>
                        <a:rPr lang="en-US" sz="3420"/>
                        <m:t> (</m:t>
                      </m:r>
                      <m:r>
                        <m:rPr>
                          <m:nor/>
                        </m:rPr>
                        <a:rPr lang="en-US" sz="3420"/>
                        <m:t>N</m:t>
                      </m:r>
                      <m:r>
                        <m:rPr>
                          <m:nor/>
                        </m:rPr>
                        <a:rPr lang="en-US" sz="3420"/>
                        <m:t>)</m:t>
                      </m:r>
                      <m:r>
                        <a:rPr lang="en-US" sz="3135" i="1">
                          <a:latin typeface="Cambria Math" panose="02040503050406030204" pitchFamily="18" charset="0"/>
                        </a:rPr>
                        <m:t>=</m:t>
                      </m:r>
                      <m:f>
                        <m:fPr>
                          <m:ctrlPr>
                            <a:rPr lang="en-US" sz="3135" i="1">
                              <a:latin typeface="Cambria Math" panose="02040503050406030204" pitchFamily="18" charset="0"/>
                            </a:rPr>
                          </m:ctrlPr>
                        </m:fPr>
                        <m:num>
                          <m:r>
                            <m:rPr>
                              <m:nor/>
                            </m:rPr>
                            <a:rPr lang="en-US" sz="3135" i="1" dirty="0"/>
                            <m:t>Pagesize</m:t>
                          </m:r>
                        </m:num>
                        <m:den>
                          <m:r>
                            <m:rPr>
                              <m:nor/>
                            </m:rPr>
                            <a:rPr lang="en-US" sz="3420" i="1"/>
                            <m:t>datablockSize</m:t>
                          </m:r>
                        </m:den>
                      </m:f>
                    </m:oMath>
                  </m:oMathPara>
                </a14:m>
                <a:endParaRPr lang="en-US" sz="3135" dirty="0"/>
              </a:p>
            </p:txBody>
          </p:sp>
        </mc:Choice>
        <mc:Fallback>
          <p:sp>
            <p:nvSpPr>
              <p:cNvPr id="10" name="Rectangle 9">
                <a:extLst>
                  <a:ext uri="{FF2B5EF4-FFF2-40B4-BE49-F238E27FC236}">
                    <a16:creationId xmlns:a16="http://schemas.microsoft.com/office/drawing/2014/main" id="{1C32BA30-E5EF-4808-B26C-9091C7A4647F}"/>
                  </a:ext>
                </a:extLst>
              </p:cNvPr>
              <p:cNvSpPr>
                <a:spLocks noRot="1" noChangeAspect="1" noMove="1" noResize="1" noEditPoints="1" noAdjustHandles="1" noChangeArrowheads="1" noChangeShapeType="1" noTextEdit="1"/>
              </p:cNvSpPr>
              <p:nvPr/>
            </p:nvSpPr>
            <p:spPr>
              <a:xfrm>
                <a:off x="2407156" y="8965758"/>
                <a:ext cx="6042100" cy="1185016"/>
              </a:xfrm>
              <a:prstGeom prst="rect">
                <a:avLst/>
              </a:prstGeom>
              <a:blipFill>
                <a:blip r:embed="rId3"/>
                <a:stretch>
                  <a:fillRect/>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0FAEBB7D-47D1-4ED3-828B-F70EBD61FC44}"/>
              </a:ext>
            </a:extLst>
          </p:cNvPr>
          <p:cNvSpPr/>
          <p:nvPr/>
        </p:nvSpPr>
        <p:spPr>
          <a:xfrm>
            <a:off x="2432241" y="5268509"/>
            <a:ext cx="6728817" cy="3541705"/>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pPr algn="ctr"/>
            <a:r>
              <a:rPr lang="en-US" sz="2850" b="1" dirty="0"/>
              <a:t>GPU Node</a:t>
            </a:r>
          </a:p>
        </p:txBody>
      </p:sp>
      <p:sp>
        <p:nvSpPr>
          <p:cNvPr id="68" name="Rectangle 67">
            <a:extLst>
              <a:ext uri="{FF2B5EF4-FFF2-40B4-BE49-F238E27FC236}">
                <a16:creationId xmlns:a16="http://schemas.microsoft.com/office/drawing/2014/main" id="{EE99169C-7B4A-428E-AF95-3D16C012CA25}"/>
              </a:ext>
            </a:extLst>
          </p:cNvPr>
          <p:cNvSpPr/>
          <p:nvPr/>
        </p:nvSpPr>
        <p:spPr>
          <a:xfrm>
            <a:off x="3828235" y="6253890"/>
            <a:ext cx="4593750" cy="638699"/>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35" dirty="0">
                <a:solidFill>
                  <a:schemeClr val="tx1"/>
                </a:solidFill>
              </a:rPr>
              <a:t>Physical Memory Page</a:t>
            </a:r>
          </a:p>
        </p:txBody>
      </p:sp>
      <p:sp>
        <p:nvSpPr>
          <p:cNvPr id="69" name="Rectangle 68">
            <a:extLst>
              <a:ext uri="{FF2B5EF4-FFF2-40B4-BE49-F238E27FC236}">
                <a16:creationId xmlns:a16="http://schemas.microsoft.com/office/drawing/2014/main" id="{7E9C5891-E15A-4F6A-B920-83EBB803D619}"/>
              </a:ext>
            </a:extLst>
          </p:cNvPr>
          <p:cNvSpPr/>
          <p:nvPr/>
        </p:nvSpPr>
        <p:spPr>
          <a:xfrm>
            <a:off x="3832395" y="7366161"/>
            <a:ext cx="1017868" cy="54285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35" dirty="0">
                <a:solidFill>
                  <a:schemeClr val="tx1"/>
                </a:solidFill>
              </a:rPr>
              <a:t>TB 1</a:t>
            </a:r>
          </a:p>
        </p:txBody>
      </p:sp>
      <p:sp>
        <p:nvSpPr>
          <p:cNvPr id="70" name="TextBox 69">
            <a:extLst>
              <a:ext uri="{FF2B5EF4-FFF2-40B4-BE49-F238E27FC236}">
                <a16:creationId xmlns:a16="http://schemas.microsoft.com/office/drawing/2014/main" id="{8AEDA553-2935-42DF-A9C8-A031C1E0263C}"/>
              </a:ext>
            </a:extLst>
          </p:cNvPr>
          <p:cNvSpPr txBox="1"/>
          <p:nvPr/>
        </p:nvSpPr>
        <p:spPr>
          <a:xfrm>
            <a:off x="5327429" y="7230670"/>
            <a:ext cx="1423891" cy="689741"/>
          </a:xfrm>
          <a:prstGeom prst="rect">
            <a:avLst/>
          </a:prstGeom>
          <a:noFill/>
        </p:spPr>
        <p:txBody>
          <a:bodyPr wrap="square" rtlCol="0">
            <a:spAutoFit/>
          </a:bodyPr>
          <a:lstStyle/>
          <a:p>
            <a:r>
              <a:rPr lang="en-US" sz="3882" dirty="0"/>
              <a:t>……..</a:t>
            </a:r>
          </a:p>
        </p:txBody>
      </p:sp>
      <p:sp>
        <p:nvSpPr>
          <p:cNvPr id="71" name="Rectangle 70">
            <a:extLst>
              <a:ext uri="{FF2B5EF4-FFF2-40B4-BE49-F238E27FC236}">
                <a16:creationId xmlns:a16="http://schemas.microsoft.com/office/drawing/2014/main" id="{6F7CD496-32CC-418C-BC4B-132DA0E90491}"/>
              </a:ext>
            </a:extLst>
          </p:cNvPr>
          <p:cNvSpPr/>
          <p:nvPr/>
        </p:nvSpPr>
        <p:spPr>
          <a:xfrm>
            <a:off x="7380094" y="7469431"/>
            <a:ext cx="1041396" cy="47073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35" dirty="0">
                <a:solidFill>
                  <a:schemeClr val="tx1"/>
                </a:solidFill>
              </a:rPr>
              <a:t>TB N</a:t>
            </a:r>
          </a:p>
        </p:txBody>
      </p:sp>
      <p:sp>
        <p:nvSpPr>
          <p:cNvPr id="72" name="TextBox 71">
            <a:extLst>
              <a:ext uri="{FF2B5EF4-FFF2-40B4-BE49-F238E27FC236}">
                <a16:creationId xmlns:a16="http://schemas.microsoft.com/office/drawing/2014/main" id="{8F472160-C96E-4808-95D0-7136573D1A5F}"/>
              </a:ext>
            </a:extLst>
          </p:cNvPr>
          <p:cNvSpPr txBox="1"/>
          <p:nvPr/>
        </p:nvSpPr>
        <p:spPr>
          <a:xfrm>
            <a:off x="3575475" y="8025318"/>
            <a:ext cx="1676100" cy="881780"/>
          </a:xfrm>
          <a:prstGeom prst="rect">
            <a:avLst/>
          </a:prstGeom>
          <a:noFill/>
        </p:spPr>
        <p:txBody>
          <a:bodyPr wrap="none" rtlCol="0">
            <a:spAutoFit/>
          </a:bodyPr>
          <a:lstStyle/>
          <a:p>
            <a:r>
              <a:rPr lang="en-US" sz="2565" b="1" dirty="0" err="1"/>
              <a:t>Blockdim.x</a:t>
            </a:r>
            <a:br>
              <a:rPr lang="en-US" sz="2565" b="1" dirty="0"/>
            </a:br>
            <a:endParaRPr lang="en-US" sz="2565" b="1" dirty="0"/>
          </a:p>
        </p:txBody>
      </p:sp>
      <p:cxnSp>
        <p:nvCxnSpPr>
          <p:cNvPr id="73" name="Straight Arrow Connector 72">
            <a:extLst>
              <a:ext uri="{FF2B5EF4-FFF2-40B4-BE49-F238E27FC236}">
                <a16:creationId xmlns:a16="http://schemas.microsoft.com/office/drawing/2014/main" id="{8016F57C-6C4F-4CC9-845C-742A92EA1610}"/>
              </a:ext>
            </a:extLst>
          </p:cNvPr>
          <p:cNvCxnSpPr>
            <a:cxnSpLocks/>
          </p:cNvCxnSpPr>
          <p:nvPr/>
        </p:nvCxnSpPr>
        <p:spPr>
          <a:xfrm>
            <a:off x="3812779" y="8005898"/>
            <a:ext cx="110914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AEFCE989-492F-43B4-8542-26E22CE74125}"/>
              </a:ext>
            </a:extLst>
          </p:cNvPr>
          <p:cNvCxnSpPr>
            <a:cxnSpLocks/>
          </p:cNvCxnSpPr>
          <p:nvPr/>
        </p:nvCxnSpPr>
        <p:spPr>
          <a:xfrm>
            <a:off x="3812781" y="6162664"/>
            <a:ext cx="4609207"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75" name="TextBox 74">
            <a:extLst>
              <a:ext uri="{FF2B5EF4-FFF2-40B4-BE49-F238E27FC236}">
                <a16:creationId xmlns:a16="http://schemas.microsoft.com/office/drawing/2014/main" id="{0B883D02-2416-4E6F-ABA1-464ED81FD0C7}"/>
              </a:ext>
            </a:extLst>
          </p:cNvPr>
          <p:cNvSpPr txBox="1"/>
          <p:nvPr/>
        </p:nvSpPr>
        <p:spPr>
          <a:xfrm>
            <a:off x="5254117" y="5686900"/>
            <a:ext cx="1548629" cy="530915"/>
          </a:xfrm>
          <a:prstGeom prst="rect">
            <a:avLst/>
          </a:prstGeom>
          <a:noFill/>
        </p:spPr>
        <p:txBody>
          <a:bodyPr wrap="none" rtlCol="0">
            <a:spAutoFit/>
          </a:bodyPr>
          <a:lstStyle/>
          <a:p>
            <a:r>
              <a:rPr lang="en-US" sz="2850" b="1" dirty="0"/>
              <a:t>Page size</a:t>
            </a:r>
          </a:p>
        </p:txBody>
      </p:sp>
      <p:cxnSp>
        <p:nvCxnSpPr>
          <p:cNvPr id="76" name="Straight Arrow Connector 75">
            <a:extLst>
              <a:ext uri="{FF2B5EF4-FFF2-40B4-BE49-F238E27FC236}">
                <a16:creationId xmlns:a16="http://schemas.microsoft.com/office/drawing/2014/main" id="{6D43492A-17E9-4BBB-B178-1C4F4DB6059C}"/>
              </a:ext>
            </a:extLst>
          </p:cNvPr>
          <p:cNvCxnSpPr>
            <a:cxnSpLocks/>
          </p:cNvCxnSpPr>
          <p:nvPr/>
        </p:nvCxnSpPr>
        <p:spPr>
          <a:xfrm flipV="1">
            <a:off x="3925591" y="6929036"/>
            <a:ext cx="0" cy="42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C4351BA5-1132-4EEC-8AA1-8FBE485AF703}"/>
              </a:ext>
            </a:extLst>
          </p:cNvPr>
          <p:cNvCxnSpPr/>
          <p:nvPr/>
        </p:nvCxnSpPr>
        <p:spPr>
          <a:xfrm flipV="1">
            <a:off x="4197019" y="6925246"/>
            <a:ext cx="0" cy="42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690FCA65-934F-477F-B3CD-AD8CD10BF96E}"/>
              </a:ext>
            </a:extLst>
          </p:cNvPr>
          <p:cNvCxnSpPr/>
          <p:nvPr/>
        </p:nvCxnSpPr>
        <p:spPr>
          <a:xfrm flipV="1">
            <a:off x="4468447" y="6925246"/>
            <a:ext cx="0" cy="42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72690B51-E59A-49C7-94FB-B60D571CD7F3}"/>
              </a:ext>
            </a:extLst>
          </p:cNvPr>
          <p:cNvCxnSpPr/>
          <p:nvPr/>
        </p:nvCxnSpPr>
        <p:spPr>
          <a:xfrm flipV="1">
            <a:off x="4698649" y="6945311"/>
            <a:ext cx="0" cy="42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46B1CAA5-96DF-4DFE-88CF-338674E46F68}"/>
              </a:ext>
            </a:extLst>
          </p:cNvPr>
          <p:cNvCxnSpPr/>
          <p:nvPr/>
        </p:nvCxnSpPr>
        <p:spPr>
          <a:xfrm flipV="1">
            <a:off x="7492960" y="6993886"/>
            <a:ext cx="0" cy="42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4F77CA51-63C6-44C4-9949-30110C1B31B3}"/>
              </a:ext>
            </a:extLst>
          </p:cNvPr>
          <p:cNvCxnSpPr/>
          <p:nvPr/>
        </p:nvCxnSpPr>
        <p:spPr>
          <a:xfrm flipV="1">
            <a:off x="7764388" y="6993886"/>
            <a:ext cx="0" cy="42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1E82529A-E1FC-4230-8053-20DADCAB7FA4}"/>
              </a:ext>
            </a:extLst>
          </p:cNvPr>
          <p:cNvCxnSpPr/>
          <p:nvPr/>
        </p:nvCxnSpPr>
        <p:spPr>
          <a:xfrm flipV="1">
            <a:off x="8035818" y="6973821"/>
            <a:ext cx="0" cy="42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D3C1CFC1-4CB8-4EC0-A3E3-790A877DEB87}"/>
              </a:ext>
            </a:extLst>
          </p:cNvPr>
          <p:cNvCxnSpPr/>
          <p:nvPr/>
        </p:nvCxnSpPr>
        <p:spPr>
          <a:xfrm flipV="1">
            <a:off x="8307246" y="6993886"/>
            <a:ext cx="0" cy="42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4" name="TextBox 83">
            <a:extLst>
              <a:ext uri="{FF2B5EF4-FFF2-40B4-BE49-F238E27FC236}">
                <a16:creationId xmlns:a16="http://schemas.microsoft.com/office/drawing/2014/main" id="{7855A326-7F6F-4C49-92C5-352816D2B72E}"/>
              </a:ext>
            </a:extLst>
          </p:cNvPr>
          <p:cNvSpPr txBox="1"/>
          <p:nvPr/>
        </p:nvSpPr>
        <p:spPr>
          <a:xfrm>
            <a:off x="2419418" y="6827113"/>
            <a:ext cx="1457900" cy="487056"/>
          </a:xfrm>
          <a:prstGeom prst="rect">
            <a:avLst/>
          </a:prstGeom>
          <a:noFill/>
        </p:spPr>
        <p:txBody>
          <a:bodyPr wrap="none" rtlCol="0">
            <a:spAutoFit/>
          </a:bodyPr>
          <a:lstStyle/>
          <a:p>
            <a:r>
              <a:rPr lang="en-US" sz="2565" b="1" dirty="0" err="1"/>
              <a:t>data_size</a:t>
            </a:r>
            <a:endParaRPr lang="en-US" sz="2565" b="1" dirty="0"/>
          </a:p>
        </p:txBody>
      </p:sp>
      <p:sp>
        <p:nvSpPr>
          <p:cNvPr id="85" name="TextBox 84">
            <a:extLst>
              <a:ext uri="{FF2B5EF4-FFF2-40B4-BE49-F238E27FC236}">
                <a16:creationId xmlns:a16="http://schemas.microsoft.com/office/drawing/2014/main" id="{7DCDE2C5-EDCE-4DC1-B6ED-4DC12B2F46B7}"/>
              </a:ext>
            </a:extLst>
          </p:cNvPr>
          <p:cNvSpPr txBox="1"/>
          <p:nvPr/>
        </p:nvSpPr>
        <p:spPr>
          <a:xfrm>
            <a:off x="7109839" y="7984376"/>
            <a:ext cx="1676100" cy="881780"/>
          </a:xfrm>
          <a:prstGeom prst="rect">
            <a:avLst/>
          </a:prstGeom>
          <a:noFill/>
        </p:spPr>
        <p:txBody>
          <a:bodyPr wrap="none" rtlCol="0">
            <a:spAutoFit/>
          </a:bodyPr>
          <a:lstStyle/>
          <a:p>
            <a:r>
              <a:rPr lang="en-US" sz="2565" b="1" dirty="0" err="1"/>
              <a:t>Blockdim.x</a:t>
            </a:r>
            <a:br>
              <a:rPr lang="en-US" sz="2565" b="1" dirty="0"/>
            </a:br>
            <a:endParaRPr lang="en-US" sz="2565" b="1" dirty="0"/>
          </a:p>
        </p:txBody>
      </p:sp>
      <p:cxnSp>
        <p:nvCxnSpPr>
          <p:cNvPr id="86" name="Straight Arrow Connector 85">
            <a:extLst>
              <a:ext uri="{FF2B5EF4-FFF2-40B4-BE49-F238E27FC236}">
                <a16:creationId xmlns:a16="http://schemas.microsoft.com/office/drawing/2014/main" id="{D7CF4318-7743-435A-ACFB-06B6277402E3}"/>
              </a:ext>
            </a:extLst>
          </p:cNvPr>
          <p:cNvCxnSpPr>
            <a:cxnSpLocks/>
          </p:cNvCxnSpPr>
          <p:nvPr/>
        </p:nvCxnSpPr>
        <p:spPr>
          <a:xfrm>
            <a:off x="7400135" y="8025397"/>
            <a:ext cx="110914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1" name="Rectangle 150">
            <a:extLst>
              <a:ext uri="{FF2B5EF4-FFF2-40B4-BE49-F238E27FC236}">
                <a16:creationId xmlns:a16="http://schemas.microsoft.com/office/drawing/2014/main" id="{7DECBA85-9286-4ED9-9417-4F4F2318830A}"/>
              </a:ext>
            </a:extLst>
          </p:cNvPr>
          <p:cNvSpPr/>
          <p:nvPr/>
        </p:nvSpPr>
        <p:spPr>
          <a:xfrm>
            <a:off x="14140028" y="5542083"/>
            <a:ext cx="2432988" cy="30889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252"/>
          </a:p>
        </p:txBody>
      </p:sp>
      <p:sp>
        <p:nvSpPr>
          <p:cNvPr id="152" name="Rectangle 151">
            <a:extLst>
              <a:ext uri="{FF2B5EF4-FFF2-40B4-BE49-F238E27FC236}">
                <a16:creationId xmlns:a16="http://schemas.microsoft.com/office/drawing/2014/main" id="{80C43005-5F29-44BD-BFDE-08E4667BFA00}"/>
              </a:ext>
            </a:extLst>
          </p:cNvPr>
          <p:cNvSpPr/>
          <p:nvPr/>
        </p:nvSpPr>
        <p:spPr>
          <a:xfrm>
            <a:off x="11302601" y="5535711"/>
            <a:ext cx="2432988" cy="30889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252"/>
          </a:p>
        </p:txBody>
      </p:sp>
      <p:sp>
        <p:nvSpPr>
          <p:cNvPr id="153" name="Rectangle 152">
            <a:extLst>
              <a:ext uri="{FF2B5EF4-FFF2-40B4-BE49-F238E27FC236}">
                <a16:creationId xmlns:a16="http://schemas.microsoft.com/office/drawing/2014/main" id="{7AB57003-0A08-4F7B-8524-258EA9D07BFC}"/>
              </a:ext>
            </a:extLst>
          </p:cNvPr>
          <p:cNvSpPr/>
          <p:nvPr/>
        </p:nvSpPr>
        <p:spPr>
          <a:xfrm>
            <a:off x="12528034" y="5984676"/>
            <a:ext cx="1132238" cy="747814"/>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56" dirty="0">
              <a:solidFill>
                <a:schemeClr val="tx1"/>
              </a:solidFill>
            </a:endParaRPr>
          </a:p>
        </p:txBody>
      </p:sp>
      <p:sp>
        <p:nvSpPr>
          <p:cNvPr id="154" name="Rectangle 153">
            <a:extLst>
              <a:ext uri="{FF2B5EF4-FFF2-40B4-BE49-F238E27FC236}">
                <a16:creationId xmlns:a16="http://schemas.microsoft.com/office/drawing/2014/main" id="{D5717DB4-83ED-430D-ABD4-CEBB73FBA568}"/>
              </a:ext>
            </a:extLst>
          </p:cNvPr>
          <p:cNvSpPr/>
          <p:nvPr/>
        </p:nvSpPr>
        <p:spPr>
          <a:xfrm>
            <a:off x="11395798" y="5984676"/>
            <a:ext cx="1132238" cy="747814"/>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56" dirty="0">
              <a:solidFill>
                <a:schemeClr val="tx1"/>
              </a:solidFill>
            </a:endParaRPr>
          </a:p>
        </p:txBody>
      </p:sp>
      <p:sp>
        <p:nvSpPr>
          <p:cNvPr id="155" name="Rectangle 154">
            <a:extLst>
              <a:ext uri="{FF2B5EF4-FFF2-40B4-BE49-F238E27FC236}">
                <a16:creationId xmlns:a16="http://schemas.microsoft.com/office/drawing/2014/main" id="{C9BD338D-6499-4388-AEA5-D482BB4ABD9B}"/>
              </a:ext>
            </a:extLst>
          </p:cNvPr>
          <p:cNvSpPr/>
          <p:nvPr/>
        </p:nvSpPr>
        <p:spPr>
          <a:xfrm>
            <a:off x="15335850" y="5993978"/>
            <a:ext cx="1132238" cy="747814"/>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56" dirty="0">
              <a:solidFill>
                <a:schemeClr val="tx1"/>
              </a:solidFill>
            </a:endParaRPr>
          </a:p>
        </p:txBody>
      </p:sp>
      <p:sp>
        <p:nvSpPr>
          <p:cNvPr id="156" name="Rectangle 155">
            <a:extLst>
              <a:ext uri="{FF2B5EF4-FFF2-40B4-BE49-F238E27FC236}">
                <a16:creationId xmlns:a16="http://schemas.microsoft.com/office/drawing/2014/main" id="{914718DB-B57F-471A-9CF2-A637F000C2D7}"/>
              </a:ext>
            </a:extLst>
          </p:cNvPr>
          <p:cNvSpPr/>
          <p:nvPr/>
        </p:nvSpPr>
        <p:spPr>
          <a:xfrm>
            <a:off x="14226610" y="5995509"/>
            <a:ext cx="1132238" cy="747814"/>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56" dirty="0">
              <a:solidFill>
                <a:schemeClr val="tx1"/>
              </a:solidFill>
            </a:endParaRPr>
          </a:p>
        </p:txBody>
      </p:sp>
      <p:sp>
        <p:nvSpPr>
          <p:cNvPr id="157" name="Rectangle 156">
            <a:extLst>
              <a:ext uri="{FF2B5EF4-FFF2-40B4-BE49-F238E27FC236}">
                <a16:creationId xmlns:a16="http://schemas.microsoft.com/office/drawing/2014/main" id="{EF9CF6AB-D9F9-4E15-A02C-EE4DEEA1814E}"/>
              </a:ext>
            </a:extLst>
          </p:cNvPr>
          <p:cNvSpPr/>
          <p:nvPr/>
        </p:nvSpPr>
        <p:spPr>
          <a:xfrm>
            <a:off x="11637401" y="7407327"/>
            <a:ext cx="1132238" cy="747814"/>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35" dirty="0">
                <a:solidFill>
                  <a:schemeClr val="tx1"/>
                </a:solidFill>
              </a:rPr>
              <a:t>TB 0</a:t>
            </a:r>
          </a:p>
        </p:txBody>
      </p:sp>
      <p:sp>
        <p:nvSpPr>
          <p:cNvPr id="158" name="Rectangle 157">
            <a:extLst>
              <a:ext uri="{FF2B5EF4-FFF2-40B4-BE49-F238E27FC236}">
                <a16:creationId xmlns:a16="http://schemas.microsoft.com/office/drawing/2014/main" id="{7DAE5585-48B2-4A32-B841-E5C5F6114973}"/>
              </a:ext>
            </a:extLst>
          </p:cNvPr>
          <p:cNvSpPr/>
          <p:nvPr/>
        </p:nvSpPr>
        <p:spPr>
          <a:xfrm>
            <a:off x="14503515" y="7518785"/>
            <a:ext cx="1132238" cy="747814"/>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35" dirty="0">
                <a:solidFill>
                  <a:schemeClr val="tx1"/>
                </a:solidFill>
              </a:rPr>
              <a:t>TB 1</a:t>
            </a:r>
          </a:p>
        </p:txBody>
      </p:sp>
      <p:sp>
        <p:nvSpPr>
          <p:cNvPr id="159" name="TextBox 158">
            <a:extLst>
              <a:ext uri="{FF2B5EF4-FFF2-40B4-BE49-F238E27FC236}">
                <a16:creationId xmlns:a16="http://schemas.microsoft.com/office/drawing/2014/main" id="{7849479D-890F-41E9-8CEE-B3053418FD7F}"/>
              </a:ext>
            </a:extLst>
          </p:cNvPr>
          <p:cNvSpPr txBox="1"/>
          <p:nvPr/>
        </p:nvSpPr>
        <p:spPr>
          <a:xfrm>
            <a:off x="11937189" y="5029372"/>
            <a:ext cx="1271502" cy="530915"/>
          </a:xfrm>
          <a:prstGeom prst="rect">
            <a:avLst/>
          </a:prstGeom>
          <a:noFill/>
        </p:spPr>
        <p:txBody>
          <a:bodyPr wrap="none" rtlCol="0">
            <a:spAutoFit/>
          </a:bodyPr>
          <a:lstStyle/>
          <a:p>
            <a:r>
              <a:rPr lang="en-US" sz="2850" b="1" dirty="0"/>
              <a:t>Node 0</a:t>
            </a:r>
          </a:p>
        </p:txBody>
      </p:sp>
      <p:sp>
        <p:nvSpPr>
          <p:cNvPr id="160" name="TextBox 159">
            <a:extLst>
              <a:ext uri="{FF2B5EF4-FFF2-40B4-BE49-F238E27FC236}">
                <a16:creationId xmlns:a16="http://schemas.microsoft.com/office/drawing/2014/main" id="{3DCBD511-FCD8-452A-9F2E-A08FC1FACBC9}"/>
              </a:ext>
            </a:extLst>
          </p:cNvPr>
          <p:cNvSpPr txBox="1"/>
          <p:nvPr/>
        </p:nvSpPr>
        <p:spPr>
          <a:xfrm>
            <a:off x="14737603" y="5052037"/>
            <a:ext cx="1271502" cy="530915"/>
          </a:xfrm>
          <a:prstGeom prst="rect">
            <a:avLst/>
          </a:prstGeom>
          <a:noFill/>
        </p:spPr>
        <p:txBody>
          <a:bodyPr wrap="none" rtlCol="0">
            <a:spAutoFit/>
          </a:bodyPr>
          <a:lstStyle/>
          <a:p>
            <a:r>
              <a:rPr lang="en-US" sz="2850" b="1" dirty="0"/>
              <a:t>Node 1</a:t>
            </a:r>
          </a:p>
        </p:txBody>
      </p:sp>
      <p:cxnSp>
        <p:nvCxnSpPr>
          <p:cNvPr id="161" name="Straight Arrow Connector 160">
            <a:extLst>
              <a:ext uri="{FF2B5EF4-FFF2-40B4-BE49-F238E27FC236}">
                <a16:creationId xmlns:a16="http://schemas.microsoft.com/office/drawing/2014/main" id="{DAA1C7D9-83FD-40A3-84C5-D8DE7032C69F}"/>
              </a:ext>
            </a:extLst>
          </p:cNvPr>
          <p:cNvCxnSpPr>
            <a:stCxn id="157" idx="0"/>
            <a:endCxn id="154" idx="2"/>
          </p:cNvCxnSpPr>
          <p:nvPr/>
        </p:nvCxnSpPr>
        <p:spPr>
          <a:xfrm flipH="1" flipV="1">
            <a:off x="11961920" y="6732496"/>
            <a:ext cx="241603" cy="6748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2" name="Straight Arrow Connector 161">
            <a:extLst>
              <a:ext uri="{FF2B5EF4-FFF2-40B4-BE49-F238E27FC236}">
                <a16:creationId xmlns:a16="http://schemas.microsoft.com/office/drawing/2014/main" id="{1F499D61-6935-406E-B358-BA646214AA5B}"/>
              </a:ext>
            </a:extLst>
          </p:cNvPr>
          <p:cNvCxnSpPr>
            <a:cxnSpLocks/>
            <a:stCxn id="157" idx="0"/>
            <a:endCxn id="156" idx="2"/>
          </p:cNvCxnSpPr>
          <p:nvPr/>
        </p:nvCxnSpPr>
        <p:spPr>
          <a:xfrm flipV="1">
            <a:off x="12203524" y="6743323"/>
            <a:ext cx="2589209" cy="664006"/>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cxnSp>
        <p:nvCxnSpPr>
          <p:cNvPr id="163" name="Straight Arrow Connector 162">
            <a:extLst>
              <a:ext uri="{FF2B5EF4-FFF2-40B4-BE49-F238E27FC236}">
                <a16:creationId xmlns:a16="http://schemas.microsoft.com/office/drawing/2014/main" id="{6EFF05F6-DAEF-41C0-96AD-C613CF95F6FA}"/>
              </a:ext>
            </a:extLst>
          </p:cNvPr>
          <p:cNvCxnSpPr>
            <a:cxnSpLocks/>
            <a:endCxn id="153" idx="2"/>
          </p:cNvCxnSpPr>
          <p:nvPr/>
        </p:nvCxnSpPr>
        <p:spPr>
          <a:xfrm flipH="1" flipV="1">
            <a:off x="13094156" y="6732494"/>
            <a:ext cx="1962661" cy="762891"/>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63">
            <a:extLst>
              <a:ext uri="{FF2B5EF4-FFF2-40B4-BE49-F238E27FC236}">
                <a16:creationId xmlns:a16="http://schemas.microsoft.com/office/drawing/2014/main" id="{D1ED1259-7B5F-474D-B5E8-DE2D539E8DD7}"/>
              </a:ext>
            </a:extLst>
          </p:cNvPr>
          <p:cNvCxnSpPr>
            <a:cxnSpLocks/>
            <a:stCxn id="158" idx="0"/>
          </p:cNvCxnSpPr>
          <p:nvPr/>
        </p:nvCxnSpPr>
        <p:spPr>
          <a:xfrm flipV="1">
            <a:off x="15069639" y="6796829"/>
            <a:ext cx="752809" cy="72195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5" name="TextBox 164">
            <a:extLst>
              <a:ext uri="{FF2B5EF4-FFF2-40B4-BE49-F238E27FC236}">
                <a16:creationId xmlns:a16="http://schemas.microsoft.com/office/drawing/2014/main" id="{56202DF4-4956-4BDF-8ADB-2D3317DFA154}"/>
              </a:ext>
            </a:extLst>
          </p:cNvPr>
          <p:cNvSpPr txBox="1"/>
          <p:nvPr/>
        </p:nvSpPr>
        <p:spPr>
          <a:xfrm>
            <a:off x="10181694" y="5888223"/>
            <a:ext cx="978858" cy="817403"/>
          </a:xfrm>
          <a:prstGeom prst="rect">
            <a:avLst/>
          </a:prstGeom>
          <a:noFill/>
        </p:spPr>
        <p:txBody>
          <a:bodyPr wrap="none" rtlCol="0">
            <a:spAutoFit/>
          </a:bodyPr>
          <a:lstStyle/>
          <a:p>
            <a:r>
              <a:rPr lang="en-US" sz="2356" b="1" dirty="0"/>
              <a:t>Data</a:t>
            </a:r>
          </a:p>
          <a:p>
            <a:r>
              <a:rPr lang="en-US" sz="2356" b="1" dirty="0"/>
              <a:t>Blocks</a:t>
            </a:r>
          </a:p>
        </p:txBody>
      </p:sp>
      <p:sp>
        <p:nvSpPr>
          <p:cNvPr id="166" name="TextBox 165">
            <a:extLst>
              <a:ext uri="{FF2B5EF4-FFF2-40B4-BE49-F238E27FC236}">
                <a16:creationId xmlns:a16="http://schemas.microsoft.com/office/drawing/2014/main" id="{CAED4523-4BD9-4543-B644-07B4940AAC00}"/>
              </a:ext>
            </a:extLst>
          </p:cNvPr>
          <p:cNvSpPr txBox="1"/>
          <p:nvPr/>
        </p:nvSpPr>
        <p:spPr>
          <a:xfrm>
            <a:off x="10291611" y="7407331"/>
            <a:ext cx="720069" cy="817403"/>
          </a:xfrm>
          <a:prstGeom prst="rect">
            <a:avLst/>
          </a:prstGeom>
          <a:noFill/>
        </p:spPr>
        <p:txBody>
          <a:bodyPr wrap="none" rtlCol="0">
            <a:spAutoFit/>
          </a:bodyPr>
          <a:lstStyle/>
          <a:p>
            <a:r>
              <a:rPr lang="en-US" sz="2356" b="1" dirty="0"/>
              <a:t>TB</a:t>
            </a:r>
          </a:p>
          <a:p>
            <a:r>
              <a:rPr lang="en-US" sz="2356" b="1" dirty="0"/>
              <a:t>Grid</a:t>
            </a:r>
          </a:p>
        </p:txBody>
      </p:sp>
      <p:cxnSp>
        <p:nvCxnSpPr>
          <p:cNvPr id="167" name="Straight Arrow Connector 166">
            <a:extLst>
              <a:ext uri="{FF2B5EF4-FFF2-40B4-BE49-F238E27FC236}">
                <a16:creationId xmlns:a16="http://schemas.microsoft.com/office/drawing/2014/main" id="{E16D1956-AD7E-4F88-A97F-CD9D9B9F90D8}"/>
              </a:ext>
            </a:extLst>
          </p:cNvPr>
          <p:cNvCxnSpPr/>
          <p:nvPr/>
        </p:nvCxnSpPr>
        <p:spPr>
          <a:xfrm>
            <a:off x="11395803" y="5905512"/>
            <a:ext cx="222850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68" name="TextBox 167">
            <a:extLst>
              <a:ext uri="{FF2B5EF4-FFF2-40B4-BE49-F238E27FC236}">
                <a16:creationId xmlns:a16="http://schemas.microsoft.com/office/drawing/2014/main" id="{BD6FB52B-8207-45E2-B496-15B111FB599F}"/>
              </a:ext>
            </a:extLst>
          </p:cNvPr>
          <p:cNvSpPr txBox="1"/>
          <p:nvPr/>
        </p:nvSpPr>
        <p:spPr>
          <a:xfrm>
            <a:off x="11227784" y="5505019"/>
            <a:ext cx="2467342" cy="377347"/>
          </a:xfrm>
          <a:prstGeom prst="rect">
            <a:avLst/>
          </a:prstGeom>
          <a:noFill/>
        </p:spPr>
        <p:txBody>
          <a:bodyPr wrap="none" rtlCol="0">
            <a:spAutoFit/>
          </a:bodyPr>
          <a:lstStyle/>
          <a:p>
            <a:r>
              <a:rPr lang="en-US" sz="1852" b="1" dirty="0" err="1"/>
              <a:t>gridDim.x</a:t>
            </a:r>
            <a:r>
              <a:rPr lang="en-US" sz="1852" b="1" dirty="0"/>
              <a:t> * </a:t>
            </a:r>
            <a:r>
              <a:rPr lang="en-US" sz="1852" b="1" dirty="0" err="1"/>
              <a:t>blockDim.x</a:t>
            </a:r>
            <a:endParaRPr lang="en-US" sz="1852" b="1" dirty="0"/>
          </a:p>
        </p:txBody>
      </p:sp>
      <p:sp>
        <p:nvSpPr>
          <p:cNvPr id="169" name="TextBox 168">
            <a:extLst>
              <a:ext uri="{FF2B5EF4-FFF2-40B4-BE49-F238E27FC236}">
                <a16:creationId xmlns:a16="http://schemas.microsoft.com/office/drawing/2014/main" id="{148540EF-68F7-466B-8C47-196799A01BBF}"/>
              </a:ext>
            </a:extLst>
          </p:cNvPr>
          <p:cNvSpPr txBox="1"/>
          <p:nvPr/>
        </p:nvSpPr>
        <p:spPr>
          <a:xfrm>
            <a:off x="11418797" y="8171606"/>
            <a:ext cx="1372492" cy="399340"/>
          </a:xfrm>
          <a:prstGeom prst="rect">
            <a:avLst/>
          </a:prstGeom>
          <a:noFill/>
        </p:spPr>
        <p:txBody>
          <a:bodyPr wrap="none" rtlCol="0">
            <a:spAutoFit/>
          </a:bodyPr>
          <a:lstStyle/>
          <a:p>
            <a:r>
              <a:rPr lang="en-US" sz="1995" b="1" dirty="0" err="1"/>
              <a:t>blockDim.x</a:t>
            </a:r>
            <a:endParaRPr lang="en-US" sz="1995" b="1" dirty="0"/>
          </a:p>
        </p:txBody>
      </p:sp>
      <p:cxnSp>
        <p:nvCxnSpPr>
          <p:cNvPr id="170" name="Straight Arrow Connector 169">
            <a:extLst>
              <a:ext uri="{FF2B5EF4-FFF2-40B4-BE49-F238E27FC236}">
                <a16:creationId xmlns:a16="http://schemas.microsoft.com/office/drawing/2014/main" id="{18D23485-94E4-4C6D-99DA-6C98AD1853CD}"/>
              </a:ext>
            </a:extLst>
          </p:cNvPr>
          <p:cNvCxnSpPr>
            <a:cxnSpLocks/>
          </p:cNvCxnSpPr>
          <p:nvPr/>
        </p:nvCxnSpPr>
        <p:spPr>
          <a:xfrm>
            <a:off x="11540849" y="8249883"/>
            <a:ext cx="127537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72" name="TextBox 171">
            <a:extLst>
              <a:ext uri="{FF2B5EF4-FFF2-40B4-BE49-F238E27FC236}">
                <a16:creationId xmlns:a16="http://schemas.microsoft.com/office/drawing/2014/main" id="{82575920-60AE-4383-A0E3-22905A633537}"/>
              </a:ext>
            </a:extLst>
          </p:cNvPr>
          <p:cNvSpPr txBox="1"/>
          <p:nvPr/>
        </p:nvSpPr>
        <p:spPr>
          <a:xfrm>
            <a:off x="11537956" y="5953618"/>
            <a:ext cx="944489" cy="574773"/>
          </a:xfrm>
          <a:prstGeom prst="rect">
            <a:avLst/>
          </a:prstGeom>
          <a:noFill/>
        </p:spPr>
        <p:txBody>
          <a:bodyPr wrap="none" rtlCol="0" anchor="ctr">
            <a:spAutoFit/>
          </a:bodyPr>
          <a:lstStyle/>
          <a:p>
            <a:r>
              <a:rPr lang="en-US" sz="3135" dirty="0"/>
              <a:t>DB0 </a:t>
            </a:r>
          </a:p>
        </p:txBody>
      </p:sp>
      <p:sp>
        <p:nvSpPr>
          <p:cNvPr id="174" name="TextBox 173">
            <a:extLst>
              <a:ext uri="{FF2B5EF4-FFF2-40B4-BE49-F238E27FC236}">
                <a16:creationId xmlns:a16="http://schemas.microsoft.com/office/drawing/2014/main" id="{5D4534DE-18F1-46D5-95D9-280D7224C386}"/>
              </a:ext>
            </a:extLst>
          </p:cNvPr>
          <p:cNvSpPr txBox="1"/>
          <p:nvPr/>
        </p:nvSpPr>
        <p:spPr>
          <a:xfrm>
            <a:off x="12615195" y="5993783"/>
            <a:ext cx="944489" cy="574773"/>
          </a:xfrm>
          <a:prstGeom prst="rect">
            <a:avLst/>
          </a:prstGeom>
          <a:noFill/>
        </p:spPr>
        <p:txBody>
          <a:bodyPr wrap="none" rtlCol="0">
            <a:spAutoFit/>
          </a:bodyPr>
          <a:lstStyle/>
          <a:p>
            <a:r>
              <a:rPr lang="en-US" sz="3135" dirty="0"/>
              <a:t>DB1 </a:t>
            </a:r>
          </a:p>
        </p:txBody>
      </p:sp>
      <p:sp>
        <p:nvSpPr>
          <p:cNvPr id="176" name="TextBox 175">
            <a:extLst>
              <a:ext uri="{FF2B5EF4-FFF2-40B4-BE49-F238E27FC236}">
                <a16:creationId xmlns:a16="http://schemas.microsoft.com/office/drawing/2014/main" id="{5575B422-8264-4DBD-BA52-73CCBFEEDA69}"/>
              </a:ext>
            </a:extLst>
          </p:cNvPr>
          <p:cNvSpPr txBox="1"/>
          <p:nvPr/>
        </p:nvSpPr>
        <p:spPr>
          <a:xfrm>
            <a:off x="14304833" y="5965075"/>
            <a:ext cx="944489" cy="574773"/>
          </a:xfrm>
          <a:prstGeom prst="rect">
            <a:avLst/>
          </a:prstGeom>
          <a:noFill/>
        </p:spPr>
        <p:txBody>
          <a:bodyPr wrap="none" rtlCol="0">
            <a:spAutoFit/>
          </a:bodyPr>
          <a:lstStyle/>
          <a:p>
            <a:r>
              <a:rPr lang="en-US" sz="3135" dirty="0"/>
              <a:t>DB2 </a:t>
            </a:r>
          </a:p>
        </p:txBody>
      </p:sp>
      <p:sp>
        <p:nvSpPr>
          <p:cNvPr id="178" name="TextBox 177">
            <a:extLst>
              <a:ext uri="{FF2B5EF4-FFF2-40B4-BE49-F238E27FC236}">
                <a16:creationId xmlns:a16="http://schemas.microsoft.com/office/drawing/2014/main" id="{28CFD57E-2286-45C2-99C3-C9D0AF2757CC}"/>
              </a:ext>
            </a:extLst>
          </p:cNvPr>
          <p:cNvSpPr txBox="1"/>
          <p:nvPr/>
        </p:nvSpPr>
        <p:spPr>
          <a:xfrm>
            <a:off x="15449128" y="5966961"/>
            <a:ext cx="944489" cy="574773"/>
          </a:xfrm>
          <a:prstGeom prst="rect">
            <a:avLst/>
          </a:prstGeom>
          <a:noFill/>
        </p:spPr>
        <p:txBody>
          <a:bodyPr wrap="none" rtlCol="0">
            <a:spAutoFit/>
          </a:bodyPr>
          <a:lstStyle/>
          <a:p>
            <a:r>
              <a:rPr lang="en-US" sz="3135" dirty="0"/>
              <a:t>DB3 </a:t>
            </a:r>
          </a:p>
        </p:txBody>
      </p:sp>
      <p:sp>
        <p:nvSpPr>
          <p:cNvPr id="179" name="TextBox 178">
            <a:extLst>
              <a:ext uri="{FF2B5EF4-FFF2-40B4-BE49-F238E27FC236}">
                <a16:creationId xmlns:a16="http://schemas.microsoft.com/office/drawing/2014/main" id="{F23478F8-8B22-4C76-8FD1-DAA035B7CE50}"/>
              </a:ext>
            </a:extLst>
          </p:cNvPr>
          <p:cNvSpPr txBox="1"/>
          <p:nvPr/>
        </p:nvSpPr>
        <p:spPr>
          <a:xfrm>
            <a:off x="10346931" y="9696723"/>
            <a:ext cx="6896888" cy="399340"/>
          </a:xfrm>
          <a:prstGeom prst="rect">
            <a:avLst/>
          </a:prstGeom>
          <a:noFill/>
        </p:spPr>
        <p:txBody>
          <a:bodyPr wrap="none" rtlCol="0">
            <a:spAutoFit/>
          </a:bodyPr>
          <a:lstStyle/>
          <a:p>
            <a:r>
              <a:rPr lang="en-US" sz="1995" dirty="0" err="1"/>
              <a:t>Milic</a:t>
            </a:r>
            <a:r>
              <a:rPr lang="en-US" sz="1995" dirty="0"/>
              <a:t> et al., “Beyond the Socket: NUMA-Aware GPUs”,  MICRO’17</a:t>
            </a:r>
          </a:p>
        </p:txBody>
      </p:sp>
      <p:sp>
        <p:nvSpPr>
          <p:cNvPr id="180" name="TextBox 179">
            <a:extLst>
              <a:ext uri="{FF2B5EF4-FFF2-40B4-BE49-F238E27FC236}">
                <a16:creationId xmlns:a16="http://schemas.microsoft.com/office/drawing/2014/main" id="{74A9A654-7C58-4B28-AE22-5AA189F4BDA2}"/>
              </a:ext>
            </a:extLst>
          </p:cNvPr>
          <p:cNvSpPr txBox="1"/>
          <p:nvPr/>
        </p:nvSpPr>
        <p:spPr>
          <a:xfrm>
            <a:off x="8380339" y="9129592"/>
            <a:ext cx="1966595" cy="1057212"/>
          </a:xfrm>
          <a:prstGeom prst="rect">
            <a:avLst/>
          </a:prstGeom>
          <a:noFill/>
        </p:spPr>
        <p:txBody>
          <a:bodyPr wrap="square" rtlCol="0">
            <a:spAutoFit/>
          </a:bodyPr>
          <a:lstStyle/>
          <a:p>
            <a:r>
              <a:rPr lang="en-US" sz="3135" dirty="0"/>
              <a:t>Varies per </a:t>
            </a:r>
          </a:p>
          <a:p>
            <a:r>
              <a:rPr lang="en-US" sz="3135" dirty="0"/>
              <a:t>Kernel</a:t>
            </a:r>
          </a:p>
        </p:txBody>
      </p:sp>
    </p:spTree>
    <p:extLst>
      <p:ext uri="{BB962C8B-B14F-4D97-AF65-F5344CB8AC3E}">
        <p14:creationId xmlns:p14="http://schemas.microsoft.com/office/powerpoint/2010/main" val="170432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xEl>
                                              <p:pRg st="0" end="0"/>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6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6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0" grpId="0"/>
      <p:bldP spid="71" grpId="0" animBg="1"/>
      <p:bldP spid="85" grpId="0"/>
      <p:bldP spid="151" grpId="0" animBg="1"/>
      <p:bldP spid="152" grpId="0" animBg="1"/>
      <p:bldP spid="153" grpId="0" animBg="1"/>
      <p:bldP spid="154" grpId="0" animBg="1"/>
      <p:bldP spid="155" grpId="0" animBg="1"/>
      <p:bldP spid="156" grpId="0" animBg="1"/>
      <p:bldP spid="157" grpId="0" animBg="1"/>
      <p:bldP spid="158" grpId="0" animBg="1"/>
      <p:bldP spid="159" grpId="0"/>
      <p:bldP spid="160" grpId="0"/>
      <p:bldP spid="165" grpId="0"/>
      <p:bldP spid="166" grpId="0"/>
      <p:bldP spid="168" grpId="0"/>
      <p:bldP spid="169" grpId="0"/>
      <p:bldP spid="172" grpId="0"/>
      <p:bldP spid="174" grpId="0"/>
      <p:bldP spid="176" grpId="0"/>
      <p:bldP spid="178" grpId="0"/>
      <p:bldP spid="179" grpId="0"/>
      <p:bldP spid="1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6DED-2631-425A-9330-481B5EF30D6A}"/>
              </a:ext>
            </a:extLst>
          </p:cNvPr>
          <p:cNvSpPr>
            <a:spLocks noGrp="1"/>
          </p:cNvSpPr>
          <p:nvPr>
            <p:ph type="title"/>
          </p:nvPr>
        </p:nvSpPr>
        <p:spPr/>
        <p:txBody>
          <a:bodyPr/>
          <a:lstStyle/>
          <a:p>
            <a:r>
              <a:rPr lang="en-US" dirty="0"/>
              <a:t>LASP for No-</a:t>
            </a:r>
            <a:r>
              <a:rPr lang="en-US" dirty="0" err="1"/>
              <a:t>datablock</a:t>
            </a:r>
            <a:r>
              <a:rPr lang="en-US" dirty="0"/>
              <a:t> Locality </a:t>
            </a:r>
          </a:p>
        </p:txBody>
      </p:sp>
      <p:sp>
        <p:nvSpPr>
          <p:cNvPr id="3" name="Text Placeholder 2">
            <a:extLst>
              <a:ext uri="{FF2B5EF4-FFF2-40B4-BE49-F238E27FC236}">
                <a16:creationId xmlns:a16="http://schemas.microsoft.com/office/drawing/2014/main" id="{9AC9DF65-1F4C-4498-9FF5-BC65BA6A0A11}"/>
              </a:ext>
            </a:extLst>
          </p:cNvPr>
          <p:cNvSpPr>
            <a:spLocks noGrp="1"/>
          </p:cNvSpPr>
          <p:nvPr>
            <p:ph type="body" idx="1"/>
          </p:nvPr>
        </p:nvSpPr>
        <p:spPr>
          <a:ln w="12700">
            <a:solidFill>
              <a:schemeClr val="tx1"/>
            </a:solidFill>
          </a:ln>
        </p:spPr>
        <p:txBody>
          <a:bodyPr anchor="ctr">
            <a:normAutofit/>
          </a:bodyPr>
          <a:lstStyle/>
          <a:p>
            <a:pPr algn="ctr"/>
            <a:r>
              <a:rPr lang="en-US" sz="4275" b="0" dirty="0"/>
              <a:t>Alignment–aware Scheduler</a:t>
            </a:r>
          </a:p>
        </p:txBody>
      </p:sp>
      <p:sp>
        <p:nvSpPr>
          <p:cNvPr id="4" name="Content Placeholder 3">
            <a:extLst>
              <a:ext uri="{FF2B5EF4-FFF2-40B4-BE49-F238E27FC236}">
                <a16:creationId xmlns:a16="http://schemas.microsoft.com/office/drawing/2014/main" id="{D41FF2B5-9847-421E-B8BB-83949909370A}"/>
              </a:ext>
            </a:extLst>
          </p:cNvPr>
          <p:cNvSpPr>
            <a:spLocks noGrp="1"/>
          </p:cNvSpPr>
          <p:nvPr>
            <p:ph sz="half" idx="2"/>
          </p:nvPr>
        </p:nvSpPr>
        <p:spPr/>
        <p:txBody>
          <a:bodyPr>
            <a:normAutofit/>
          </a:bodyPr>
          <a:lstStyle/>
          <a:p>
            <a:r>
              <a:rPr lang="en-US" sz="3420" dirty="0"/>
              <a:t>Schedule the TBs in large batches where min batch size is</a:t>
            </a:r>
          </a:p>
          <a:p>
            <a:endParaRPr lang="en-US" sz="3420" dirty="0"/>
          </a:p>
        </p:txBody>
      </p:sp>
      <p:sp>
        <p:nvSpPr>
          <p:cNvPr id="5" name="Text Placeholder 4">
            <a:extLst>
              <a:ext uri="{FF2B5EF4-FFF2-40B4-BE49-F238E27FC236}">
                <a16:creationId xmlns:a16="http://schemas.microsoft.com/office/drawing/2014/main" id="{6686F2DB-2B50-487E-BFDA-8D3091A7DF93}"/>
              </a:ext>
            </a:extLst>
          </p:cNvPr>
          <p:cNvSpPr>
            <a:spLocks noGrp="1"/>
          </p:cNvSpPr>
          <p:nvPr>
            <p:ph type="body" sz="quarter" idx="3"/>
          </p:nvPr>
        </p:nvSpPr>
        <p:spPr/>
        <p:style>
          <a:lnRef idx="2">
            <a:schemeClr val="dk1"/>
          </a:lnRef>
          <a:fillRef idx="1">
            <a:schemeClr val="lt1"/>
          </a:fillRef>
          <a:effectRef idx="0">
            <a:schemeClr val="dk1"/>
          </a:effectRef>
          <a:fontRef idx="minor">
            <a:schemeClr val="dk1"/>
          </a:fontRef>
        </p:style>
        <p:txBody>
          <a:bodyPr anchor="ctr"/>
          <a:lstStyle/>
          <a:p>
            <a:pPr algn="ctr"/>
            <a:r>
              <a:rPr lang="en-US" sz="4275" b="0" dirty="0"/>
              <a:t>Stride-aware Placement</a:t>
            </a:r>
          </a:p>
        </p:txBody>
      </p:sp>
      <p:sp>
        <p:nvSpPr>
          <p:cNvPr id="6" name="Content Placeholder 5">
            <a:extLst>
              <a:ext uri="{FF2B5EF4-FFF2-40B4-BE49-F238E27FC236}">
                <a16:creationId xmlns:a16="http://schemas.microsoft.com/office/drawing/2014/main" id="{5F6FD068-16B5-42ED-9265-57F5C784B773}"/>
              </a:ext>
            </a:extLst>
          </p:cNvPr>
          <p:cNvSpPr>
            <a:spLocks noGrp="1"/>
          </p:cNvSpPr>
          <p:nvPr>
            <p:ph sz="quarter" idx="4"/>
          </p:nvPr>
        </p:nvSpPr>
        <p:spPr/>
        <p:txBody>
          <a:bodyPr/>
          <a:lstStyle/>
          <a:p>
            <a:r>
              <a:rPr lang="en-US" sz="3420" dirty="0"/>
              <a:t>Our approach: stride-aware</a:t>
            </a:r>
          </a:p>
          <a:p>
            <a:endParaRPr lang="en-US" dirty="0"/>
          </a:p>
        </p:txBody>
      </p:sp>
      <p:sp>
        <p:nvSpPr>
          <p:cNvPr id="7" name="Slide Number Placeholder 6">
            <a:extLst>
              <a:ext uri="{FF2B5EF4-FFF2-40B4-BE49-F238E27FC236}">
                <a16:creationId xmlns:a16="http://schemas.microsoft.com/office/drawing/2014/main" id="{69DB39E9-0188-4901-8A8A-21657357E1FB}"/>
              </a:ext>
            </a:extLst>
          </p:cNvPr>
          <p:cNvSpPr>
            <a:spLocks noGrp="1"/>
          </p:cNvSpPr>
          <p:nvPr>
            <p:ph type="sldNum" sz="quarter" idx="12"/>
          </p:nvPr>
        </p:nvSpPr>
        <p:spPr/>
        <p:txBody>
          <a:bodyPr/>
          <a:lstStyle/>
          <a:p>
            <a:fld id="{DCE5FC2F-9F3E-40BA-BF15-0F7774B3E1B8}" type="slidenum">
              <a:rPr lang="en-US" smtClean="0"/>
              <a:t>18</a:t>
            </a:fld>
            <a:endParaRPr lang="en-US"/>
          </a:p>
        </p:txBody>
      </p:sp>
      <p:sp>
        <p:nvSpPr>
          <p:cNvPr id="67" name="Rectangle 66">
            <a:extLst>
              <a:ext uri="{FF2B5EF4-FFF2-40B4-BE49-F238E27FC236}">
                <a16:creationId xmlns:a16="http://schemas.microsoft.com/office/drawing/2014/main" id="{0FAEBB7D-47D1-4ED3-828B-F70EBD61FC44}"/>
              </a:ext>
            </a:extLst>
          </p:cNvPr>
          <p:cNvSpPr/>
          <p:nvPr/>
        </p:nvSpPr>
        <p:spPr>
          <a:xfrm>
            <a:off x="2432241" y="5268509"/>
            <a:ext cx="6728817" cy="3541705"/>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pPr algn="ctr"/>
            <a:r>
              <a:rPr lang="en-US" sz="2850" b="1" dirty="0"/>
              <a:t>GPU Node</a:t>
            </a:r>
          </a:p>
        </p:txBody>
      </p:sp>
      <p:sp>
        <p:nvSpPr>
          <p:cNvPr id="68" name="Rectangle 67">
            <a:extLst>
              <a:ext uri="{FF2B5EF4-FFF2-40B4-BE49-F238E27FC236}">
                <a16:creationId xmlns:a16="http://schemas.microsoft.com/office/drawing/2014/main" id="{EE99169C-7B4A-428E-AF95-3D16C012CA25}"/>
              </a:ext>
            </a:extLst>
          </p:cNvPr>
          <p:cNvSpPr/>
          <p:nvPr/>
        </p:nvSpPr>
        <p:spPr>
          <a:xfrm>
            <a:off x="3828235" y="6253890"/>
            <a:ext cx="4593750" cy="638699"/>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35" dirty="0">
                <a:solidFill>
                  <a:schemeClr val="tx1"/>
                </a:solidFill>
              </a:rPr>
              <a:t>Physical Memory Page</a:t>
            </a:r>
          </a:p>
        </p:txBody>
      </p:sp>
      <p:sp>
        <p:nvSpPr>
          <p:cNvPr id="69" name="Rectangle 68">
            <a:extLst>
              <a:ext uri="{FF2B5EF4-FFF2-40B4-BE49-F238E27FC236}">
                <a16:creationId xmlns:a16="http://schemas.microsoft.com/office/drawing/2014/main" id="{7E9C5891-E15A-4F6A-B920-83EBB803D619}"/>
              </a:ext>
            </a:extLst>
          </p:cNvPr>
          <p:cNvSpPr/>
          <p:nvPr/>
        </p:nvSpPr>
        <p:spPr>
          <a:xfrm>
            <a:off x="3832395" y="7366161"/>
            <a:ext cx="1017868" cy="54285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35" dirty="0">
                <a:solidFill>
                  <a:schemeClr val="tx1"/>
                </a:solidFill>
              </a:rPr>
              <a:t>TB 1</a:t>
            </a:r>
          </a:p>
        </p:txBody>
      </p:sp>
      <p:sp>
        <p:nvSpPr>
          <p:cNvPr id="70" name="TextBox 69">
            <a:extLst>
              <a:ext uri="{FF2B5EF4-FFF2-40B4-BE49-F238E27FC236}">
                <a16:creationId xmlns:a16="http://schemas.microsoft.com/office/drawing/2014/main" id="{8AEDA553-2935-42DF-A9C8-A031C1E0263C}"/>
              </a:ext>
            </a:extLst>
          </p:cNvPr>
          <p:cNvSpPr txBox="1"/>
          <p:nvPr/>
        </p:nvSpPr>
        <p:spPr>
          <a:xfrm>
            <a:off x="5327429" y="7230670"/>
            <a:ext cx="1423891" cy="689741"/>
          </a:xfrm>
          <a:prstGeom prst="rect">
            <a:avLst/>
          </a:prstGeom>
          <a:noFill/>
        </p:spPr>
        <p:txBody>
          <a:bodyPr wrap="square" rtlCol="0">
            <a:spAutoFit/>
          </a:bodyPr>
          <a:lstStyle/>
          <a:p>
            <a:r>
              <a:rPr lang="en-US" sz="3882" dirty="0"/>
              <a:t>……..</a:t>
            </a:r>
          </a:p>
        </p:txBody>
      </p:sp>
      <p:sp>
        <p:nvSpPr>
          <p:cNvPr id="71" name="Rectangle 70">
            <a:extLst>
              <a:ext uri="{FF2B5EF4-FFF2-40B4-BE49-F238E27FC236}">
                <a16:creationId xmlns:a16="http://schemas.microsoft.com/office/drawing/2014/main" id="{6F7CD496-32CC-418C-BC4B-132DA0E90491}"/>
              </a:ext>
            </a:extLst>
          </p:cNvPr>
          <p:cNvSpPr/>
          <p:nvPr/>
        </p:nvSpPr>
        <p:spPr>
          <a:xfrm>
            <a:off x="7380094" y="7469431"/>
            <a:ext cx="1041396" cy="47073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35" dirty="0">
                <a:solidFill>
                  <a:schemeClr val="tx1"/>
                </a:solidFill>
              </a:rPr>
              <a:t>TB N</a:t>
            </a:r>
          </a:p>
        </p:txBody>
      </p:sp>
      <p:sp>
        <p:nvSpPr>
          <p:cNvPr id="72" name="TextBox 71">
            <a:extLst>
              <a:ext uri="{FF2B5EF4-FFF2-40B4-BE49-F238E27FC236}">
                <a16:creationId xmlns:a16="http://schemas.microsoft.com/office/drawing/2014/main" id="{8F472160-C96E-4808-95D0-7136573D1A5F}"/>
              </a:ext>
            </a:extLst>
          </p:cNvPr>
          <p:cNvSpPr txBox="1"/>
          <p:nvPr/>
        </p:nvSpPr>
        <p:spPr>
          <a:xfrm>
            <a:off x="3575475" y="8025318"/>
            <a:ext cx="1676100" cy="881780"/>
          </a:xfrm>
          <a:prstGeom prst="rect">
            <a:avLst/>
          </a:prstGeom>
          <a:noFill/>
        </p:spPr>
        <p:txBody>
          <a:bodyPr wrap="none" rtlCol="0">
            <a:spAutoFit/>
          </a:bodyPr>
          <a:lstStyle/>
          <a:p>
            <a:r>
              <a:rPr lang="en-US" sz="2565" b="1" dirty="0" err="1"/>
              <a:t>Blockdim.x</a:t>
            </a:r>
            <a:br>
              <a:rPr lang="en-US" sz="2565" b="1" dirty="0"/>
            </a:br>
            <a:endParaRPr lang="en-US" sz="2565" b="1" dirty="0"/>
          </a:p>
        </p:txBody>
      </p:sp>
      <p:cxnSp>
        <p:nvCxnSpPr>
          <p:cNvPr id="73" name="Straight Arrow Connector 72">
            <a:extLst>
              <a:ext uri="{FF2B5EF4-FFF2-40B4-BE49-F238E27FC236}">
                <a16:creationId xmlns:a16="http://schemas.microsoft.com/office/drawing/2014/main" id="{8016F57C-6C4F-4CC9-845C-742A92EA1610}"/>
              </a:ext>
            </a:extLst>
          </p:cNvPr>
          <p:cNvCxnSpPr>
            <a:cxnSpLocks/>
          </p:cNvCxnSpPr>
          <p:nvPr/>
        </p:nvCxnSpPr>
        <p:spPr>
          <a:xfrm>
            <a:off x="3812779" y="8005898"/>
            <a:ext cx="110914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AEFCE989-492F-43B4-8542-26E22CE74125}"/>
              </a:ext>
            </a:extLst>
          </p:cNvPr>
          <p:cNvCxnSpPr>
            <a:cxnSpLocks/>
          </p:cNvCxnSpPr>
          <p:nvPr/>
        </p:nvCxnSpPr>
        <p:spPr>
          <a:xfrm>
            <a:off x="3812781" y="6162664"/>
            <a:ext cx="4609207"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75" name="TextBox 74">
            <a:extLst>
              <a:ext uri="{FF2B5EF4-FFF2-40B4-BE49-F238E27FC236}">
                <a16:creationId xmlns:a16="http://schemas.microsoft.com/office/drawing/2014/main" id="{0B883D02-2416-4E6F-ABA1-464ED81FD0C7}"/>
              </a:ext>
            </a:extLst>
          </p:cNvPr>
          <p:cNvSpPr txBox="1"/>
          <p:nvPr/>
        </p:nvSpPr>
        <p:spPr>
          <a:xfrm>
            <a:off x="5254117" y="5686900"/>
            <a:ext cx="1548629" cy="530915"/>
          </a:xfrm>
          <a:prstGeom prst="rect">
            <a:avLst/>
          </a:prstGeom>
          <a:noFill/>
        </p:spPr>
        <p:txBody>
          <a:bodyPr wrap="none" rtlCol="0">
            <a:spAutoFit/>
          </a:bodyPr>
          <a:lstStyle/>
          <a:p>
            <a:r>
              <a:rPr lang="en-US" sz="2850" b="1" dirty="0"/>
              <a:t>Page size</a:t>
            </a:r>
          </a:p>
        </p:txBody>
      </p:sp>
      <p:cxnSp>
        <p:nvCxnSpPr>
          <p:cNvPr id="76" name="Straight Arrow Connector 75">
            <a:extLst>
              <a:ext uri="{FF2B5EF4-FFF2-40B4-BE49-F238E27FC236}">
                <a16:creationId xmlns:a16="http://schemas.microsoft.com/office/drawing/2014/main" id="{6D43492A-17E9-4BBB-B178-1C4F4DB6059C}"/>
              </a:ext>
            </a:extLst>
          </p:cNvPr>
          <p:cNvCxnSpPr>
            <a:cxnSpLocks/>
          </p:cNvCxnSpPr>
          <p:nvPr/>
        </p:nvCxnSpPr>
        <p:spPr>
          <a:xfrm flipV="1">
            <a:off x="3925591" y="6929036"/>
            <a:ext cx="0" cy="42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C4351BA5-1132-4EEC-8AA1-8FBE485AF703}"/>
              </a:ext>
            </a:extLst>
          </p:cNvPr>
          <p:cNvCxnSpPr/>
          <p:nvPr/>
        </p:nvCxnSpPr>
        <p:spPr>
          <a:xfrm flipV="1">
            <a:off x="4197019" y="6925246"/>
            <a:ext cx="0" cy="42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690FCA65-934F-477F-B3CD-AD8CD10BF96E}"/>
              </a:ext>
            </a:extLst>
          </p:cNvPr>
          <p:cNvCxnSpPr/>
          <p:nvPr/>
        </p:nvCxnSpPr>
        <p:spPr>
          <a:xfrm flipV="1">
            <a:off x="4468447" y="6925246"/>
            <a:ext cx="0" cy="42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72690B51-E59A-49C7-94FB-B60D571CD7F3}"/>
              </a:ext>
            </a:extLst>
          </p:cNvPr>
          <p:cNvCxnSpPr/>
          <p:nvPr/>
        </p:nvCxnSpPr>
        <p:spPr>
          <a:xfrm flipV="1">
            <a:off x="4698649" y="6945311"/>
            <a:ext cx="0" cy="42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46B1CAA5-96DF-4DFE-88CF-338674E46F68}"/>
              </a:ext>
            </a:extLst>
          </p:cNvPr>
          <p:cNvCxnSpPr/>
          <p:nvPr/>
        </p:nvCxnSpPr>
        <p:spPr>
          <a:xfrm flipV="1">
            <a:off x="7492960" y="6993886"/>
            <a:ext cx="0" cy="42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4F77CA51-63C6-44C4-9949-30110C1B31B3}"/>
              </a:ext>
            </a:extLst>
          </p:cNvPr>
          <p:cNvCxnSpPr/>
          <p:nvPr/>
        </p:nvCxnSpPr>
        <p:spPr>
          <a:xfrm flipV="1">
            <a:off x="7764388" y="6993886"/>
            <a:ext cx="0" cy="42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1E82529A-E1FC-4230-8053-20DADCAB7FA4}"/>
              </a:ext>
            </a:extLst>
          </p:cNvPr>
          <p:cNvCxnSpPr/>
          <p:nvPr/>
        </p:nvCxnSpPr>
        <p:spPr>
          <a:xfrm flipV="1">
            <a:off x="8035818" y="6973821"/>
            <a:ext cx="0" cy="42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D3C1CFC1-4CB8-4EC0-A3E3-790A877DEB87}"/>
              </a:ext>
            </a:extLst>
          </p:cNvPr>
          <p:cNvCxnSpPr/>
          <p:nvPr/>
        </p:nvCxnSpPr>
        <p:spPr>
          <a:xfrm flipV="1">
            <a:off x="8307246" y="6993886"/>
            <a:ext cx="0" cy="427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5" name="TextBox 84">
            <a:extLst>
              <a:ext uri="{FF2B5EF4-FFF2-40B4-BE49-F238E27FC236}">
                <a16:creationId xmlns:a16="http://schemas.microsoft.com/office/drawing/2014/main" id="{7DCDE2C5-EDCE-4DC1-B6ED-4DC12B2F46B7}"/>
              </a:ext>
            </a:extLst>
          </p:cNvPr>
          <p:cNvSpPr txBox="1"/>
          <p:nvPr/>
        </p:nvSpPr>
        <p:spPr>
          <a:xfrm>
            <a:off x="7109839" y="7984376"/>
            <a:ext cx="1676100" cy="881780"/>
          </a:xfrm>
          <a:prstGeom prst="rect">
            <a:avLst/>
          </a:prstGeom>
          <a:noFill/>
        </p:spPr>
        <p:txBody>
          <a:bodyPr wrap="none" rtlCol="0">
            <a:spAutoFit/>
          </a:bodyPr>
          <a:lstStyle/>
          <a:p>
            <a:r>
              <a:rPr lang="en-US" sz="2565" b="1" dirty="0" err="1"/>
              <a:t>Blockdim.x</a:t>
            </a:r>
            <a:br>
              <a:rPr lang="en-US" sz="2565" b="1" dirty="0"/>
            </a:br>
            <a:endParaRPr lang="en-US" sz="2565" b="1" dirty="0"/>
          </a:p>
        </p:txBody>
      </p:sp>
      <p:cxnSp>
        <p:nvCxnSpPr>
          <p:cNvPr id="86" name="Straight Arrow Connector 85">
            <a:extLst>
              <a:ext uri="{FF2B5EF4-FFF2-40B4-BE49-F238E27FC236}">
                <a16:creationId xmlns:a16="http://schemas.microsoft.com/office/drawing/2014/main" id="{D7CF4318-7743-435A-ACFB-06B6277402E3}"/>
              </a:ext>
            </a:extLst>
          </p:cNvPr>
          <p:cNvCxnSpPr>
            <a:cxnSpLocks/>
          </p:cNvCxnSpPr>
          <p:nvPr/>
        </p:nvCxnSpPr>
        <p:spPr>
          <a:xfrm>
            <a:off x="7400135" y="8025397"/>
            <a:ext cx="110914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1" name="Rectangle 150">
            <a:extLst>
              <a:ext uri="{FF2B5EF4-FFF2-40B4-BE49-F238E27FC236}">
                <a16:creationId xmlns:a16="http://schemas.microsoft.com/office/drawing/2014/main" id="{7DECBA85-9286-4ED9-9417-4F4F2318830A}"/>
              </a:ext>
            </a:extLst>
          </p:cNvPr>
          <p:cNvSpPr/>
          <p:nvPr/>
        </p:nvSpPr>
        <p:spPr>
          <a:xfrm>
            <a:off x="14140028" y="5542083"/>
            <a:ext cx="2432988" cy="30889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252"/>
          </a:p>
        </p:txBody>
      </p:sp>
      <p:sp>
        <p:nvSpPr>
          <p:cNvPr id="152" name="Rectangle 151">
            <a:extLst>
              <a:ext uri="{FF2B5EF4-FFF2-40B4-BE49-F238E27FC236}">
                <a16:creationId xmlns:a16="http://schemas.microsoft.com/office/drawing/2014/main" id="{80C43005-5F29-44BD-BFDE-08E4667BFA00}"/>
              </a:ext>
            </a:extLst>
          </p:cNvPr>
          <p:cNvSpPr/>
          <p:nvPr/>
        </p:nvSpPr>
        <p:spPr>
          <a:xfrm>
            <a:off x="11302601" y="5535711"/>
            <a:ext cx="2432988" cy="30889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252"/>
          </a:p>
        </p:txBody>
      </p:sp>
      <p:sp>
        <p:nvSpPr>
          <p:cNvPr id="153" name="Rectangle 152">
            <a:extLst>
              <a:ext uri="{FF2B5EF4-FFF2-40B4-BE49-F238E27FC236}">
                <a16:creationId xmlns:a16="http://schemas.microsoft.com/office/drawing/2014/main" id="{7AB57003-0A08-4F7B-8524-258EA9D07BFC}"/>
              </a:ext>
            </a:extLst>
          </p:cNvPr>
          <p:cNvSpPr/>
          <p:nvPr/>
        </p:nvSpPr>
        <p:spPr>
          <a:xfrm>
            <a:off x="12528034" y="5984676"/>
            <a:ext cx="1132238" cy="747814"/>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56" dirty="0">
              <a:solidFill>
                <a:schemeClr val="tx1"/>
              </a:solidFill>
            </a:endParaRPr>
          </a:p>
        </p:txBody>
      </p:sp>
      <p:sp>
        <p:nvSpPr>
          <p:cNvPr id="154" name="Rectangle 153">
            <a:extLst>
              <a:ext uri="{FF2B5EF4-FFF2-40B4-BE49-F238E27FC236}">
                <a16:creationId xmlns:a16="http://schemas.microsoft.com/office/drawing/2014/main" id="{D5717DB4-83ED-430D-ABD4-CEBB73FBA568}"/>
              </a:ext>
            </a:extLst>
          </p:cNvPr>
          <p:cNvSpPr/>
          <p:nvPr/>
        </p:nvSpPr>
        <p:spPr>
          <a:xfrm>
            <a:off x="11395798" y="5984676"/>
            <a:ext cx="1132238" cy="747814"/>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56" dirty="0">
              <a:solidFill>
                <a:schemeClr val="tx1"/>
              </a:solidFill>
            </a:endParaRPr>
          </a:p>
        </p:txBody>
      </p:sp>
      <p:sp>
        <p:nvSpPr>
          <p:cNvPr id="155" name="Rectangle 154">
            <a:extLst>
              <a:ext uri="{FF2B5EF4-FFF2-40B4-BE49-F238E27FC236}">
                <a16:creationId xmlns:a16="http://schemas.microsoft.com/office/drawing/2014/main" id="{C9BD338D-6499-4388-AEA5-D482BB4ABD9B}"/>
              </a:ext>
            </a:extLst>
          </p:cNvPr>
          <p:cNvSpPr/>
          <p:nvPr/>
        </p:nvSpPr>
        <p:spPr>
          <a:xfrm>
            <a:off x="15335850" y="5993978"/>
            <a:ext cx="1132238" cy="747814"/>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56" dirty="0">
              <a:solidFill>
                <a:schemeClr val="tx1"/>
              </a:solidFill>
            </a:endParaRPr>
          </a:p>
        </p:txBody>
      </p:sp>
      <p:sp>
        <p:nvSpPr>
          <p:cNvPr id="156" name="Rectangle 155">
            <a:extLst>
              <a:ext uri="{FF2B5EF4-FFF2-40B4-BE49-F238E27FC236}">
                <a16:creationId xmlns:a16="http://schemas.microsoft.com/office/drawing/2014/main" id="{914718DB-B57F-471A-9CF2-A637F000C2D7}"/>
              </a:ext>
            </a:extLst>
          </p:cNvPr>
          <p:cNvSpPr/>
          <p:nvPr/>
        </p:nvSpPr>
        <p:spPr>
          <a:xfrm>
            <a:off x="14226610" y="5995509"/>
            <a:ext cx="1132238" cy="747814"/>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56" dirty="0">
              <a:solidFill>
                <a:schemeClr val="tx1"/>
              </a:solidFill>
            </a:endParaRPr>
          </a:p>
        </p:txBody>
      </p:sp>
      <p:sp>
        <p:nvSpPr>
          <p:cNvPr id="157" name="Rectangle 156">
            <a:extLst>
              <a:ext uri="{FF2B5EF4-FFF2-40B4-BE49-F238E27FC236}">
                <a16:creationId xmlns:a16="http://schemas.microsoft.com/office/drawing/2014/main" id="{EF9CF6AB-D9F9-4E15-A02C-EE4DEEA1814E}"/>
              </a:ext>
            </a:extLst>
          </p:cNvPr>
          <p:cNvSpPr/>
          <p:nvPr/>
        </p:nvSpPr>
        <p:spPr>
          <a:xfrm>
            <a:off x="11637401" y="7407327"/>
            <a:ext cx="1132238" cy="747814"/>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35" dirty="0">
                <a:solidFill>
                  <a:schemeClr val="tx1"/>
                </a:solidFill>
              </a:rPr>
              <a:t>TB 0</a:t>
            </a:r>
          </a:p>
        </p:txBody>
      </p:sp>
      <p:sp>
        <p:nvSpPr>
          <p:cNvPr id="158" name="Rectangle 157">
            <a:extLst>
              <a:ext uri="{FF2B5EF4-FFF2-40B4-BE49-F238E27FC236}">
                <a16:creationId xmlns:a16="http://schemas.microsoft.com/office/drawing/2014/main" id="{7DAE5585-48B2-4A32-B841-E5C5F6114973}"/>
              </a:ext>
            </a:extLst>
          </p:cNvPr>
          <p:cNvSpPr/>
          <p:nvPr/>
        </p:nvSpPr>
        <p:spPr>
          <a:xfrm>
            <a:off x="14503515" y="7518785"/>
            <a:ext cx="1132238" cy="747814"/>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35" dirty="0">
                <a:solidFill>
                  <a:schemeClr val="tx1"/>
                </a:solidFill>
              </a:rPr>
              <a:t>TB 1</a:t>
            </a:r>
          </a:p>
        </p:txBody>
      </p:sp>
      <p:sp>
        <p:nvSpPr>
          <p:cNvPr id="159" name="TextBox 158">
            <a:extLst>
              <a:ext uri="{FF2B5EF4-FFF2-40B4-BE49-F238E27FC236}">
                <a16:creationId xmlns:a16="http://schemas.microsoft.com/office/drawing/2014/main" id="{7849479D-890F-41E9-8CEE-B3053418FD7F}"/>
              </a:ext>
            </a:extLst>
          </p:cNvPr>
          <p:cNvSpPr txBox="1"/>
          <p:nvPr/>
        </p:nvSpPr>
        <p:spPr>
          <a:xfrm>
            <a:off x="11937189" y="5029372"/>
            <a:ext cx="1271502" cy="530915"/>
          </a:xfrm>
          <a:prstGeom prst="rect">
            <a:avLst/>
          </a:prstGeom>
          <a:noFill/>
        </p:spPr>
        <p:txBody>
          <a:bodyPr wrap="none" rtlCol="0">
            <a:spAutoFit/>
          </a:bodyPr>
          <a:lstStyle/>
          <a:p>
            <a:r>
              <a:rPr lang="en-US" sz="2850" b="1" dirty="0"/>
              <a:t>Node 0</a:t>
            </a:r>
          </a:p>
        </p:txBody>
      </p:sp>
      <p:sp>
        <p:nvSpPr>
          <p:cNvPr id="160" name="TextBox 159">
            <a:extLst>
              <a:ext uri="{FF2B5EF4-FFF2-40B4-BE49-F238E27FC236}">
                <a16:creationId xmlns:a16="http://schemas.microsoft.com/office/drawing/2014/main" id="{3DCBD511-FCD8-452A-9F2E-A08FC1FACBC9}"/>
              </a:ext>
            </a:extLst>
          </p:cNvPr>
          <p:cNvSpPr txBox="1"/>
          <p:nvPr/>
        </p:nvSpPr>
        <p:spPr>
          <a:xfrm>
            <a:off x="14737603" y="5052037"/>
            <a:ext cx="1271502" cy="530915"/>
          </a:xfrm>
          <a:prstGeom prst="rect">
            <a:avLst/>
          </a:prstGeom>
          <a:noFill/>
        </p:spPr>
        <p:txBody>
          <a:bodyPr wrap="none" rtlCol="0">
            <a:spAutoFit/>
          </a:bodyPr>
          <a:lstStyle/>
          <a:p>
            <a:r>
              <a:rPr lang="en-US" sz="2850" b="1" dirty="0"/>
              <a:t>Node 1</a:t>
            </a:r>
          </a:p>
        </p:txBody>
      </p:sp>
      <p:cxnSp>
        <p:nvCxnSpPr>
          <p:cNvPr id="161" name="Straight Arrow Connector 160">
            <a:extLst>
              <a:ext uri="{FF2B5EF4-FFF2-40B4-BE49-F238E27FC236}">
                <a16:creationId xmlns:a16="http://schemas.microsoft.com/office/drawing/2014/main" id="{DAA1C7D9-83FD-40A3-84C5-D8DE7032C69F}"/>
              </a:ext>
            </a:extLst>
          </p:cNvPr>
          <p:cNvCxnSpPr>
            <a:stCxn id="157" idx="0"/>
            <a:endCxn id="154" idx="2"/>
          </p:cNvCxnSpPr>
          <p:nvPr/>
        </p:nvCxnSpPr>
        <p:spPr>
          <a:xfrm flipH="1" flipV="1">
            <a:off x="11961920" y="6732496"/>
            <a:ext cx="241603" cy="6748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2" name="Straight Arrow Connector 161">
            <a:extLst>
              <a:ext uri="{FF2B5EF4-FFF2-40B4-BE49-F238E27FC236}">
                <a16:creationId xmlns:a16="http://schemas.microsoft.com/office/drawing/2014/main" id="{1F499D61-6935-406E-B358-BA646214AA5B}"/>
              </a:ext>
            </a:extLst>
          </p:cNvPr>
          <p:cNvCxnSpPr>
            <a:cxnSpLocks/>
            <a:stCxn id="157" idx="0"/>
          </p:cNvCxnSpPr>
          <p:nvPr/>
        </p:nvCxnSpPr>
        <p:spPr>
          <a:xfrm flipV="1">
            <a:off x="12203520" y="6796831"/>
            <a:ext cx="890634" cy="610499"/>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cxnSp>
        <p:nvCxnSpPr>
          <p:cNvPr id="163" name="Straight Arrow Connector 162">
            <a:extLst>
              <a:ext uri="{FF2B5EF4-FFF2-40B4-BE49-F238E27FC236}">
                <a16:creationId xmlns:a16="http://schemas.microsoft.com/office/drawing/2014/main" id="{6EFF05F6-DAEF-41C0-96AD-C613CF95F6FA}"/>
              </a:ext>
            </a:extLst>
          </p:cNvPr>
          <p:cNvCxnSpPr>
            <a:cxnSpLocks/>
          </p:cNvCxnSpPr>
          <p:nvPr/>
        </p:nvCxnSpPr>
        <p:spPr>
          <a:xfrm flipH="1" flipV="1">
            <a:off x="14737606" y="6796829"/>
            <a:ext cx="319211" cy="698554"/>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63">
            <a:extLst>
              <a:ext uri="{FF2B5EF4-FFF2-40B4-BE49-F238E27FC236}">
                <a16:creationId xmlns:a16="http://schemas.microsoft.com/office/drawing/2014/main" id="{D1ED1259-7B5F-474D-B5E8-DE2D539E8DD7}"/>
              </a:ext>
            </a:extLst>
          </p:cNvPr>
          <p:cNvCxnSpPr>
            <a:cxnSpLocks/>
            <a:stCxn id="158" idx="0"/>
          </p:cNvCxnSpPr>
          <p:nvPr/>
        </p:nvCxnSpPr>
        <p:spPr>
          <a:xfrm flipV="1">
            <a:off x="15069639" y="6796829"/>
            <a:ext cx="752809" cy="72195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5" name="TextBox 164">
            <a:extLst>
              <a:ext uri="{FF2B5EF4-FFF2-40B4-BE49-F238E27FC236}">
                <a16:creationId xmlns:a16="http://schemas.microsoft.com/office/drawing/2014/main" id="{56202DF4-4956-4BDF-8ADB-2D3317DFA154}"/>
              </a:ext>
            </a:extLst>
          </p:cNvPr>
          <p:cNvSpPr txBox="1"/>
          <p:nvPr/>
        </p:nvSpPr>
        <p:spPr>
          <a:xfrm>
            <a:off x="10181694" y="5888223"/>
            <a:ext cx="978858" cy="817403"/>
          </a:xfrm>
          <a:prstGeom prst="rect">
            <a:avLst/>
          </a:prstGeom>
          <a:noFill/>
        </p:spPr>
        <p:txBody>
          <a:bodyPr wrap="none" rtlCol="0">
            <a:spAutoFit/>
          </a:bodyPr>
          <a:lstStyle/>
          <a:p>
            <a:r>
              <a:rPr lang="en-US" sz="2356" b="1" dirty="0"/>
              <a:t>Data</a:t>
            </a:r>
          </a:p>
          <a:p>
            <a:r>
              <a:rPr lang="en-US" sz="2356" b="1" dirty="0"/>
              <a:t>Blocks</a:t>
            </a:r>
          </a:p>
        </p:txBody>
      </p:sp>
      <p:sp>
        <p:nvSpPr>
          <p:cNvPr id="166" name="TextBox 165">
            <a:extLst>
              <a:ext uri="{FF2B5EF4-FFF2-40B4-BE49-F238E27FC236}">
                <a16:creationId xmlns:a16="http://schemas.microsoft.com/office/drawing/2014/main" id="{CAED4523-4BD9-4543-B644-07B4940AAC00}"/>
              </a:ext>
            </a:extLst>
          </p:cNvPr>
          <p:cNvSpPr txBox="1"/>
          <p:nvPr/>
        </p:nvSpPr>
        <p:spPr>
          <a:xfrm>
            <a:off x="10291611" y="7407331"/>
            <a:ext cx="720069" cy="817403"/>
          </a:xfrm>
          <a:prstGeom prst="rect">
            <a:avLst/>
          </a:prstGeom>
          <a:noFill/>
        </p:spPr>
        <p:txBody>
          <a:bodyPr wrap="none" rtlCol="0">
            <a:spAutoFit/>
          </a:bodyPr>
          <a:lstStyle/>
          <a:p>
            <a:r>
              <a:rPr lang="en-US" sz="2356" b="1" dirty="0"/>
              <a:t>TB</a:t>
            </a:r>
          </a:p>
          <a:p>
            <a:r>
              <a:rPr lang="en-US" sz="2356" b="1" dirty="0"/>
              <a:t>Grid</a:t>
            </a:r>
          </a:p>
        </p:txBody>
      </p:sp>
      <p:cxnSp>
        <p:nvCxnSpPr>
          <p:cNvPr id="167" name="Straight Arrow Connector 166">
            <a:extLst>
              <a:ext uri="{FF2B5EF4-FFF2-40B4-BE49-F238E27FC236}">
                <a16:creationId xmlns:a16="http://schemas.microsoft.com/office/drawing/2014/main" id="{E16D1956-AD7E-4F88-A97F-CD9D9B9F90D8}"/>
              </a:ext>
            </a:extLst>
          </p:cNvPr>
          <p:cNvCxnSpPr/>
          <p:nvPr/>
        </p:nvCxnSpPr>
        <p:spPr>
          <a:xfrm>
            <a:off x="11395803" y="5905512"/>
            <a:ext cx="222850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68" name="TextBox 167">
            <a:extLst>
              <a:ext uri="{FF2B5EF4-FFF2-40B4-BE49-F238E27FC236}">
                <a16:creationId xmlns:a16="http://schemas.microsoft.com/office/drawing/2014/main" id="{BD6FB52B-8207-45E2-B496-15B111FB599F}"/>
              </a:ext>
            </a:extLst>
          </p:cNvPr>
          <p:cNvSpPr txBox="1"/>
          <p:nvPr/>
        </p:nvSpPr>
        <p:spPr>
          <a:xfrm>
            <a:off x="11227784" y="5505019"/>
            <a:ext cx="2467342" cy="377347"/>
          </a:xfrm>
          <a:prstGeom prst="rect">
            <a:avLst/>
          </a:prstGeom>
          <a:noFill/>
        </p:spPr>
        <p:txBody>
          <a:bodyPr wrap="none" rtlCol="0">
            <a:spAutoFit/>
          </a:bodyPr>
          <a:lstStyle/>
          <a:p>
            <a:r>
              <a:rPr lang="en-US" sz="1852" b="1" dirty="0" err="1"/>
              <a:t>gridDim.x</a:t>
            </a:r>
            <a:r>
              <a:rPr lang="en-US" sz="1852" b="1" dirty="0"/>
              <a:t> * </a:t>
            </a:r>
            <a:r>
              <a:rPr lang="en-US" sz="1852" b="1" dirty="0" err="1"/>
              <a:t>blockDim.x</a:t>
            </a:r>
            <a:endParaRPr lang="en-US" sz="1852" b="1" dirty="0"/>
          </a:p>
        </p:txBody>
      </p:sp>
      <p:sp>
        <p:nvSpPr>
          <p:cNvPr id="169" name="TextBox 168">
            <a:extLst>
              <a:ext uri="{FF2B5EF4-FFF2-40B4-BE49-F238E27FC236}">
                <a16:creationId xmlns:a16="http://schemas.microsoft.com/office/drawing/2014/main" id="{148540EF-68F7-466B-8C47-196799A01BBF}"/>
              </a:ext>
            </a:extLst>
          </p:cNvPr>
          <p:cNvSpPr txBox="1"/>
          <p:nvPr/>
        </p:nvSpPr>
        <p:spPr>
          <a:xfrm>
            <a:off x="11418797" y="8171606"/>
            <a:ext cx="1372492" cy="399340"/>
          </a:xfrm>
          <a:prstGeom prst="rect">
            <a:avLst/>
          </a:prstGeom>
          <a:noFill/>
        </p:spPr>
        <p:txBody>
          <a:bodyPr wrap="none" rtlCol="0">
            <a:spAutoFit/>
          </a:bodyPr>
          <a:lstStyle/>
          <a:p>
            <a:r>
              <a:rPr lang="en-US" sz="1995" b="1" dirty="0" err="1"/>
              <a:t>blockDim.x</a:t>
            </a:r>
            <a:endParaRPr lang="en-US" sz="1995" b="1" dirty="0"/>
          </a:p>
        </p:txBody>
      </p:sp>
      <p:cxnSp>
        <p:nvCxnSpPr>
          <p:cNvPr id="170" name="Straight Arrow Connector 169">
            <a:extLst>
              <a:ext uri="{FF2B5EF4-FFF2-40B4-BE49-F238E27FC236}">
                <a16:creationId xmlns:a16="http://schemas.microsoft.com/office/drawing/2014/main" id="{18D23485-94E4-4C6D-99DA-6C98AD1853CD}"/>
              </a:ext>
            </a:extLst>
          </p:cNvPr>
          <p:cNvCxnSpPr>
            <a:cxnSpLocks/>
          </p:cNvCxnSpPr>
          <p:nvPr/>
        </p:nvCxnSpPr>
        <p:spPr>
          <a:xfrm>
            <a:off x="11540849" y="8249883"/>
            <a:ext cx="127537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72" name="TextBox 171">
            <a:extLst>
              <a:ext uri="{FF2B5EF4-FFF2-40B4-BE49-F238E27FC236}">
                <a16:creationId xmlns:a16="http://schemas.microsoft.com/office/drawing/2014/main" id="{82575920-60AE-4383-A0E3-22905A633537}"/>
              </a:ext>
            </a:extLst>
          </p:cNvPr>
          <p:cNvSpPr txBox="1"/>
          <p:nvPr/>
        </p:nvSpPr>
        <p:spPr>
          <a:xfrm>
            <a:off x="11537956" y="5953618"/>
            <a:ext cx="944489" cy="574773"/>
          </a:xfrm>
          <a:prstGeom prst="rect">
            <a:avLst/>
          </a:prstGeom>
          <a:noFill/>
        </p:spPr>
        <p:txBody>
          <a:bodyPr wrap="none" rtlCol="0" anchor="ctr">
            <a:spAutoFit/>
          </a:bodyPr>
          <a:lstStyle/>
          <a:p>
            <a:r>
              <a:rPr lang="en-US" sz="3135" dirty="0"/>
              <a:t>DB0 </a:t>
            </a:r>
          </a:p>
        </p:txBody>
      </p:sp>
      <p:sp>
        <p:nvSpPr>
          <p:cNvPr id="174" name="TextBox 173">
            <a:extLst>
              <a:ext uri="{FF2B5EF4-FFF2-40B4-BE49-F238E27FC236}">
                <a16:creationId xmlns:a16="http://schemas.microsoft.com/office/drawing/2014/main" id="{5D4534DE-18F1-46D5-95D9-280D7224C386}"/>
              </a:ext>
            </a:extLst>
          </p:cNvPr>
          <p:cNvSpPr txBox="1"/>
          <p:nvPr/>
        </p:nvSpPr>
        <p:spPr>
          <a:xfrm>
            <a:off x="12615195" y="5993783"/>
            <a:ext cx="944489" cy="574773"/>
          </a:xfrm>
          <a:prstGeom prst="rect">
            <a:avLst/>
          </a:prstGeom>
          <a:noFill/>
        </p:spPr>
        <p:txBody>
          <a:bodyPr wrap="none" rtlCol="0">
            <a:spAutoFit/>
          </a:bodyPr>
          <a:lstStyle/>
          <a:p>
            <a:r>
              <a:rPr lang="en-US" sz="3135" dirty="0"/>
              <a:t>DB2 </a:t>
            </a:r>
          </a:p>
        </p:txBody>
      </p:sp>
      <p:sp>
        <p:nvSpPr>
          <p:cNvPr id="176" name="TextBox 175">
            <a:extLst>
              <a:ext uri="{FF2B5EF4-FFF2-40B4-BE49-F238E27FC236}">
                <a16:creationId xmlns:a16="http://schemas.microsoft.com/office/drawing/2014/main" id="{5575B422-8264-4DBD-BA52-73CCBFEEDA69}"/>
              </a:ext>
            </a:extLst>
          </p:cNvPr>
          <p:cNvSpPr txBox="1"/>
          <p:nvPr/>
        </p:nvSpPr>
        <p:spPr>
          <a:xfrm>
            <a:off x="14304833" y="5965075"/>
            <a:ext cx="944489" cy="574773"/>
          </a:xfrm>
          <a:prstGeom prst="rect">
            <a:avLst/>
          </a:prstGeom>
          <a:noFill/>
        </p:spPr>
        <p:txBody>
          <a:bodyPr wrap="none" rtlCol="0">
            <a:spAutoFit/>
          </a:bodyPr>
          <a:lstStyle/>
          <a:p>
            <a:r>
              <a:rPr lang="en-US" sz="3135" dirty="0"/>
              <a:t>DB1 </a:t>
            </a:r>
          </a:p>
        </p:txBody>
      </p:sp>
      <p:sp>
        <p:nvSpPr>
          <p:cNvPr id="178" name="TextBox 177">
            <a:extLst>
              <a:ext uri="{FF2B5EF4-FFF2-40B4-BE49-F238E27FC236}">
                <a16:creationId xmlns:a16="http://schemas.microsoft.com/office/drawing/2014/main" id="{28CFD57E-2286-45C2-99C3-C9D0AF2757CC}"/>
              </a:ext>
            </a:extLst>
          </p:cNvPr>
          <p:cNvSpPr txBox="1"/>
          <p:nvPr/>
        </p:nvSpPr>
        <p:spPr>
          <a:xfrm>
            <a:off x="15449128" y="5966961"/>
            <a:ext cx="944489" cy="574773"/>
          </a:xfrm>
          <a:prstGeom prst="rect">
            <a:avLst/>
          </a:prstGeom>
          <a:noFill/>
        </p:spPr>
        <p:txBody>
          <a:bodyPr wrap="none" rtlCol="0">
            <a:spAutoFit/>
          </a:bodyPr>
          <a:lstStyle/>
          <a:p>
            <a:r>
              <a:rPr lang="en-US" sz="3135" dirty="0"/>
              <a:t>DB3 </a:t>
            </a:r>
          </a:p>
        </p:txBody>
      </p:sp>
      <p:sp>
        <p:nvSpPr>
          <p:cNvPr id="55" name="TextBox 54">
            <a:extLst>
              <a:ext uri="{FF2B5EF4-FFF2-40B4-BE49-F238E27FC236}">
                <a16:creationId xmlns:a16="http://schemas.microsoft.com/office/drawing/2014/main" id="{557E5DAD-DA70-4293-83E6-6AF05BC8F626}"/>
              </a:ext>
            </a:extLst>
          </p:cNvPr>
          <p:cNvSpPr txBox="1"/>
          <p:nvPr/>
        </p:nvSpPr>
        <p:spPr>
          <a:xfrm>
            <a:off x="2419418" y="6827113"/>
            <a:ext cx="1457900" cy="487056"/>
          </a:xfrm>
          <a:prstGeom prst="rect">
            <a:avLst/>
          </a:prstGeom>
          <a:noFill/>
        </p:spPr>
        <p:txBody>
          <a:bodyPr wrap="none" rtlCol="0">
            <a:spAutoFit/>
          </a:bodyPr>
          <a:lstStyle/>
          <a:p>
            <a:r>
              <a:rPr lang="en-US" sz="2565" b="1" dirty="0" err="1"/>
              <a:t>data_size</a:t>
            </a:r>
            <a:endParaRPr lang="en-US" sz="2565" b="1" dirty="0"/>
          </a:p>
        </p:txBody>
      </p:sp>
      <mc:AlternateContent xmlns:mc="http://schemas.openxmlformats.org/markup-compatibility/2006">
        <mc:Choice xmlns:a14="http://schemas.microsoft.com/office/drawing/2010/main" Requires="a14">
          <p:sp>
            <p:nvSpPr>
              <p:cNvPr id="59" name="Rectangle 58">
                <a:extLst>
                  <a:ext uri="{FF2B5EF4-FFF2-40B4-BE49-F238E27FC236}">
                    <a16:creationId xmlns:a16="http://schemas.microsoft.com/office/drawing/2014/main" id="{ACEE40A8-EBF5-4866-BA7B-BDEA4AD915A4}"/>
                  </a:ext>
                </a:extLst>
              </p:cNvPr>
              <p:cNvSpPr/>
              <p:nvPr/>
            </p:nvSpPr>
            <p:spPr>
              <a:xfrm>
                <a:off x="2407156" y="8965758"/>
                <a:ext cx="6042100" cy="11850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3420"/>
                        <m:t>MinTBBatch</m:t>
                      </m:r>
                      <m:r>
                        <m:rPr>
                          <m:nor/>
                        </m:rPr>
                        <a:rPr lang="en-US" sz="3420"/>
                        <m:t> (</m:t>
                      </m:r>
                      <m:r>
                        <m:rPr>
                          <m:nor/>
                        </m:rPr>
                        <a:rPr lang="en-US" sz="3420"/>
                        <m:t>N</m:t>
                      </m:r>
                      <m:r>
                        <m:rPr>
                          <m:nor/>
                        </m:rPr>
                        <a:rPr lang="en-US" sz="3420"/>
                        <m:t>)</m:t>
                      </m:r>
                      <m:r>
                        <a:rPr lang="en-US" sz="3135" i="1">
                          <a:latin typeface="Cambria Math" panose="02040503050406030204" pitchFamily="18" charset="0"/>
                        </a:rPr>
                        <m:t>=</m:t>
                      </m:r>
                      <m:f>
                        <m:fPr>
                          <m:ctrlPr>
                            <a:rPr lang="en-US" sz="3135" i="1">
                              <a:latin typeface="Cambria Math" panose="02040503050406030204" pitchFamily="18" charset="0"/>
                            </a:rPr>
                          </m:ctrlPr>
                        </m:fPr>
                        <m:num>
                          <m:r>
                            <m:rPr>
                              <m:nor/>
                            </m:rPr>
                            <a:rPr lang="en-US" sz="3135" i="1" dirty="0"/>
                            <m:t>Pagesize</m:t>
                          </m:r>
                        </m:num>
                        <m:den>
                          <m:r>
                            <m:rPr>
                              <m:nor/>
                            </m:rPr>
                            <a:rPr lang="en-US" sz="3420" i="1"/>
                            <m:t>datablockSize</m:t>
                          </m:r>
                        </m:den>
                      </m:f>
                    </m:oMath>
                  </m:oMathPara>
                </a14:m>
                <a:endParaRPr lang="en-US" sz="3135" dirty="0"/>
              </a:p>
            </p:txBody>
          </p:sp>
        </mc:Choice>
        <mc:Fallback>
          <p:sp>
            <p:nvSpPr>
              <p:cNvPr id="59" name="Rectangle 58">
                <a:extLst>
                  <a:ext uri="{FF2B5EF4-FFF2-40B4-BE49-F238E27FC236}">
                    <a16:creationId xmlns:a16="http://schemas.microsoft.com/office/drawing/2014/main" id="{ACEE40A8-EBF5-4866-BA7B-BDEA4AD915A4}"/>
                  </a:ext>
                </a:extLst>
              </p:cNvPr>
              <p:cNvSpPr>
                <a:spLocks noRot="1" noChangeAspect="1" noMove="1" noResize="1" noEditPoints="1" noAdjustHandles="1" noChangeArrowheads="1" noChangeShapeType="1" noTextEdit="1"/>
              </p:cNvSpPr>
              <p:nvPr/>
            </p:nvSpPr>
            <p:spPr>
              <a:xfrm>
                <a:off x="2407156" y="8965758"/>
                <a:ext cx="6042100" cy="1185016"/>
              </a:xfrm>
              <a:prstGeom prst="rect">
                <a:avLst/>
              </a:prstGeom>
              <a:blipFill>
                <a:blip r:embed="rId3"/>
                <a:stretch>
                  <a:fillRect/>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6EA87EF0-17C3-46E4-92B1-E21AE063509E}"/>
              </a:ext>
            </a:extLst>
          </p:cNvPr>
          <p:cNvSpPr txBox="1"/>
          <p:nvPr/>
        </p:nvSpPr>
        <p:spPr>
          <a:xfrm>
            <a:off x="8380339" y="9129592"/>
            <a:ext cx="1966595" cy="1057212"/>
          </a:xfrm>
          <a:prstGeom prst="rect">
            <a:avLst/>
          </a:prstGeom>
          <a:noFill/>
        </p:spPr>
        <p:txBody>
          <a:bodyPr wrap="square" rtlCol="0">
            <a:spAutoFit/>
          </a:bodyPr>
          <a:lstStyle/>
          <a:p>
            <a:r>
              <a:rPr lang="en-US" sz="3135" dirty="0"/>
              <a:t>Varies per </a:t>
            </a:r>
          </a:p>
          <a:p>
            <a:r>
              <a:rPr lang="en-US" sz="3135" dirty="0"/>
              <a:t>Kernel</a:t>
            </a:r>
          </a:p>
        </p:txBody>
      </p:sp>
    </p:spTree>
    <p:extLst>
      <p:ext uri="{BB962C8B-B14F-4D97-AF65-F5344CB8AC3E}">
        <p14:creationId xmlns:p14="http://schemas.microsoft.com/office/powerpoint/2010/main" val="397139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D0DC-65C3-4D37-947D-6160638BC101}"/>
              </a:ext>
            </a:extLst>
          </p:cNvPr>
          <p:cNvSpPr>
            <a:spLocks noGrp="1"/>
          </p:cNvSpPr>
          <p:nvPr>
            <p:ph type="title"/>
          </p:nvPr>
        </p:nvSpPr>
        <p:spPr>
          <a:xfrm>
            <a:off x="2340644" y="458213"/>
            <a:ext cx="14984730" cy="2120901"/>
          </a:xfrm>
        </p:spPr>
        <p:txBody>
          <a:bodyPr/>
          <a:lstStyle/>
          <a:p>
            <a:r>
              <a:rPr lang="en-US" dirty="0"/>
              <a:t>LASP for Row/Column Locality</a:t>
            </a:r>
          </a:p>
        </p:txBody>
      </p:sp>
      <p:sp>
        <p:nvSpPr>
          <p:cNvPr id="3" name="Content Placeholder 2">
            <a:extLst>
              <a:ext uri="{FF2B5EF4-FFF2-40B4-BE49-F238E27FC236}">
                <a16:creationId xmlns:a16="http://schemas.microsoft.com/office/drawing/2014/main" id="{14D2CA30-0CB1-479F-9D42-68D1A9FDA951}"/>
              </a:ext>
            </a:extLst>
          </p:cNvPr>
          <p:cNvSpPr>
            <a:spLocks noGrp="1"/>
          </p:cNvSpPr>
          <p:nvPr>
            <p:ph idx="1"/>
          </p:nvPr>
        </p:nvSpPr>
        <p:spPr>
          <a:xfrm>
            <a:off x="2261235" y="2695948"/>
            <a:ext cx="16009044" cy="7872816"/>
          </a:xfrm>
        </p:spPr>
        <p:txBody>
          <a:bodyPr>
            <a:normAutofit/>
          </a:bodyPr>
          <a:lstStyle/>
          <a:p>
            <a:r>
              <a:rPr lang="en-US" dirty="0"/>
              <a:t>Binding consecutive rows/columns of </a:t>
            </a:r>
            <a:r>
              <a:rPr lang="en-US" dirty="0" err="1"/>
              <a:t>threadblocks</a:t>
            </a:r>
            <a:r>
              <a:rPr lang="en-US" dirty="0"/>
              <a:t> and </a:t>
            </a:r>
            <a:r>
              <a:rPr lang="en-US" dirty="0" err="1"/>
              <a:t>datablocks</a:t>
            </a:r>
            <a:r>
              <a:rPr lang="en-US" dirty="0"/>
              <a:t> to one Node.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3BB9C3F-0731-487C-ADB9-767C738F840A}"/>
              </a:ext>
            </a:extLst>
          </p:cNvPr>
          <p:cNvSpPr>
            <a:spLocks noGrp="1"/>
          </p:cNvSpPr>
          <p:nvPr>
            <p:ph type="sldNum" sz="quarter" idx="12"/>
          </p:nvPr>
        </p:nvSpPr>
        <p:spPr/>
        <p:txBody>
          <a:bodyPr/>
          <a:lstStyle/>
          <a:p>
            <a:fld id="{DCE5FC2F-9F3E-40BA-BF15-0F7774B3E1B8}" type="slidenum">
              <a:rPr lang="en-US" smtClean="0"/>
              <a:t>19</a:t>
            </a:fld>
            <a:endParaRPr lang="en-US"/>
          </a:p>
        </p:txBody>
      </p:sp>
      <p:sp>
        <p:nvSpPr>
          <p:cNvPr id="5" name="TextBox 4">
            <a:extLst>
              <a:ext uri="{FF2B5EF4-FFF2-40B4-BE49-F238E27FC236}">
                <a16:creationId xmlns:a16="http://schemas.microsoft.com/office/drawing/2014/main" id="{0226566A-9BA4-4E0B-94D1-60C21864655F}"/>
              </a:ext>
            </a:extLst>
          </p:cNvPr>
          <p:cNvSpPr txBox="1"/>
          <p:nvPr/>
        </p:nvSpPr>
        <p:spPr>
          <a:xfrm>
            <a:off x="6777602" y="8331816"/>
            <a:ext cx="2223027" cy="794064"/>
          </a:xfrm>
          <a:prstGeom prst="rect">
            <a:avLst/>
          </a:prstGeom>
          <a:noFill/>
        </p:spPr>
        <p:txBody>
          <a:bodyPr wrap="square" rtlCol="0">
            <a:spAutoFit/>
          </a:bodyPr>
          <a:lstStyle/>
          <a:p>
            <a:pPr algn="ctr"/>
            <a:r>
              <a:rPr lang="en-US" sz="2280" b="1" dirty="0"/>
              <a:t>Compute TB Grid</a:t>
            </a:r>
          </a:p>
        </p:txBody>
      </p:sp>
      <p:graphicFrame>
        <p:nvGraphicFramePr>
          <p:cNvPr id="6" name="Table 5">
            <a:extLst>
              <a:ext uri="{FF2B5EF4-FFF2-40B4-BE49-F238E27FC236}">
                <a16:creationId xmlns:a16="http://schemas.microsoft.com/office/drawing/2014/main" id="{E844451E-3F63-408F-BCC3-CA0E9A93AB30}"/>
              </a:ext>
            </a:extLst>
          </p:cNvPr>
          <p:cNvGraphicFramePr>
            <a:graphicFrameLocks noGrp="1"/>
          </p:cNvGraphicFramePr>
          <p:nvPr>
            <p:extLst>
              <p:ext uri="{D42A27DB-BD31-4B8C-83A1-F6EECF244321}">
                <p14:modId xmlns:p14="http://schemas.microsoft.com/office/powerpoint/2010/main" val="3928803670"/>
              </p:ext>
            </p:extLst>
          </p:nvPr>
        </p:nvGraphicFramePr>
        <p:xfrm>
          <a:off x="6172159" y="5790212"/>
          <a:ext cx="3483600" cy="2215852"/>
        </p:xfrm>
        <a:graphic>
          <a:graphicData uri="http://schemas.openxmlformats.org/drawingml/2006/table">
            <a:tbl>
              <a:tblPr firstRow="1" bandRow="1">
                <a:tableStyleId>{5940675A-B579-460E-94D1-54222C63F5DA}</a:tableStyleId>
              </a:tblPr>
              <a:tblGrid>
                <a:gridCol w="870900">
                  <a:extLst>
                    <a:ext uri="{9D8B030D-6E8A-4147-A177-3AD203B41FA5}">
                      <a16:colId xmlns:a16="http://schemas.microsoft.com/office/drawing/2014/main" val="2563055948"/>
                    </a:ext>
                  </a:extLst>
                </a:gridCol>
                <a:gridCol w="870900">
                  <a:extLst>
                    <a:ext uri="{9D8B030D-6E8A-4147-A177-3AD203B41FA5}">
                      <a16:colId xmlns:a16="http://schemas.microsoft.com/office/drawing/2014/main" val="1765721772"/>
                    </a:ext>
                  </a:extLst>
                </a:gridCol>
                <a:gridCol w="870900">
                  <a:extLst>
                    <a:ext uri="{9D8B030D-6E8A-4147-A177-3AD203B41FA5}">
                      <a16:colId xmlns:a16="http://schemas.microsoft.com/office/drawing/2014/main" val="1020257157"/>
                    </a:ext>
                  </a:extLst>
                </a:gridCol>
                <a:gridCol w="870900">
                  <a:extLst>
                    <a:ext uri="{9D8B030D-6E8A-4147-A177-3AD203B41FA5}">
                      <a16:colId xmlns:a16="http://schemas.microsoft.com/office/drawing/2014/main" val="749048868"/>
                    </a:ext>
                  </a:extLst>
                </a:gridCol>
              </a:tblGrid>
              <a:tr h="553963">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TB1</a:t>
                      </a:r>
                    </a:p>
                  </a:txBody>
                  <a:tcPr marL="130302" marR="130302" marT="65151" marB="65151" anchor="ctr">
                    <a:solidFill>
                      <a:schemeClr val="bg1"/>
                    </a:solidFill>
                  </a:tcPr>
                </a:tc>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TB2</a:t>
                      </a:r>
                    </a:p>
                  </a:txBody>
                  <a:tcPr marL="130302" marR="130302" marT="65151" marB="65151" anchor="ctr">
                    <a:solidFill>
                      <a:schemeClr val="bg1"/>
                    </a:solidFill>
                  </a:tcPr>
                </a:tc>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TB3</a:t>
                      </a:r>
                    </a:p>
                  </a:txBody>
                  <a:tcPr marL="130302" marR="130302" marT="65151" marB="65151" anchor="ctr">
                    <a:solidFill>
                      <a:schemeClr val="bg1"/>
                    </a:solidFill>
                  </a:tcPr>
                </a:tc>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TB4</a:t>
                      </a:r>
                    </a:p>
                  </a:txBody>
                  <a:tcPr marL="130302" marR="130302" marT="65151" marB="65151" anchor="ctr">
                    <a:solidFill>
                      <a:schemeClr val="bg1"/>
                    </a:solidFill>
                  </a:tcPr>
                </a:tc>
                <a:extLst>
                  <a:ext uri="{0D108BD9-81ED-4DB2-BD59-A6C34878D82A}">
                    <a16:rowId xmlns:a16="http://schemas.microsoft.com/office/drawing/2014/main" val="1064058189"/>
                  </a:ext>
                </a:extLst>
              </a:tr>
              <a:tr h="553963">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TB5</a:t>
                      </a:r>
                    </a:p>
                  </a:txBody>
                  <a:tcPr marL="130302" marR="130302" marT="65151" marB="65151" anchor="ctr">
                    <a:solidFill>
                      <a:schemeClr val="bg1">
                        <a:lumMod val="95000"/>
                      </a:schemeClr>
                    </a:solidFill>
                  </a:tcPr>
                </a:tc>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TB6</a:t>
                      </a:r>
                    </a:p>
                  </a:txBody>
                  <a:tcPr marL="130302" marR="130302" marT="65151" marB="65151" anchor="ctr">
                    <a:solidFill>
                      <a:schemeClr val="bg1">
                        <a:lumMod val="95000"/>
                      </a:schemeClr>
                    </a:solidFill>
                  </a:tcPr>
                </a:tc>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TB7</a:t>
                      </a:r>
                    </a:p>
                  </a:txBody>
                  <a:tcPr marL="130302" marR="130302" marT="65151" marB="65151" anchor="ctr">
                    <a:solidFill>
                      <a:schemeClr val="bg1">
                        <a:lumMod val="95000"/>
                      </a:schemeClr>
                    </a:solidFill>
                  </a:tcPr>
                </a:tc>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TB8</a:t>
                      </a:r>
                    </a:p>
                  </a:txBody>
                  <a:tcPr marL="130302" marR="130302" marT="65151" marB="65151" anchor="ctr">
                    <a:solidFill>
                      <a:schemeClr val="bg1">
                        <a:lumMod val="95000"/>
                      </a:schemeClr>
                    </a:solidFill>
                  </a:tcPr>
                </a:tc>
                <a:extLst>
                  <a:ext uri="{0D108BD9-81ED-4DB2-BD59-A6C34878D82A}">
                    <a16:rowId xmlns:a16="http://schemas.microsoft.com/office/drawing/2014/main" val="3179640104"/>
                  </a:ext>
                </a:extLst>
              </a:tr>
              <a:tr h="553963">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TB9</a:t>
                      </a:r>
                    </a:p>
                  </a:txBody>
                  <a:tcPr marL="130302" marR="130302" marT="65151" marB="65151" anchor="ctr">
                    <a:solidFill>
                      <a:schemeClr val="bg1">
                        <a:lumMod val="85000"/>
                      </a:schemeClr>
                    </a:solidFill>
                  </a:tcPr>
                </a:tc>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TB10</a:t>
                      </a:r>
                    </a:p>
                  </a:txBody>
                  <a:tcPr marL="130302" marR="130302" marT="65151" marB="65151" anchor="ctr">
                    <a:solidFill>
                      <a:schemeClr val="bg1">
                        <a:lumMod val="85000"/>
                      </a:schemeClr>
                    </a:solidFill>
                  </a:tcPr>
                </a:tc>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TB11</a:t>
                      </a:r>
                    </a:p>
                  </a:txBody>
                  <a:tcPr marL="130302" marR="130302" marT="65151" marB="65151" anchor="ctr">
                    <a:solidFill>
                      <a:schemeClr val="bg1">
                        <a:lumMod val="85000"/>
                      </a:schemeClr>
                    </a:solidFill>
                  </a:tcPr>
                </a:tc>
                <a:tc>
                  <a:txBody>
                    <a:bodyPr/>
                    <a:lstStyle/>
                    <a:p>
                      <a:pPr algn="ctr"/>
                      <a:r>
                        <a:rPr lang="en-US" sz="2300" b="1" dirty="0"/>
                        <a:t>TB12</a:t>
                      </a:r>
                      <a:endParaRPr lang="en-US" sz="2300" dirty="0"/>
                    </a:p>
                  </a:txBody>
                  <a:tcPr marL="130302" marR="130302" marT="65151" marB="65151" anchor="ctr">
                    <a:solidFill>
                      <a:schemeClr val="bg1">
                        <a:lumMod val="85000"/>
                      </a:schemeClr>
                    </a:solidFill>
                  </a:tcPr>
                </a:tc>
                <a:extLst>
                  <a:ext uri="{0D108BD9-81ED-4DB2-BD59-A6C34878D82A}">
                    <a16:rowId xmlns:a16="http://schemas.microsoft.com/office/drawing/2014/main" val="1903541629"/>
                  </a:ext>
                </a:extLst>
              </a:tr>
              <a:tr h="553963">
                <a:tc>
                  <a:txBody>
                    <a:bodyPr/>
                    <a:lstStyle/>
                    <a:p>
                      <a:pPr algn="ctr"/>
                      <a:r>
                        <a:rPr lang="en-US" sz="2300" b="1" dirty="0"/>
                        <a:t>TB13</a:t>
                      </a:r>
                      <a:endParaRPr lang="en-US" sz="2300" dirty="0"/>
                    </a:p>
                  </a:txBody>
                  <a:tcPr marL="130302" marR="130302" marT="65151" marB="65151" anchor="ctr">
                    <a:solidFill>
                      <a:schemeClr val="bg1">
                        <a:lumMod val="75000"/>
                      </a:schemeClr>
                    </a:solidFill>
                  </a:tcPr>
                </a:tc>
                <a:tc>
                  <a:txBody>
                    <a:bodyPr/>
                    <a:lstStyle/>
                    <a:p>
                      <a:pPr algn="ctr"/>
                      <a:r>
                        <a:rPr lang="en-US" sz="2300" b="1" dirty="0"/>
                        <a:t>TB14</a:t>
                      </a:r>
                      <a:endParaRPr lang="en-US" sz="2300" dirty="0"/>
                    </a:p>
                  </a:txBody>
                  <a:tcPr marL="130302" marR="130302" marT="65151" marB="65151" anchor="ctr">
                    <a:solidFill>
                      <a:schemeClr val="bg1">
                        <a:lumMod val="75000"/>
                      </a:schemeClr>
                    </a:solidFill>
                  </a:tcPr>
                </a:tc>
                <a:tc>
                  <a:txBody>
                    <a:bodyPr/>
                    <a:lstStyle/>
                    <a:p>
                      <a:pPr algn="ctr"/>
                      <a:r>
                        <a:rPr lang="en-US" sz="2300" b="1" dirty="0"/>
                        <a:t>TB15</a:t>
                      </a:r>
                      <a:endParaRPr lang="en-US" sz="2300" dirty="0"/>
                    </a:p>
                  </a:txBody>
                  <a:tcPr marL="130302" marR="130302" marT="65151" marB="65151" anchor="ctr">
                    <a:solidFill>
                      <a:schemeClr val="bg1">
                        <a:lumMod val="75000"/>
                      </a:schemeClr>
                    </a:solidFill>
                  </a:tcPr>
                </a:tc>
                <a:tc>
                  <a:txBody>
                    <a:bodyPr/>
                    <a:lstStyle/>
                    <a:p>
                      <a:pPr algn="ctr"/>
                      <a:r>
                        <a:rPr lang="en-US" sz="2300" b="1" dirty="0"/>
                        <a:t>TB16</a:t>
                      </a:r>
                      <a:endParaRPr lang="en-US" sz="2300" dirty="0"/>
                    </a:p>
                  </a:txBody>
                  <a:tcPr marL="130302" marR="130302" marT="65151" marB="65151" anchor="ctr">
                    <a:solidFill>
                      <a:schemeClr val="bg1">
                        <a:lumMod val="75000"/>
                      </a:schemeClr>
                    </a:solidFill>
                  </a:tcPr>
                </a:tc>
                <a:extLst>
                  <a:ext uri="{0D108BD9-81ED-4DB2-BD59-A6C34878D82A}">
                    <a16:rowId xmlns:a16="http://schemas.microsoft.com/office/drawing/2014/main" val="4137624754"/>
                  </a:ext>
                </a:extLst>
              </a:tr>
            </a:tbl>
          </a:graphicData>
        </a:graphic>
      </p:graphicFrame>
      <p:sp>
        <p:nvSpPr>
          <p:cNvPr id="10" name="Rectangle 9">
            <a:extLst>
              <a:ext uri="{FF2B5EF4-FFF2-40B4-BE49-F238E27FC236}">
                <a16:creationId xmlns:a16="http://schemas.microsoft.com/office/drawing/2014/main" id="{5A1D903B-13EF-4C36-8A14-61B79427D04A}"/>
              </a:ext>
            </a:extLst>
          </p:cNvPr>
          <p:cNvSpPr/>
          <p:nvPr/>
        </p:nvSpPr>
        <p:spPr>
          <a:xfrm>
            <a:off x="11002877" y="3706642"/>
            <a:ext cx="6750210" cy="303233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280" b="1" dirty="0"/>
          </a:p>
        </p:txBody>
      </p:sp>
      <p:cxnSp>
        <p:nvCxnSpPr>
          <p:cNvPr id="15" name="Straight Arrow Connector 14">
            <a:extLst>
              <a:ext uri="{FF2B5EF4-FFF2-40B4-BE49-F238E27FC236}">
                <a16:creationId xmlns:a16="http://schemas.microsoft.com/office/drawing/2014/main" id="{1001201C-05AF-4721-95D4-EBE89B78E623}"/>
              </a:ext>
            </a:extLst>
          </p:cNvPr>
          <p:cNvCxnSpPr>
            <a:cxnSpLocks/>
          </p:cNvCxnSpPr>
          <p:nvPr/>
        </p:nvCxnSpPr>
        <p:spPr>
          <a:xfrm flipV="1">
            <a:off x="9741366" y="6181129"/>
            <a:ext cx="1000619" cy="62954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aphicFrame>
        <p:nvGraphicFramePr>
          <p:cNvPr id="21" name="Table 20">
            <a:extLst>
              <a:ext uri="{FF2B5EF4-FFF2-40B4-BE49-F238E27FC236}">
                <a16:creationId xmlns:a16="http://schemas.microsoft.com/office/drawing/2014/main" id="{14D9F8F1-0607-4326-9E9B-1395814EAC8D}"/>
              </a:ext>
            </a:extLst>
          </p:cNvPr>
          <p:cNvGraphicFramePr>
            <a:graphicFrameLocks noGrp="1"/>
          </p:cNvGraphicFramePr>
          <p:nvPr>
            <p:extLst>
              <p:ext uri="{D42A27DB-BD31-4B8C-83A1-F6EECF244321}">
                <p14:modId xmlns:p14="http://schemas.microsoft.com/office/powerpoint/2010/main" val="1870915752"/>
              </p:ext>
            </p:extLst>
          </p:nvPr>
        </p:nvGraphicFramePr>
        <p:xfrm>
          <a:off x="2058026" y="5790212"/>
          <a:ext cx="3483601" cy="2215852"/>
        </p:xfrm>
        <a:graphic>
          <a:graphicData uri="http://schemas.openxmlformats.org/drawingml/2006/table">
            <a:tbl>
              <a:tblPr firstRow="1" bandRow="1">
                <a:tableStyleId>{5940675A-B579-460E-94D1-54222C63F5DA}</a:tableStyleId>
              </a:tblPr>
              <a:tblGrid>
                <a:gridCol w="3483601">
                  <a:extLst>
                    <a:ext uri="{9D8B030D-6E8A-4147-A177-3AD203B41FA5}">
                      <a16:colId xmlns:a16="http://schemas.microsoft.com/office/drawing/2014/main" val="2563055948"/>
                    </a:ext>
                  </a:extLst>
                </a:gridCol>
              </a:tblGrid>
              <a:tr h="553963">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Row 1</a:t>
                      </a:r>
                    </a:p>
                  </a:txBody>
                  <a:tcPr marL="130302" marR="130302" marT="65151" marB="65151" anchor="ctr">
                    <a:solidFill>
                      <a:schemeClr val="bg1"/>
                    </a:solidFill>
                  </a:tcPr>
                </a:tc>
                <a:extLst>
                  <a:ext uri="{0D108BD9-81ED-4DB2-BD59-A6C34878D82A}">
                    <a16:rowId xmlns:a16="http://schemas.microsoft.com/office/drawing/2014/main" val="1064058189"/>
                  </a:ext>
                </a:extLst>
              </a:tr>
              <a:tr h="553963">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Row 2</a:t>
                      </a:r>
                    </a:p>
                  </a:txBody>
                  <a:tcPr marL="130302" marR="130302" marT="65151" marB="65151" anchor="ctr">
                    <a:solidFill>
                      <a:schemeClr val="bg1">
                        <a:lumMod val="95000"/>
                      </a:schemeClr>
                    </a:solidFill>
                  </a:tcPr>
                </a:tc>
                <a:extLst>
                  <a:ext uri="{0D108BD9-81ED-4DB2-BD59-A6C34878D82A}">
                    <a16:rowId xmlns:a16="http://schemas.microsoft.com/office/drawing/2014/main" val="3179640104"/>
                  </a:ext>
                </a:extLst>
              </a:tr>
              <a:tr h="553963">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Row 3</a:t>
                      </a:r>
                      <a:endParaRPr lang="en-US" sz="2300" dirty="0"/>
                    </a:p>
                  </a:txBody>
                  <a:tcPr marL="130302" marR="130302" marT="65151" marB="65151" anchor="ctr">
                    <a:solidFill>
                      <a:schemeClr val="bg1">
                        <a:lumMod val="85000"/>
                      </a:schemeClr>
                    </a:solidFill>
                  </a:tcPr>
                </a:tc>
                <a:extLst>
                  <a:ext uri="{0D108BD9-81ED-4DB2-BD59-A6C34878D82A}">
                    <a16:rowId xmlns:a16="http://schemas.microsoft.com/office/drawing/2014/main" val="1903541629"/>
                  </a:ext>
                </a:extLst>
              </a:tr>
              <a:tr h="553963">
                <a:tc>
                  <a:txBody>
                    <a:bodyPr/>
                    <a:lstStyle/>
                    <a:p>
                      <a:pPr algn="ctr"/>
                      <a:r>
                        <a:rPr lang="en-US" sz="2300" b="1" dirty="0"/>
                        <a:t>Row 4</a:t>
                      </a:r>
                      <a:endParaRPr lang="en-US" sz="2300" dirty="0"/>
                    </a:p>
                  </a:txBody>
                  <a:tcPr marL="130302" marR="130302" marT="65151" marB="65151" anchor="ctr">
                    <a:solidFill>
                      <a:schemeClr val="bg1">
                        <a:lumMod val="75000"/>
                      </a:schemeClr>
                    </a:solidFill>
                  </a:tcPr>
                </a:tc>
                <a:extLst>
                  <a:ext uri="{0D108BD9-81ED-4DB2-BD59-A6C34878D82A}">
                    <a16:rowId xmlns:a16="http://schemas.microsoft.com/office/drawing/2014/main" val="4137624754"/>
                  </a:ext>
                </a:extLst>
              </a:tr>
            </a:tbl>
          </a:graphicData>
        </a:graphic>
      </p:graphicFrame>
      <p:sp>
        <p:nvSpPr>
          <p:cNvPr id="22" name="TextBox 21">
            <a:extLst>
              <a:ext uri="{FF2B5EF4-FFF2-40B4-BE49-F238E27FC236}">
                <a16:creationId xmlns:a16="http://schemas.microsoft.com/office/drawing/2014/main" id="{F60C75AF-C42B-41B9-89A7-0623F43E58DE}"/>
              </a:ext>
            </a:extLst>
          </p:cNvPr>
          <p:cNvSpPr txBox="1"/>
          <p:nvPr/>
        </p:nvSpPr>
        <p:spPr>
          <a:xfrm>
            <a:off x="2864048" y="8282531"/>
            <a:ext cx="2223027" cy="487056"/>
          </a:xfrm>
          <a:prstGeom prst="rect">
            <a:avLst/>
          </a:prstGeom>
          <a:noFill/>
        </p:spPr>
        <p:txBody>
          <a:bodyPr wrap="square" rtlCol="0">
            <a:spAutoFit/>
          </a:bodyPr>
          <a:lstStyle/>
          <a:p>
            <a:pPr algn="ctr"/>
            <a:r>
              <a:rPr lang="en-US" sz="2565" b="1" dirty="0"/>
              <a:t>Data Blocks</a:t>
            </a:r>
          </a:p>
        </p:txBody>
      </p:sp>
      <p:graphicFrame>
        <p:nvGraphicFramePr>
          <p:cNvPr id="25" name="Table 24">
            <a:extLst>
              <a:ext uri="{FF2B5EF4-FFF2-40B4-BE49-F238E27FC236}">
                <a16:creationId xmlns:a16="http://schemas.microsoft.com/office/drawing/2014/main" id="{19319B8E-B0F7-489F-8B23-2F5F07F915C7}"/>
              </a:ext>
            </a:extLst>
          </p:cNvPr>
          <p:cNvGraphicFramePr>
            <a:graphicFrameLocks noGrp="1"/>
          </p:cNvGraphicFramePr>
          <p:nvPr>
            <p:extLst>
              <p:ext uri="{D42A27DB-BD31-4B8C-83A1-F6EECF244321}">
                <p14:modId xmlns:p14="http://schemas.microsoft.com/office/powerpoint/2010/main" val="33884550"/>
              </p:ext>
            </p:extLst>
          </p:nvPr>
        </p:nvGraphicFramePr>
        <p:xfrm>
          <a:off x="11296320" y="4329705"/>
          <a:ext cx="3483600" cy="961644"/>
        </p:xfrm>
        <a:graphic>
          <a:graphicData uri="http://schemas.openxmlformats.org/drawingml/2006/table">
            <a:tbl>
              <a:tblPr firstRow="1" bandRow="1">
                <a:tableStyleId>{5940675A-B579-460E-94D1-54222C63F5DA}</a:tableStyleId>
              </a:tblPr>
              <a:tblGrid>
                <a:gridCol w="870900">
                  <a:extLst>
                    <a:ext uri="{9D8B030D-6E8A-4147-A177-3AD203B41FA5}">
                      <a16:colId xmlns:a16="http://schemas.microsoft.com/office/drawing/2014/main" val="2563055948"/>
                    </a:ext>
                  </a:extLst>
                </a:gridCol>
                <a:gridCol w="870900">
                  <a:extLst>
                    <a:ext uri="{9D8B030D-6E8A-4147-A177-3AD203B41FA5}">
                      <a16:colId xmlns:a16="http://schemas.microsoft.com/office/drawing/2014/main" val="1765721772"/>
                    </a:ext>
                  </a:extLst>
                </a:gridCol>
                <a:gridCol w="870900">
                  <a:extLst>
                    <a:ext uri="{9D8B030D-6E8A-4147-A177-3AD203B41FA5}">
                      <a16:colId xmlns:a16="http://schemas.microsoft.com/office/drawing/2014/main" val="1020257157"/>
                    </a:ext>
                  </a:extLst>
                </a:gridCol>
                <a:gridCol w="870900">
                  <a:extLst>
                    <a:ext uri="{9D8B030D-6E8A-4147-A177-3AD203B41FA5}">
                      <a16:colId xmlns:a16="http://schemas.microsoft.com/office/drawing/2014/main" val="749048868"/>
                    </a:ext>
                  </a:extLst>
                </a:gridCol>
              </a:tblGrid>
              <a:tr h="477774">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TB1</a:t>
                      </a:r>
                    </a:p>
                  </a:txBody>
                  <a:tcPr marL="130302" marR="130302" marT="65151" marB="65151" anchor="ctr">
                    <a:solidFill>
                      <a:schemeClr val="bg1"/>
                    </a:solidFill>
                  </a:tcPr>
                </a:tc>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TB2</a:t>
                      </a:r>
                    </a:p>
                  </a:txBody>
                  <a:tcPr marL="130302" marR="130302" marT="65151" marB="65151" anchor="ctr">
                    <a:solidFill>
                      <a:schemeClr val="bg1"/>
                    </a:solidFill>
                  </a:tcPr>
                </a:tc>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TB3</a:t>
                      </a:r>
                    </a:p>
                  </a:txBody>
                  <a:tcPr marL="130302" marR="130302" marT="65151" marB="65151" anchor="ctr">
                    <a:solidFill>
                      <a:schemeClr val="bg1"/>
                    </a:solidFill>
                  </a:tcPr>
                </a:tc>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TB4</a:t>
                      </a:r>
                    </a:p>
                  </a:txBody>
                  <a:tcPr marL="130302" marR="130302" marT="65151" marB="65151" anchor="ctr">
                    <a:solidFill>
                      <a:schemeClr val="bg1"/>
                    </a:solidFill>
                  </a:tcPr>
                </a:tc>
                <a:extLst>
                  <a:ext uri="{0D108BD9-81ED-4DB2-BD59-A6C34878D82A}">
                    <a16:rowId xmlns:a16="http://schemas.microsoft.com/office/drawing/2014/main" val="1064058189"/>
                  </a:ext>
                </a:extLst>
              </a:tr>
              <a:tr h="477774">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TB5</a:t>
                      </a:r>
                    </a:p>
                  </a:txBody>
                  <a:tcPr marL="130302" marR="130302" marT="65151" marB="65151" anchor="ctr">
                    <a:solidFill>
                      <a:schemeClr val="bg1">
                        <a:lumMod val="95000"/>
                      </a:schemeClr>
                    </a:solidFill>
                  </a:tcPr>
                </a:tc>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TB6</a:t>
                      </a:r>
                    </a:p>
                  </a:txBody>
                  <a:tcPr marL="130302" marR="130302" marT="65151" marB="65151" anchor="ctr">
                    <a:solidFill>
                      <a:schemeClr val="bg1">
                        <a:lumMod val="95000"/>
                      </a:schemeClr>
                    </a:solidFill>
                  </a:tcPr>
                </a:tc>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TB7</a:t>
                      </a:r>
                    </a:p>
                  </a:txBody>
                  <a:tcPr marL="130302" marR="130302" marT="65151" marB="65151" anchor="ctr">
                    <a:solidFill>
                      <a:schemeClr val="bg1">
                        <a:lumMod val="95000"/>
                      </a:schemeClr>
                    </a:solidFill>
                  </a:tcPr>
                </a:tc>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TB8</a:t>
                      </a:r>
                    </a:p>
                  </a:txBody>
                  <a:tcPr marL="130302" marR="130302" marT="65151" marB="65151" anchor="ctr">
                    <a:solidFill>
                      <a:schemeClr val="bg1">
                        <a:lumMod val="95000"/>
                      </a:schemeClr>
                    </a:solidFill>
                  </a:tcPr>
                </a:tc>
                <a:extLst>
                  <a:ext uri="{0D108BD9-81ED-4DB2-BD59-A6C34878D82A}">
                    <a16:rowId xmlns:a16="http://schemas.microsoft.com/office/drawing/2014/main" val="3179640104"/>
                  </a:ext>
                </a:extLst>
              </a:tr>
            </a:tbl>
          </a:graphicData>
        </a:graphic>
      </p:graphicFrame>
      <p:graphicFrame>
        <p:nvGraphicFramePr>
          <p:cNvPr id="26" name="Table 25">
            <a:extLst>
              <a:ext uri="{FF2B5EF4-FFF2-40B4-BE49-F238E27FC236}">
                <a16:creationId xmlns:a16="http://schemas.microsoft.com/office/drawing/2014/main" id="{A119D85B-3AAA-44DC-93D9-0CE647B3C972}"/>
              </a:ext>
            </a:extLst>
          </p:cNvPr>
          <p:cNvGraphicFramePr>
            <a:graphicFrameLocks noGrp="1"/>
          </p:cNvGraphicFramePr>
          <p:nvPr>
            <p:extLst>
              <p:ext uri="{D42A27DB-BD31-4B8C-83A1-F6EECF244321}">
                <p14:modId xmlns:p14="http://schemas.microsoft.com/office/powerpoint/2010/main" val="880218728"/>
              </p:ext>
            </p:extLst>
          </p:nvPr>
        </p:nvGraphicFramePr>
        <p:xfrm>
          <a:off x="11295724" y="5539957"/>
          <a:ext cx="3483601" cy="984544"/>
        </p:xfrm>
        <a:graphic>
          <a:graphicData uri="http://schemas.openxmlformats.org/drawingml/2006/table">
            <a:tbl>
              <a:tblPr firstRow="1" bandRow="1">
                <a:tableStyleId>{5940675A-B579-460E-94D1-54222C63F5DA}</a:tableStyleId>
              </a:tblPr>
              <a:tblGrid>
                <a:gridCol w="3483601">
                  <a:extLst>
                    <a:ext uri="{9D8B030D-6E8A-4147-A177-3AD203B41FA5}">
                      <a16:colId xmlns:a16="http://schemas.microsoft.com/office/drawing/2014/main" val="2563055948"/>
                    </a:ext>
                  </a:extLst>
                </a:gridCol>
              </a:tblGrid>
              <a:tr h="492272">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Row 1</a:t>
                      </a:r>
                    </a:p>
                  </a:txBody>
                  <a:tcPr marL="130302" marR="130302" marT="65151" marB="65151" anchor="ctr">
                    <a:solidFill>
                      <a:schemeClr val="bg1"/>
                    </a:solidFill>
                  </a:tcPr>
                </a:tc>
                <a:extLst>
                  <a:ext uri="{0D108BD9-81ED-4DB2-BD59-A6C34878D82A}">
                    <a16:rowId xmlns:a16="http://schemas.microsoft.com/office/drawing/2014/main" val="1064058189"/>
                  </a:ext>
                </a:extLst>
              </a:tr>
              <a:tr h="492272">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Row 2</a:t>
                      </a:r>
                    </a:p>
                  </a:txBody>
                  <a:tcPr marL="130302" marR="130302" marT="65151" marB="65151" anchor="ctr">
                    <a:solidFill>
                      <a:schemeClr val="bg1">
                        <a:lumMod val="95000"/>
                      </a:schemeClr>
                    </a:solidFill>
                  </a:tcPr>
                </a:tc>
                <a:extLst>
                  <a:ext uri="{0D108BD9-81ED-4DB2-BD59-A6C34878D82A}">
                    <a16:rowId xmlns:a16="http://schemas.microsoft.com/office/drawing/2014/main" val="3179640104"/>
                  </a:ext>
                </a:extLst>
              </a:tr>
            </a:tbl>
          </a:graphicData>
        </a:graphic>
      </p:graphicFrame>
      <p:cxnSp>
        <p:nvCxnSpPr>
          <p:cNvPr id="17" name="Straight Arrow Connector 16">
            <a:extLst>
              <a:ext uri="{FF2B5EF4-FFF2-40B4-BE49-F238E27FC236}">
                <a16:creationId xmlns:a16="http://schemas.microsoft.com/office/drawing/2014/main" id="{D2052812-941F-4FC7-B323-6FCC53E649D3}"/>
              </a:ext>
            </a:extLst>
          </p:cNvPr>
          <p:cNvCxnSpPr>
            <a:cxnSpLocks/>
          </p:cNvCxnSpPr>
          <p:nvPr/>
        </p:nvCxnSpPr>
        <p:spPr>
          <a:xfrm>
            <a:off x="9730354" y="7092670"/>
            <a:ext cx="1022641" cy="94862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FEDFC15D-0AD1-4CEB-9346-29C400624152}"/>
              </a:ext>
            </a:extLst>
          </p:cNvPr>
          <p:cNvSpPr txBox="1"/>
          <p:nvPr/>
        </p:nvSpPr>
        <p:spPr>
          <a:xfrm>
            <a:off x="13544085" y="3631211"/>
            <a:ext cx="1404552" cy="584775"/>
          </a:xfrm>
          <a:prstGeom prst="rect">
            <a:avLst/>
          </a:prstGeom>
          <a:noFill/>
        </p:spPr>
        <p:txBody>
          <a:bodyPr wrap="none" rtlCol="0">
            <a:spAutoFit/>
          </a:bodyPr>
          <a:lstStyle/>
          <a:p>
            <a:r>
              <a:rPr lang="en-US" sz="3200" b="1" dirty="0"/>
              <a:t>Node 0</a:t>
            </a:r>
          </a:p>
        </p:txBody>
      </p:sp>
      <p:sp>
        <p:nvSpPr>
          <p:cNvPr id="19" name="TextBox 18">
            <a:extLst>
              <a:ext uri="{FF2B5EF4-FFF2-40B4-BE49-F238E27FC236}">
                <a16:creationId xmlns:a16="http://schemas.microsoft.com/office/drawing/2014/main" id="{8C4F9FFA-52B9-46D0-B546-0D8748A6A63D}"/>
              </a:ext>
            </a:extLst>
          </p:cNvPr>
          <p:cNvSpPr txBox="1"/>
          <p:nvPr/>
        </p:nvSpPr>
        <p:spPr>
          <a:xfrm>
            <a:off x="15618472" y="4449759"/>
            <a:ext cx="827354" cy="574773"/>
          </a:xfrm>
          <a:prstGeom prst="rect">
            <a:avLst/>
          </a:prstGeom>
          <a:solidFill>
            <a:schemeClr val="accent1">
              <a:lumMod val="60000"/>
              <a:lumOff val="40000"/>
            </a:schemeClr>
          </a:solidFill>
        </p:spPr>
        <p:txBody>
          <a:bodyPr wrap="square" rtlCol="0">
            <a:spAutoFit/>
          </a:bodyPr>
          <a:lstStyle/>
          <a:p>
            <a:r>
              <a:rPr lang="en-US" sz="3135" b="1" dirty="0"/>
              <a:t>SM</a:t>
            </a:r>
          </a:p>
        </p:txBody>
      </p:sp>
      <p:sp>
        <p:nvSpPr>
          <p:cNvPr id="20" name="TextBox 19">
            <a:extLst>
              <a:ext uri="{FF2B5EF4-FFF2-40B4-BE49-F238E27FC236}">
                <a16:creationId xmlns:a16="http://schemas.microsoft.com/office/drawing/2014/main" id="{2914483A-EDC0-4769-BAC7-1953868F6882}"/>
              </a:ext>
            </a:extLst>
          </p:cNvPr>
          <p:cNvSpPr txBox="1"/>
          <p:nvPr/>
        </p:nvSpPr>
        <p:spPr>
          <a:xfrm>
            <a:off x="16573946" y="4449759"/>
            <a:ext cx="827354" cy="574773"/>
          </a:xfrm>
          <a:prstGeom prst="rect">
            <a:avLst/>
          </a:prstGeom>
          <a:solidFill>
            <a:schemeClr val="accent1">
              <a:lumMod val="60000"/>
              <a:lumOff val="40000"/>
            </a:schemeClr>
          </a:solidFill>
        </p:spPr>
        <p:txBody>
          <a:bodyPr wrap="square" rtlCol="0">
            <a:spAutoFit/>
          </a:bodyPr>
          <a:lstStyle/>
          <a:p>
            <a:r>
              <a:rPr lang="en-US" sz="3135" b="1" dirty="0"/>
              <a:t>SM</a:t>
            </a:r>
          </a:p>
        </p:txBody>
      </p:sp>
      <p:sp>
        <p:nvSpPr>
          <p:cNvPr id="27" name="Rectangle: Rounded Corners 26">
            <a:extLst>
              <a:ext uri="{FF2B5EF4-FFF2-40B4-BE49-F238E27FC236}">
                <a16:creationId xmlns:a16="http://schemas.microsoft.com/office/drawing/2014/main" id="{6DDFF749-E74E-4F6D-9733-7C2294E476EC}"/>
              </a:ext>
            </a:extLst>
          </p:cNvPr>
          <p:cNvSpPr/>
          <p:nvPr/>
        </p:nvSpPr>
        <p:spPr>
          <a:xfrm>
            <a:off x="15704469" y="5645569"/>
            <a:ext cx="1123470" cy="67288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8483" tIns="104242" rIns="208483" bIns="104242" numCol="1" spcCol="0" rtlCol="0" fromWordArt="0" anchor="ctr" anchorCtr="0" forceAA="0" compatLnSpc="1">
            <a:prstTxWarp prst="textNoShape">
              <a:avLst/>
            </a:prstTxWarp>
            <a:noAutofit/>
          </a:bodyPr>
          <a:lstStyle/>
          <a:p>
            <a:pPr algn="ctr"/>
            <a:r>
              <a:rPr lang="en-US" sz="2280" b="1" dirty="0">
                <a:solidFill>
                  <a:schemeClr val="tx1"/>
                </a:solidFill>
              </a:rPr>
              <a:t>HBM</a:t>
            </a:r>
          </a:p>
        </p:txBody>
      </p:sp>
      <p:cxnSp>
        <p:nvCxnSpPr>
          <p:cNvPr id="30" name="Straight Arrow Connector 29">
            <a:extLst>
              <a:ext uri="{FF2B5EF4-FFF2-40B4-BE49-F238E27FC236}">
                <a16:creationId xmlns:a16="http://schemas.microsoft.com/office/drawing/2014/main" id="{E9A73A48-FB4C-4A87-8511-AB79BB7581B8}"/>
              </a:ext>
            </a:extLst>
          </p:cNvPr>
          <p:cNvCxnSpPr>
            <a:cxnSpLocks/>
          </p:cNvCxnSpPr>
          <p:nvPr/>
        </p:nvCxnSpPr>
        <p:spPr>
          <a:xfrm flipV="1">
            <a:off x="14779923" y="4737142"/>
            <a:ext cx="747841"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1" name="Rectangle 30">
            <a:extLst>
              <a:ext uri="{FF2B5EF4-FFF2-40B4-BE49-F238E27FC236}">
                <a16:creationId xmlns:a16="http://schemas.microsoft.com/office/drawing/2014/main" id="{4A252DD1-9427-4ACD-8BDD-7302A25BEFA7}"/>
              </a:ext>
            </a:extLst>
          </p:cNvPr>
          <p:cNvSpPr/>
          <p:nvPr/>
        </p:nvSpPr>
        <p:spPr>
          <a:xfrm>
            <a:off x="11002279" y="6972642"/>
            <a:ext cx="6750210" cy="303233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2280" b="1" dirty="0"/>
          </a:p>
        </p:txBody>
      </p:sp>
      <p:graphicFrame>
        <p:nvGraphicFramePr>
          <p:cNvPr id="32" name="Table 31">
            <a:extLst>
              <a:ext uri="{FF2B5EF4-FFF2-40B4-BE49-F238E27FC236}">
                <a16:creationId xmlns:a16="http://schemas.microsoft.com/office/drawing/2014/main" id="{16BD90FB-3168-47E3-975F-0BF7F12F8587}"/>
              </a:ext>
            </a:extLst>
          </p:cNvPr>
          <p:cNvGraphicFramePr>
            <a:graphicFrameLocks noGrp="1"/>
          </p:cNvGraphicFramePr>
          <p:nvPr>
            <p:extLst>
              <p:ext uri="{D42A27DB-BD31-4B8C-83A1-F6EECF244321}">
                <p14:modId xmlns:p14="http://schemas.microsoft.com/office/powerpoint/2010/main" val="569307498"/>
              </p:ext>
            </p:extLst>
          </p:nvPr>
        </p:nvGraphicFramePr>
        <p:xfrm>
          <a:off x="11295722" y="7595705"/>
          <a:ext cx="3483600" cy="961644"/>
        </p:xfrm>
        <a:graphic>
          <a:graphicData uri="http://schemas.openxmlformats.org/drawingml/2006/table">
            <a:tbl>
              <a:tblPr firstRow="1" bandRow="1">
                <a:tableStyleId>{5940675A-B579-460E-94D1-54222C63F5DA}</a:tableStyleId>
              </a:tblPr>
              <a:tblGrid>
                <a:gridCol w="870900">
                  <a:extLst>
                    <a:ext uri="{9D8B030D-6E8A-4147-A177-3AD203B41FA5}">
                      <a16:colId xmlns:a16="http://schemas.microsoft.com/office/drawing/2014/main" val="2563055948"/>
                    </a:ext>
                  </a:extLst>
                </a:gridCol>
                <a:gridCol w="870900">
                  <a:extLst>
                    <a:ext uri="{9D8B030D-6E8A-4147-A177-3AD203B41FA5}">
                      <a16:colId xmlns:a16="http://schemas.microsoft.com/office/drawing/2014/main" val="1765721772"/>
                    </a:ext>
                  </a:extLst>
                </a:gridCol>
                <a:gridCol w="870900">
                  <a:extLst>
                    <a:ext uri="{9D8B030D-6E8A-4147-A177-3AD203B41FA5}">
                      <a16:colId xmlns:a16="http://schemas.microsoft.com/office/drawing/2014/main" val="1020257157"/>
                    </a:ext>
                  </a:extLst>
                </a:gridCol>
                <a:gridCol w="870900">
                  <a:extLst>
                    <a:ext uri="{9D8B030D-6E8A-4147-A177-3AD203B41FA5}">
                      <a16:colId xmlns:a16="http://schemas.microsoft.com/office/drawing/2014/main" val="749048868"/>
                    </a:ext>
                  </a:extLst>
                </a:gridCol>
              </a:tblGrid>
              <a:tr h="477774">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TB9</a:t>
                      </a:r>
                    </a:p>
                  </a:txBody>
                  <a:tcPr marL="130302" marR="130302" marT="65151" marB="65151" anchor="ctr">
                    <a:solidFill>
                      <a:schemeClr val="bg1">
                        <a:lumMod val="85000"/>
                      </a:schemeClr>
                    </a:solidFill>
                  </a:tcPr>
                </a:tc>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TB10</a:t>
                      </a:r>
                    </a:p>
                  </a:txBody>
                  <a:tcPr marL="130302" marR="130302" marT="65151" marB="65151" anchor="ctr">
                    <a:solidFill>
                      <a:schemeClr val="bg1">
                        <a:lumMod val="85000"/>
                      </a:schemeClr>
                    </a:solidFill>
                  </a:tcPr>
                </a:tc>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TB11</a:t>
                      </a:r>
                    </a:p>
                  </a:txBody>
                  <a:tcPr marL="130302" marR="130302" marT="65151" marB="65151" anchor="ctr">
                    <a:solidFill>
                      <a:schemeClr val="bg1">
                        <a:lumMod val="85000"/>
                      </a:schemeClr>
                    </a:solidFill>
                  </a:tcPr>
                </a:tc>
                <a:tc>
                  <a:txBody>
                    <a:bodyPr/>
                    <a:lstStyle/>
                    <a:p>
                      <a:pPr algn="ctr"/>
                      <a:r>
                        <a:rPr lang="en-US" sz="2300" b="1" dirty="0"/>
                        <a:t>TB12</a:t>
                      </a:r>
                      <a:endParaRPr lang="en-US" sz="2300" dirty="0"/>
                    </a:p>
                  </a:txBody>
                  <a:tcPr marL="130302" marR="130302" marT="65151" marB="65151" anchor="ctr">
                    <a:solidFill>
                      <a:schemeClr val="bg1">
                        <a:lumMod val="85000"/>
                      </a:schemeClr>
                    </a:solidFill>
                  </a:tcPr>
                </a:tc>
                <a:extLst>
                  <a:ext uri="{0D108BD9-81ED-4DB2-BD59-A6C34878D82A}">
                    <a16:rowId xmlns:a16="http://schemas.microsoft.com/office/drawing/2014/main" val="1064058189"/>
                  </a:ext>
                </a:extLst>
              </a:tr>
              <a:tr h="477774">
                <a:tc>
                  <a:txBody>
                    <a:bodyPr/>
                    <a:lstStyle/>
                    <a:p>
                      <a:pPr algn="ctr"/>
                      <a:r>
                        <a:rPr lang="en-US" sz="2300" b="1" dirty="0"/>
                        <a:t>TB13</a:t>
                      </a:r>
                      <a:endParaRPr lang="en-US" sz="2300" dirty="0"/>
                    </a:p>
                  </a:txBody>
                  <a:tcPr marL="130302" marR="130302" marT="65151" marB="65151" anchor="ctr">
                    <a:solidFill>
                      <a:schemeClr val="bg1">
                        <a:lumMod val="75000"/>
                      </a:schemeClr>
                    </a:solidFill>
                  </a:tcPr>
                </a:tc>
                <a:tc>
                  <a:txBody>
                    <a:bodyPr/>
                    <a:lstStyle/>
                    <a:p>
                      <a:pPr algn="ctr"/>
                      <a:r>
                        <a:rPr lang="en-US" sz="2300" b="1" dirty="0"/>
                        <a:t>TB14</a:t>
                      </a:r>
                      <a:endParaRPr lang="en-US" sz="2300" dirty="0"/>
                    </a:p>
                  </a:txBody>
                  <a:tcPr marL="130302" marR="130302" marT="65151" marB="65151" anchor="ctr">
                    <a:solidFill>
                      <a:schemeClr val="bg1">
                        <a:lumMod val="75000"/>
                      </a:schemeClr>
                    </a:solidFill>
                  </a:tcPr>
                </a:tc>
                <a:tc>
                  <a:txBody>
                    <a:bodyPr/>
                    <a:lstStyle/>
                    <a:p>
                      <a:pPr algn="ctr"/>
                      <a:r>
                        <a:rPr lang="en-US" sz="2300" b="1" dirty="0"/>
                        <a:t>TB15</a:t>
                      </a:r>
                      <a:endParaRPr lang="en-US" sz="2300" dirty="0"/>
                    </a:p>
                  </a:txBody>
                  <a:tcPr marL="130302" marR="130302" marT="65151" marB="65151" anchor="ctr">
                    <a:solidFill>
                      <a:schemeClr val="bg1">
                        <a:lumMod val="75000"/>
                      </a:schemeClr>
                    </a:solidFill>
                  </a:tcPr>
                </a:tc>
                <a:tc>
                  <a:txBody>
                    <a:bodyPr/>
                    <a:lstStyle/>
                    <a:p>
                      <a:pPr algn="ctr"/>
                      <a:r>
                        <a:rPr lang="en-US" sz="2300" b="1" dirty="0"/>
                        <a:t>TB16</a:t>
                      </a:r>
                      <a:endParaRPr lang="en-US" sz="2300" dirty="0"/>
                    </a:p>
                  </a:txBody>
                  <a:tcPr marL="130302" marR="130302" marT="65151" marB="65151" anchor="ctr">
                    <a:solidFill>
                      <a:schemeClr val="bg1">
                        <a:lumMod val="75000"/>
                      </a:schemeClr>
                    </a:solidFill>
                  </a:tcPr>
                </a:tc>
                <a:extLst>
                  <a:ext uri="{0D108BD9-81ED-4DB2-BD59-A6C34878D82A}">
                    <a16:rowId xmlns:a16="http://schemas.microsoft.com/office/drawing/2014/main" val="3179640104"/>
                  </a:ext>
                </a:extLst>
              </a:tr>
            </a:tbl>
          </a:graphicData>
        </a:graphic>
      </p:graphicFrame>
      <p:graphicFrame>
        <p:nvGraphicFramePr>
          <p:cNvPr id="33" name="Table 32">
            <a:extLst>
              <a:ext uri="{FF2B5EF4-FFF2-40B4-BE49-F238E27FC236}">
                <a16:creationId xmlns:a16="http://schemas.microsoft.com/office/drawing/2014/main" id="{8C9F9A97-31A9-4E71-A38F-68C7AA00FBDD}"/>
              </a:ext>
            </a:extLst>
          </p:cNvPr>
          <p:cNvGraphicFramePr>
            <a:graphicFrameLocks noGrp="1"/>
          </p:cNvGraphicFramePr>
          <p:nvPr>
            <p:extLst>
              <p:ext uri="{D42A27DB-BD31-4B8C-83A1-F6EECF244321}">
                <p14:modId xmlns:p14="http://schemas.microsoft.com/office/powerpoint/2010/main" val="1018630457"/>
              </p:ext>
            </p:extLst>
          </p:nvPr>
        </p:nvGraphicFramePr>
        <p:xfrm>
          <a:off x="11295724" y="8788888"/>
          <a:ext cx="3483601" cy="984544"/>
        </p:xfrm>
        <a:graphic>
          <a:graphicData uri="http://schemas.openxmlformats.org/drawingml/2006/table">
            <a:tbl>
              <a:tblPr firstRow="1" bandRow="1">
                <a:tableStyleId>{5940675A-B579-460E-94D1-54222C63F5DA}</a:tableStyleId>
              </a:tblPr>
              <a:tblGrid>
                <a:gridCol w="3483601">
                  <a:extLst>
                    <a:ext uri="{9D8B030D-6E8A-4147-A177-3AD203B41FA5}">
                      <a16:colId xmlns:a16="http://schemas.microsoft.com/office/drawing/2014/main" val="2563055948"/>
                    </a:ext>
                  </a:extLst>
                </a:gridCol>
              </a:tblGrid>
              <a:tr h="492272">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Row 3</a:t>
                      </a:r>
                    </a:p>
                  </a:txBody>
                  <a:tcPr marL="130302" marR="130302" marT="65151" marB="65151" anchor="ctr">
                    <a:solidFill>
                      <a:schemeClr val="bg1">
                        <a:lumMod val="85000"/>
                      </a:schemeClr>
                    </a:solidFill>
                  </a:tcPr>
                </a:tc>
                <a:extLst>
                  <a:ext uri="{0D108BD9-81ED-4DB2-BD59-A6C34878D82A}">
                    <a16:rowId xmlns:a16="http://schemas.microsoft.com/office/drawing/2014/main" val="1064058189"/>
                  </a:ext>
                </a:extLst>
              </a:tr>
              <a:tr h="492272">
                <a:tc>
                  <a:txBody>
                    <a:bodyPr/>
                    <a:lstStyle/>
                    <a:p>
                      <a:pPr marL="0" marR="0" lvl="0" indent="0" algn="ctr" defTabSz="342894" rtl="0" eaLnBrk="1" fontAlgn="auto" latinLnBrk="0" hangingPunct="1">
                        <a:lnSpc>
                          <a:spcPct val="100000"/>
                        </a:lnSpc>
                        <a:spcBef>
                          <a:spcPts val="0"/>
                        </a:spcBef>
                        <a:spcAft>
                          <a:spcPts val="0"/>
                        </a:spcAft>
                        <a:buClrTx/>
                        <a:buSzTx/>
                        <a:buFontTx/>
                        <a:buNone/>
                        <a:tabLst/>
                        <a:defRPr/>
                      </a:pPr>
                      <a:r>
                        <a:rPr lang="en-US" sz="2300" b="1" dirty="0"/>
                        <a:t>Row 4</a:t>
                      </a:r>
                    </a:p>
                  </a:txBody>
                  <a:tcPr marL="130302" marR="130302" marT="65151" marB="65151" anchor="ctr">
                    <a:solidFill>
                      <a:schemeClr val="bg1">
                        <a:lumMod val="75000"/>
                      </a:schemeClr>
                    </a:solidFill>
                  </a:tcPr>
                </a:tc>
                <a:extLst>
                  <a:ext uri="{0D108BD9-81ED-4DB2-BD59-A6C34878D82A}">
                    <a16:rowId xmlns:a16="http://schemas.microsoft.com/office/drawing/2014/main" val="3179640104"/>
                  </a:ext>
                </a:extLst>
              </a:tr>
            </a:tbl>
          </a:graphicData>
        </a:graphic>
      </p:graphicFrame>
      <p:sp>
        <p:nvSpPr>
          <p:cNvPr id="34" name="TextBox 33">
            <a:extLst>
              <a:ext uri="{FF2B5EF4-FFF2-40B4-BE49-F238E27FC236}">
                <a16:creationId xmlns:a16="http://schemas.microsoft.com/office/drawing/2014/main" id="{C0E1DFA7-A350-497E-8267-C94AC4A4A6BD}"/>
              </a:ext>
            </a:extLst>
          </p:cNvPr>
          <p:cNvSpPr txBox="1"/>
          <p:nvPr/>
        </p:nvSpPr>
        <p:spPr>
          <a:xfrm>
            <a:off x="13544085" y="6972645"/>
            <a:ext cx="1404552" cy="584775"/>
          </a:xfrm>
          <a:prstGeom prst="rect">
            <a:avLst/>
          </a:prstGeom>
          <a:noFill/>
        </p:spPr>
        <p:txBody>
          <a:bodyPr wrap="none" rtlCol="0">
            <a:spAutoFit/>
          </a:bodyPr>
          <a:lstStyle/>
          <a:p>
            <a:r>
              <a:rPr lang="en-US" sz="3200" b="1" dirty="0"/>
              <a:t>Node 1</a:t>
            </a:r>
          </a:p>
        </p:txBody>
      </p:sp>
      <p:sp>
        <p:nvSpPr>
          <p:cNvPr id="35" name="TextBox 34">
            <a:extLst>
              <a:ext uri="{FF2B5EF4-FFF2-40B4-BE49-F238E27FC236}">
                <a16:creationId xmlns:a16="http://schemas.microsoft.com/office/drawing/2014/main" id="{49B14D7E-0557-4154-B075-CEF8D6771168}"/>
              </a:ext>
            </a:extLst>
          </p:cNvPr>
          <p:cNvSpPr txBox="1"/>
          <p:nvPr/>
        </p:nvSpPr>
        <p:spPr>
          <a:xfrm>
            <a:off x="15617874" y="7715759"/>
            <a:ext cx="827354" cy="574773"/>
          </a:xfrm>
          <a:prstGeom prst="rect">
            <a:avLst/>
          </a:prstGeom>
          <a:solidFill>
            <a:schemeClr val="accent1">
              <a:lumMod val="60000"/>
              <a:lumOff val="40000"/>
            </a:schemeClr>
          </a:solidFill>
        </p:spPr>
        <p:txBody>
          <a:bodyPr wrap="square" rtlCol="0">
            <a:spAutoFit/>
          </a:bodyPr>
          <a:lstStyle/>
          <a:p>
            <a:r>
              <a:rPr lang="en-US" sz="3135" b="1" dirty="0"/>
              <a:t>SM</a:t>
            </a:r>
          </a:p>
        </p:txBody>
      </p:sp>
      <p:sp>
        <p:nvSpPr>
          <p:cNvPr id="36" name="TextBox 35">
            <a:extLst>
              <a:ext uri="{FF2B5EF4-FFF2-40B4-BE49-F238E27FC236}">
                <a16:creationId xmlns:a16="http://schemas.microsoft.com/office/drawing/2014/main" id="{47B7B960-9089-4A50-B975-E226215C339A}"/>
              </a:ext>
            </a:extLst>
          </p:cNvPr>
          <p:cNvSpPr txBox="1"/>
          <p:nvPr/>
        </p:nvSpPr>
        <p:spPr>
          <a:xfrm>
            <a:off x="16573348" y="7715759"/>
            <a:ext cx="827354" cy="574773"/>
          </a:xfrm>
          <a:prstGeom prst="rect">
            <a:avLst/>
          </a:prstGeom>
          <a:solidFill>
            <a:schemeClr val="accent1">
              <a:lumMod val="60000"/>
              <a:lumOff val="40000"/>
            </a:schemeClr>
          </a:solidFill>
        </p:spPr>
        <p:txBody>
          <a:bodyPr wrap="square" rtlCol="0">
            <a:spAutoFit/>
          </a:bodyPr>
          <a:lstStyle/>
          <a:p>
            <a:r>
              <a:rPr lang="en-US" sz="3135" b="1" dirty="0"/>
              <a:t>SM</a:t>
            </a:r>
          </a:p>
        </p:txBody>
      </p:sp>
      <p:sp>
        <p:nvSpPr>
          <p:cNvPr id="37" name="Rectangle: Rounded Corners 36">
            <a:extLst>
              <a:ext uri="{FF2B5EF4-FFF2-40B4-BE49-F238E27FC236}">
                <a16:creationId xmlns:a16="http://schemas.microsoft.com/office/drawing/2014/main" id="{B67A8D57-F10E-4B45-9CFC-DC13FAAD01EF}"/>
              </a:ext>
            </a:extLst>
          </p:cNvPr>
          <p:cNvSpPr/>
          <p:nvPr/>
        </p:nvSpPr>
        <p:spPr>
          <a:xfrm>
            <a:off x="15657505" y="8944718"/>
            <a:ext cx="1123470" cy="67288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8483" tIns="104242" rIns="208483" bIns="104242" numCol="1" spcCol="0" rtlCol="0" fromWordArt="0" anchor="ctr" anchorCtr="0" forceAA="0" compatLnSpc="1">
            <a:prstTxWarp prst="textNoShape">
              <a:avLst/>
            </a:prstTxWarp>
            <a:noAutofit/>
          </a:bodyPr>
          <a:lstStyle/>
          <a:p>
            <a:pPr algn="ctr"/>
            <a:r>
              <a:rPr lang="en-US" sz="2280" b="1" dirty="0">
                <a:solidFill>
                  <a:schemeClr val="tx1"/>
                </a:solidFill>
              </a:rPr>
              <a:t>HBM</a:t>
            </a:r>
          </a:p>
        </p:txBody>
      </p:sp>
      <p:cxnSp>
        <p:nvCxnSpPr>
          <p:cNvPr id="38" name="Straight Arrow Connector 37">
            <a:extLst>
              <a:ext uri="{FF2B5EF4-FFF2-40B4-BE49-F238E27FC236}">
                <a16:creationId xmlns:a16="http://schemas.microsoft.com/office/drawing/2014/main" id="{B8864064-D474-48E0-9D11-EC47ECB0DF16}"/>
              </a:ext>
            </a:extLst>
          </p:cNvPr>
          <p:cNvCxnSpPr>
            <a:cxnSpLocks/>
          </p:cNvCxnSpPr>
          <p:nvPr/>
        </p:nvCxnSpPr>
        <p:spPr>
          <a:xfrm flipV="1">
            <a:off x="14779325" y="8003142"/>
            <a:ext cx="747841"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C46D1B09-7056-4EA1-8674-BADAD451D79E}"/>
              </a:ext>
            </a:extLst>
          </p:cNvPr>
          <p:cNvCxnSpPr>
            <a:cxnSpLocks/>
          </p:cNvCxnSpPr>
          <p:nvPr/>
        </p:nvCxnSpPr>
        <p:spPr>
          <a:xfrm>
            <a:off x="14833703" y="6011897"/>
            <a:ext cx="915464"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7D790479-04CC-47E9-B5C1-9FE26DF6498A}"/>
              </a:ext>
            </a:extLst>
          </p:cNvPr>
          <p:cNvCxnSpPr>
            <a:cxnSpLocks/>
          </p:cNvCxnSpPr>
          <p:nvPr/>
        </p:nvCxnSpPr>
        <p:spPr>
          <a:xfrm>
            <a:off x="14798553" y="9299954"/>
            <a:ext cx="814793"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1" name="TextBox 40">
            <a:extLst>
              <a:ext uri="{FF2B5EF4-FFF2-40B4-BE49-F238E27FC236}">
                <a16:creationId xmlns:a16="http://schemas.microsoft.com/office/drawing/2014/main" id="{54EFD4DB-4458-4AFB-BA43-43EC9681DACA}"/>
              </a:ext>
            </a:extLst>
          </p:cNvPr>
          <p:cNvSpPr txBox="1"/>
          <p:nvPr/>
        </p:nvSpPr>
        <p:spPr>
          <a:xfrm>
            <a:off x="4727881" y="9281160"/>
            <a:ext cx="2659767" cy="677108"/>
          </a:xfrm>
          <a:prstGeom prst="rect">
            <a:avLst/>
          </a:prstGeom>
          <a:noFill/>
        </p:spPr>
        <p:txBody>
          <a:bodyPr wrap="none" rtlCol="0">
            <a:spAutoFit/>
          </a:bodyPr>
          <a:lstStyle/>
          <a:p>
            <a:r>
              <a:rPr lang="en-US" sz="3800" dirty="0"/>
              <a:t>Row Locality</a:t>
            </a:r>
          </a:p>
        </p:txBody>
      </p:sp>
    </p:spTree>
    <p:extLst>
      <p:ext uri="{BB962C8B-B14F-4D97-AF65-F5344CB8AC3E}">
        <p14:creationId xmlns:p14="http://schemas.microsoft.com/office/powerpoint/2010/main" val="356788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9" grpId="0" animBg="1"/>
      <p:bldP spid="20" grpId="0" animBg="1"/>
      <p:bldP spid="27" grpId="0" animBg="1"/>
      <p:bldP spid="31" grpId="0" animBg="1"/>
      <p:bldP spid="34" grpId="0"/>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AE3D7-3D16-48FC-B9F0-E09204AD70CD}"/>
              </a:ext>
            </a:extLst>
          </p:cNvPr>
          <p:cNvSpPr>
            <a:spLocks noGrp="1"/>
          </p:cNvSpPr>
          <p:nvPr>
            <p:ph type="title"/>
          </p:nvPr>
        </p:nvSpPr>
        <p:spPr/>
        <p:txBody>
          <a:bodyPr/>
          <a:lstStyle/>
          <a:p>
            <a:r>
              <a:rPr lang="en-US" dirty="0"/>
              <a:t>Scaling Compute Era</a:t>
            </a:r>
          </a:p>
        </p:txBody>
      </p:sp>
      <p:sp>
        <p:nvSpPr>
          <p:cNvPr id="4" name="Slide Number Placeholder 3">
            <a:extLst>
              <a:ext uri="{FF2B5EF4-FFF2-40B4-BE49-F238E27FC236}">
                <a16:creationId xmlns:a16="http://schemas.microsoft.com/office/drawing/2014/main" id="{95E91E7F-56BA-4B6D-95CB-AA9249F23F84}"/>
              </a:ext>
            </a:extLst>
          </p:cNvPr>
          <p:cNvSpPr>
            <a:spLocks noGrp="1"/>
          </p:cNvSpPr>
          <p:nvPr>
            <p:ph type="sldNum" sz="quarter" idx="12"/>
          </p:nvPr>
        </p:nvSpPr>
        <p:spPr/>
        <p:txBody>
          <a:bodyPr/>
          <a:lstStyle/>
          <a:p>
            <a:fld id="{DCE5FC2F-9F3E-40BA-BF15-0F7774B3E1B8}" type="slidenum">
              <a:rPr lang="en-US" smtClean="0"/>
              <a:t>2</a:t>
            </a:fld>
            <a:endParaRPr lang="en-US" dirty="0"/>
          </a:p>
        </p:txBody>
      </p:sp>
      <p:pic>
        <p:nvPicPr>
          <p:cNvPr id="2050" name="Picture 2" descr="This Year's AI (Artificial Intelligence) Breakthroughs">
            <a:extLst>
              <a:ext uri="{FF2B5EF4-FFF2-40B4-BE49-F238E27FC236}">
                <a16:creationId xmlns:a16="http://schemas.microsoft.com/office/drawing/2014/main" id="{D9208737-5832-4FAD-AC2B-34B85EDC8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240" y="3400426"/>
            <a:ext cx="3450336" cy="19228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EO Perspective: Data Engineering Key to Data Analytics ...">
            <a:extLst>
              <a:ext uri="{FF2B5EF4-FFF2-40B4-BE49-F238E27FC236}">
                <a16:creationId xmlns:a16="http://schemas.microsoft.com/office/drawing/2014/main" id="{1D6B2049-5519-49E7-A82B-BB23FE7DF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833" y="3342946"/>
            <a:ext cx="4840349" cy="1983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n explosion of bioinformatics careers | Science | AAAS">
            <a:extLst>
              <a:ext uri="{FF2B5EF4-FFF2-40B4-BE49-F238E27FC236}">
                <a16:creationId xmlns:a16="http://schemas.microsoft.com/office/drawing/2014/main" id="{2DF6D9CE-120F-4613-9848-2FC36593D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1120" y="3245791"/>
            <a:ext cx="3622456" cy="20376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est High graphics 4K games : To Punish Your Gaming Setup !!">
            <a:extLst>
              <a:ext uri="{FF2B5EF4-FFF2-40B4-BE49-F238E27FC236}">
                <a16:creationId xmlns:a16="http://schemas.microsoft.com/office/drawing/2014/main" id="{78B52E45-C2C9-4B97-883F-4B86623C44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8495" y="6518500"/>
            <a:ext cx="3221839" cy="18122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utonomous vehicles: Automotive and transportation disruption">
            <a:extLst>
              <a:ext uri="{FF2B5EF4-FFF2-40B4-BE49-F238E27FC236}">
                <a16:creationId xmlns:a16="http://schemas.microsoft.com/office/drawing/2014/main" id="{69FA1575-DE01-4B3C-B9E7-17B807759F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6294" y="6280316"/>
            <a:ext cx="3685427" cy="22886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ome Page - Exascale Computing Project">
            <a:extLst>
              <a:ext uri="{FF2B5EF4-FFF2-40B4-BE49-F238E27FC236}">
                <a16:creationId xmlns:a16="http://schemas.microsoft.com/office/drawing/2014/main" id="{9C964A81-411B-4EA1-B43C-7496ABE837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72285" y="5544404"/>
            <a:ext cx="3420137" cy="34201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ED200E-B575-479F-8F25-23F2515D5241}"/>
              </a:ext>
            </a:extLst>
          </p:cNvPr>
          <p:cNvSpPr txBox="1"/>
          <p:nvPr/>
        </p:nvSpPr>
        <p:spPr>
          <a:xfrm>
            <a:off x="3755143" y="5649538"/>
            <a:ext cx="3074881" cy="491225"/>
          </a:xfrm>
          <a:prstGeom prst="rect">
            <a:avLst/>
          </a:prstGeom>
          <a:noFill/>
        </p:spPr>
        <p:txBody>
          <a:bodyPr wrap="none" rtlCol="0">
            <a:spAutoFit/>
          </a:bodyPr>
          <a:lstStyle/>
          <a:p>
            <a:r>
              <a:rPr lang="en-US" sz="2592" b="1" dirty="0"/>
              <a:t>AI/Machine Learning</a:t>
            </a:r>
          </a:p>
        </p:txBody>
      </p:sp>
      <p:sp>
        <p:nvSpPr>
          <p:cNvPr id="13" name="TextBox 12">
            <a:extLst>
              <a:ext uri="{FF2B5EF4-FFF2-40B4-BE49-F238E27FC236}">
                <a16:creationId xmlns:a16="http://schemas.microsoft.com/office/drawing/2014/main" id="{670EA9E5-E244-4A02-8858-CA266054E1B7}"/>
              </a:ext>
            </a:extLst>
          </p:cNvPr>
          <p:cNvSpPr txBox="1"/>
          <p:nvPr/>
        </p:nvSpPr>
        <p:spPr>
          <a:xfrm>
            <a:off x="8946822" y="5544405"/>
            <a:ext cx="2159630" cy="491225"/>
          </a:xfrm>
          <a:prstGeom prst="rect">
            <a:avLst/>
          </a:prstGeom>
          <a:noFill/>
        </p:spPr>
        <p:txBody>
          <a:bodyPr wrap="none" rtlCol="0">
            <a:spAutoFit/>
          </a:bodyPr>
          <a:lstStyle/>
          <a:p>
            <a:r>
              <a:rPr lang="en-US" sz="2592" b="1" dirty="0"/>
              <a:t>Data Analytics</a:t>
            </a:r>
          </a:p>
        </p:txBody>
      </p:sp>
      <p:sp>
        <p:nvSpPr>
          <p:cNvPr id="14" name="TextBox 13">
            <a:extLst>
              <a:ext uri="{FF2B5EF4-FFF2-40B4-BE49-F238E27FC236}">
                <a16:creationId xmlns:a16="http://schemas.microsoft.com/office/drawing/2014/main" id="{811AF354-D2EB-451A-A370-FD2126655B40}"/>
              </a:ext>
            </a:extLst>
          </p:cNvPr>
          <p:cNvSpPr txBox="1"/>
          <p:nvPr/>
        </p:nvSpPr>
        <p:spPr>
          <a:xfrm>
            <a:off x="13650176" y="5544405"/>
            <a:ext cx="2186561" cy="491225"/>
          </a:xfrm>
          <a:prstGeom prst="rect">
            <a:avLst/>
          </a:prstGeom>
          <a:noFill/>
        </p:spPr>
        <p:txBody>
          <a:bodyPr wrap="none" rtlCol="0">
            <a:spAutoFit/>
          </a:bodyPr>
          <a:lstStyle/>
          <a:p>
            <a:r>
              <a:rPr lang="en-US" sz="2592" b="1" dirty="0"/>
              <a:t>Bioinformatics</a:t>
            </a:r>
          </a:p>
        </p:txBody>
      </p:sp>
      <p:sp>
        <p:nvSpPr>
          <p:cNvPr id="15" name="TextBox 14">
            <a:extLst>
              <a:ext uri="{FF2B5EF4-FFF2-40B4-BE49-F238E27FC236}">
                <a16:creationId xmlns:a16="http://schemas.microsoft.com/office/drawing/2014/main" id="{905380A3-665D-4205-A100-02A15BDB0EDA}"/>
              </a:ext>
            </a:extLst>
          </p:cNvPr>
          <p:cNvSpPr txBox="1"/>
          <p:nvPr/>
        </p:nvSpPr>
        <p:spPr>
          <a:xfrm>
            <a:off x="4006300" y="8534961"/>
            <a:ext cx="2209387" cy="491225"/>
          </a:xfrm>
          <a:prstGeom prst="rect">
            <a:avLst/>
          </a:prstGeom>
          <a:noFill/>
        </p:spPr>
        <p:txBody>
          <a:bodyPr wrap="none" rtlCol="0">
            <a:spAutoFit/>
          </a:bodyPr>
          <a:lstStyle/>
          <a:p>
            <a:r>
              <a:rPr lang="en-US" sz="2592" b="1" dirty="0"/>
              <a:t>8K Gaming/VR</a:t>
            </a:r>
          </a:p>
        </p:txBody>
      </p:sp>
      <p:sp>
        <p:nvSpPr>
          <p:cNvPr id="16" name="TextBox 15">
            <a:extLst>
              <a:ext uri="{FF2B5EF4-FFF2-40B4-BE49-F238E27FC236}">
                <a16:creationId xmlns:a16="http://schemas.microsoft.com/office/drawing/2014/main" id="{4E764F9F-8C55-49DD-9D46-0A99FC8D8261}"/>
              </a:ext>
            </a:extLst>
          </p:cNvPr>
          <p:cNvSpPr txBox="1"/>
          <p:nvPr/>
        </p:nvSpPr>
        <p:spPr>
          <a:xfrm>
            <a:off x="8091633" y="8780573"/>
            <a:ext cx="3897734" cy="491225"/>
          </a:xfrm>
          <a:prstGeom prst="rect">
            <a:avLst/>
          </a:prstGeom>
          <a:noFill/>
        </p:spPr>
        <p:txBody>
          <a:bodyPr wrap="none" rtlCol="0">
            <a:spAutoFit/>
          </a:bodyPr>
          <a:lstStyle/>
          <a:p>
            <a:r>
              <a:rPr lang="en-US" sz="2592" b="1" dirty="0"/>
              <a:t>Autonomous Vehicles / IoT</a:t>
            </a:r>
          </a:p>
        </p:txBody>
      </p:sp>
      <p:sp>
        <p:nvSpPr>
          <p:cNvPr id="17" name="TextBox 16">
            <a:extLst>
              <a:ext uri="{FF2B5EF4-FFF2-40B4-BE49-F238E27FC236}">
                <a16:creationId xmlns:a16="http://schemas.microsoft.com/office/drawing/2014/main" id="{BFF4990B-ECD3-4E27-9981-5248EED0116D}"/>
              </a:ext>
            </a:extLst>
          </p:cNvPr>
          <p:cNvSpPr txBox="1"/>
          <p:nvPr/>
        </p:nvSpPr>
        <p:spPr>
          <a:xfrm>
            <a:off x="14247216" y="8534961"/>
            <a:ext cx="747320" cy="491225"/>
          </a:xfrm>
          <a:prstGeom prst="rect">
            <a:avLst/>
          </a:prstGeom>
          <a:noFill/>
        </p:spPr>
        <p:txBody>
          <a:bodyPr wrap="none" rtlCol="0">
            <a:spAutoFit/>
          </a:bodyPr>
          <a:lstStyle/>
          <a:p>
            <a:r>
              <a:rPr lang="en-US" sz="2592" b="1" dirty="0"/>
              <a:t>HPC</a:t>
            </a:r>
          </a:p>
        </p:txBody>
      </p:sp>
      <p:sp>
        <p:nvSpPr>
          <p:cNvPr id="6" name="Rectangle: Rounded Corners 5">
            <a:extLst>
              <a:ext uri="{FF2B5EF4-FFF2-40B4-BE49-F238E27FC236}">
                <a16:creationId xmlns:a16="http://schemas.microsoft.com/office/drawing/2014/main" id="{28251B53-62DA-4AF0-894D-F919CDC32A84}"/>
              </a:ext>
            </a:extLst>
          </p:cNvPr>
          <p:cNvSpPr/>
          <p:nvPr/>
        </p:nvSpPr>
        <p:spPr>
          <a:xfrm>
            <a:off x="3962954" y="4434402"/>
            <a:ext cx="11952875" cy="2858156"/>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3600" dirty="0"/>
              <a:t>                        GPU is a programmable accelerator</a:t>
            </a:r>
          </a:p>
          <a:p>
            <a:pPr algn="ctr"/>
            <a:r>
              <a:rPr lang="en-US" sz="3600" dirty="0"/>
              <a:t>                         that satisfy many application’s demands.</a:t>
            </a:r>
          </a:p>
        </p:txBody>
      </p:sp>
      <p:pic>
        <p:nvPicPr>
          <p:cNvPr id="2064" name="Picture 16" descr="NVIDIA Tesla K40 GPU Accelerator 900-22081-2250-000 B&amp;H Photo">
            <a:extLst>
              <a:ext uri="{FF2B5EF4-FFF2-40B4-BE49-F238E27FC236}">
                <a16:creationId xmlns:a16="http://schemas.microsoft.com/office/drawing/2014/main" id="{50F5BAB6-4DF8-49D4-8F49-6676D92B35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2649" y="4678952"/>
            <a:ext cx="2251812" cy="225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0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9ED4-EFCC-4806-BF79-EBD3BB01923C}"/>
              </a:ext>
            </a:extLst>
          </p:cNvPr>
          <p:cNvSpPr>
            <a:spLocks noGrp="1"/>
          </p:cNvSpPr>
          <p:nvPr>
            <p:ph type="title"/>
          </p:nvPr>
        </p:nvSpPr>
        <p:spPr/>
        <p:txBody>
          <a:bodyPr/>
          <a:lstStyle/>
          <a:p>
            <a:r>
              <a:rPr lang="en-US" dirty="0"/>
              <a:t>Data structure Locality Disagreements </a:t>
            </a:r>
          </a:p>
        </p:txBody>
      </p:sp>
      <p:sp>
        <p:nvSpPr>
          <p:cNvPr id="3" name="Content Placeholder 2">
            <a:extLst>
              <a:ext uri="{FF2B5EF4-FFF2-40B4-BE49-F238E27FC236}">
                <a16:creationId xmlns:a16="http://schemas.microsoft.com/office/drawing/2014/main" id="{6D4A9385-712E-4DBC-AA5C-11B406EC9A59}"/>
              </a:ext>
            </a:extLst>
          </p:cNvPr>
          <p:cNvSpPr>
            <a:spLocks noGrp="1"/>
          </p:cNvSpPr>
          <p:nvPr>
            <p:ph idx="1"/>
          </p:nvPr>
        </p:nvSpPr>
        <p:spPr/>
        <p:txBody>
          <a:bodyPr>
            <a:normAutofit/>
          </a:bodyPr>
          <a:lstStyle/>
          <a:p>
            <a:r>
              <a:rPr lang="en-US" dirty="0"/>
              <a:t>Applications that have both row and column locality.</a:t>
            </a:r>
          </a:p>
          <a:p>
            <a:r>
              <a:rPr lang="en-US" dirty="0"/>
              <a:t>Matrix Multiplication Example:</a:t>
            </a:r>
          </a:p>
          <a:p>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B619780-1F7A-41D6-B7B9-6108ACDACB45}"/>
              </a:ext>
            </a:extLst>
          </p:cNvPr>
          <p:cNvSpPr>
            <a:spLocks noGrp="1"/>
          </p:cNvSpPr>
          <p:nvPr>
            <p:ph type="sldNum" sz="quarter" idx="12"/>
          </p:nvPr>
        </p:nvSpPr>
        <p:spPr/>
        <p:txBody>
          <a:bodyPr/>
          <a:lstStyle/>
          <a:p>
            <a:fld id="{DCE5FC2F-9F3E-40BA-BF15-0F7774B3E1B8}" type="slidenum">
              <a:rPr lang="en-US" smtClean="0"/>
              <a:t>20</a:t>
            </a:fld>
            <a:endParaRPr lang="en-US"/>
          </a:p>
        </p:txBody>
      </p:sp>
      <p:sp>
        <p:nvSpPr>
          <p:cNvPr id="17" name="Rectangle: Rounded Corners 16">
            <a:extLst>
              <a:ext uri="{FF2B5EF4-FFF2-40B4-BE49-F238E27FC236}">
                <a16:creationId xmlns:a16="http://schemas.microsoft.com/office/drawing/2014/main" id="{5537F1FE-9ECE-4550-956D-1F233462B34C}"/>
              </a:ext>
            </a:extLst>
          </p:cNvPr>
          <p:cNvSpPr/>
          <p:nvPr/>
        </p:nvSpPr>
        <p:spPr>
          <a:xfrm>
            <a:off x="1185908" y="7314260"/>
            <a:ext cx="2853340" cy="574773"/>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565"/>
          </a:p>
        </p:txBody>
      </p:sp>
      <p:sp>
        <p:nvSpPr>
          <p:cNvPr id="5" name="TextBox 4">
            <a:extLst>
              <a:ext uri="{FF2B5EF4-FFF2-40B4-BE49-F238E27FC236}">
                <a16:creationId xmlns:a16="http://schemas.microsoft.com/office/drawing/2014/main" id="{553A8A92-E661-41DE-BF93-463B771B7247}"/>
              </a:ext>
            </a:extLst>
          </p:cNvPr>
          <p:cNvSpPr txBox="1"/>
          <p:nvPr/>
        </p:nvSpPr>
        <p:spPr>
          <a:xfrm>
            <a:off x="4817915" y="6138120"/>
            <a:ext cx="1631665" cy="574773"/>
          </a:xfrm>
          <a:prstGeom prst="rect">
            <a:avLst/>
          </a:prstGeom>
          <a:noFill/>
        </p:spPr>
        <p:txBody>
          <a:bodyPr wrap="none" rtlCol="0">
            <a:spAutoFit/>
          </a:bodyPr>
          <a:lstStyle/>
          <a:p>
            <a:r>
              <a:rPr lang="en-US" sz="3135" b="1" dirty="0"/>
              <a:t>Matrix A</a:t>
            </a:r>
          </a:p>
        </p:txBody>
      </p:sp>
      <p:sp>
        <p:nvSpPr>
          <p:cNvPr id="6" name="TextBox 5">
            <a:extLst>
              <a:ext uri="{FF2B5EF4-FFF2-40B4-BE49-F238E27FC236}">
                <a16:creationId xmlns:a16="http://schemas.microsoft.com/office/drawing/2014/main" id="{642A2B9F-369C-49DF-85C3-D1F5BFF6898A}"/>
              </a:ext>
            </a:extLst>
          </p:cNvPr>
          <p:cNvSpPr txBox="1"/>
          <p:nvPr/>
        </p:nvSpPr>
        <p:spPr>
          <a:xfrm>
            <a:off x="7228899" y="8507535"/>
            <a:ext cx="3033074" cy="574773"/>
          </a:xfrm>
          <a:prstGeom prst="rect">
            <a:avLst/>
          </a:prstGeom>
          <a:noFill/>
        </p:spPr>
        <p:txBody>
          <a:bodyPr wrap="none" rtlCol="0">
            <a:spAutoFit/>
          </a:bodyPr>
          <a:lstStyle/>
          <a:p>
            <a:r>
              <a:rPr lang="en-US" sz="3135" b="1" dirty="0"/>
              <a:t>Compute TB Grid</a:t>
            </a:r>
          </a:p>
        </p:txBody>
      </p:sp>
      <p:graphicFrame>
        <p:nvGraphicFramePr>
          <p:cNvPr id="7" name="Table 6">
            <a:extLst>
              <a:ext uri="{FF2B5EF4-FFF2-40B4-BE49-F238E27FC236}">
                <a16:creationId xmlns:a16="http://schemas.microsoft.com/office/drawing/2014/main" id="{646AEF52-F6F4-4541-A2F1-09760E0912F5}"/>
              </a:ext>
            </a:extLst>
          </p:cNvPr>
          <p:cNvGraphicFramePr>
            <a:graphicFrameLocks noGrp="1"/>
          </p:cNvGraphicFramePr>
          <p:nvPr/>
        </p:nvGraphicFramePr>
        <p:xfrm>
          <a:off x="4391487" y="6822853"/>
          <a:ext cx="2401154" cy="1500564"/>
        </p:xfrm>
        <a:graphic>
          <a:graphicData uri="http://schemas.openxmlformats.org/drawingml/2006/table">
            <a:tbl>
              <a:tblPr firstRow="1" bandRow="1">
                <a:tableStyleId>{5940675A-B579-460E-94D1-54222C63F5DA}</a:tableStyleId>
              </a:tblPr>
              <a:tblGrid>
                <a:gridCol w="1200577">
                  <a:extLst>
                    <a:ext uri="{9D8B030D-6E8A-4147-A177-3AD203B41FA5}">
                      <a16:colId xmlns:a16="http://schemas.microsoft.com/office/drawing/2014/main" val="2906766123"/>
                    </a:ext>
                  </a:extLst>
                </a:gridCol>
                <a:gridCol w="1200577">
                  <a:extLst>
                    <a:ext uri="{9D8B030D-6E8A-4147-A177-3AD203B41FA5}">
                      <a16:colId xmlns:a16="http://schemas.microsoft.com/office/drawing/2014/main" val="3080164206"/>
                    </a:ext>
                  </a:extLst>
                </a:gridCol>
              </a:tblGrid>
              <a:tr h="750282">
                <a:tc>
                  <a:txBody>
                    <a:bodyPr/>
                    <a:lstStyle/>
                    <a:p>
                      <a:pPr algn="ctr"/>
                      <a:r>
                        <a:rPr lang="en-US" sz="3100" b="1" dirty="0"/>
                        <a:t>DB0</a:t>
                      </a:r>
                    </a:p>
                  </a:txBody>
                  <a:tcPr marL="130302" marR="130302" marT="65151" marB="65151" anchor="ctr">
                    <a:solidFill>
                      <a:schemeClr val="bg1">
                        <a:lumMod val="65000"/>
                      </a:schemeClr>
                    </a:solidFill>
                  </a:tcPr>
                </a:tc>
                <a:tc>
                  <a:txBody>
                    <a:bodyPr/>
                    <a:lstStyle/>
                    <a:p>
                      <a:pPr algn="ctr"/>
                      <a:r>
                        <a:rPr lang="en-US" sz="3100" b="1" dirty="0"/>
                        <a:t>DB1</a:t>
                      </a:r>
                    </a:p>
                  </a:txBody>
                  <a:tcPr marL="130302" marR="130302" marT="65151" marB="65151" anchor="ctr">
                    <a:solidFill>
                      <a:schemeClr val="bg1">
                        <a:lumMod val="65000"/>
                      </a:schemeClr>
                    </a:solidFill>
                  </a:tcPr>
                </a:tc>
                <a:extLst>
                  <a:ext uri="{0D108BD9-81ED-4DB2-BD59-A6C34878D82A}">
                    <a16:rowId xmlns:a16="http://schemas.microsoft.com/office/drawing/2014/main" val="768435079"/>
                  </a:ext>
                </a:extLst>
              </a:tr>
              <a:tr h="750282">
                <a:tc>
                  <a:txBody>
                    <a:bodyPr/>
                    <a:lstStyle/>
                    <a:p>
                      <a:pPr algn="ctr"/>
                      <a:r>
                        <a:rPr lang="en-US" sz="3100" b="1" dirty="0"/>
                        <a:t>DB2</a:t>
                      </a:r>
                    </a:p>
                  </a:txBody>
                  <a:tcPr marL="130302" marR="130302" marT="65151" marB="65151" anchor="ctr">
                    <a:solidFill>
                      <a:schemeClr val="bg1">
                        <a:lumMod val="95000"/>
                      </a:schemeClr>
                    </a:solidFill>
                  </a:tcPr>
                </a:tc>
                <a:tc>
                  <a:txBody>
                    <a:bodyPr/>
                    <a:lstStyle/>
                    <a:p>
                      <a:pPr algn="ctr"/>
                      <a:r>
                        <a:rPr lang="en-US" sz="3100" b="1" dirty="0"/>
                        <a:t>DB3</a:t>
                      </a:r>
                    </a:p>
                  </a:txBody>
                  <a:tcPr marL="130302" marR="130302" marT="65151" marB="65151" anchor="ctr">
                    <a:solidFill>
                      <a:schemeClr val="bg1">
                        <a:lumMod val="95000"/>
                      </a:schemeClr>
                    </a:solidFill>
                  </a:tcPr>
                </a:tc>
                <a:extLst>
                  <a:ext uri="{0D108BD9-81ED-4DB2-BD59-A6C34878D82A}">
                    <a16:rowId xmlns:a16="http://schemas.microsoft.com/office/drawing/2014/main" val="759777060"/>
                  </a:ext>
                </a:extLst>
              </a:tr>
            </a:tbl>
          </a:graphicData>
        </a:graphic>
      </p:graphicFrame>
      <p:graphicFrame>
        <p:nvGraphicFramePr>
          <p:cNvPr id="8" name="Table 7">
            <a:extLst>
              <a:ext uri="{FF2B5EF4-FFF2-40B4-BE49-F238E27FC236}">
                <a16:creationId xmlns:a16="http://schemas.microsoft.com/office/drawing/2014/main" id="{4F59EACF-5979-4A36-9854-7E743FA4A251}"/>
              </a:ext>
            </a:extLst>
          </p:cNvPr>
          <p:cNvGraphicFramePr>
            <a:graphicFrameLocks noGrp="1"/>
          </p:cNvGraphicFramePr>
          <p:nvPr/>
        </p:nvGraphicFramePr>
        <p:xfrm>
          <a:off x="7476542" y="6820683"/>
          <a:ext cx="2611437" cy="1425196"/>
        </p:xfrm>
        <a:graphic>
          <a:graphicData uri="http://schemas.openxmlformats.org/drawingml/2006/table">
            <a:tbl>
              <a:tblPr firstRow="1" bandRow="1">
                <a:tableStyleId>{5940675A-B579-460E-94D1-54222C63F5DA}</a:tableStyleId>
              </a:tblPr>
              <a:tblGrid>
                <a:gridCol w="1330755">
                  <a:extLst>
                    <a:ext uri="{9D8B030D-6E8A-4147-A177-3AD203B41FA5}">
                      <a16:colId xmlns:a16="http://schemas.microsoft.com/office/drawing/2014/main" val="2906766123"/>
                    </a:ext>
                  </a:extLst>
                </a:gridCol>
                <a:gridCol w="1280682">
                  <a:extLst>
                    <a:ext uri="{9D8B030D-6E8A-4147-A177-3AD203B41FA5}">
                      <a16:colId xmlns:a16="http://schemas.microsoft.com/office/drawing/2014/main" val="3080164206"/>
                    </a:ext>
                  </a:extLst>
                </a:gridCol>
              </a:tblGrid>
              <a:tr h="712598">
                <a:tc>
                  <a:txBody>
                    <a:bodyPr/>
                    <a:lstStyle/>
                    <a:p>
                      <a:pPr algn="ctr"/>
                      <a:r>
                        <a:rPr lang="en-US" sz="3100" b="1" dirty="0"/>
                        <a:t>TB0</a:t>
                      </a:r>
                    </a:p>
                  </a:txBody>
                  <a:tcPr marL="130302" marR="130302" marT="65151" marB="65151" anchor="ctr">
                    <a:solidFill>
                      <a:schemeClr val="bg1">
                        <a:lumMod val="65000"/>
                      </a:schemeClr>
                    </a:solidFill>
                  </a:tcPr>
                </a:tc>
                <a:tc>
                  <a:txBody>
                    <a:bodyPr/>
                    <a:lstStyle/>
                    <a:p>
                      <a:pPr algn="ctr"/>
                      <a:r>
                        <a:rPr lang="en-US" sz="3100" b="1" dirty="0"/>
                        <a:t>TB1</a:t>
                      </a:r>
                    </a:p>
                  </a:txBody>
                  <a:tcPr marL="130302" marR="130302" marT="65151" marB="65151" anchor="ctr">
                    <a:solidFill>
                      <a:schemeClr val="bg1">
                        <a:lumMod val="95000"/>
                      </a:schemeClr>
                    </a:solidFill>
                  </a:tcPr>
                </a:tc>
                <a:extLst>
                  <a:ext uri="{0D108BD9-81ED-4DB2-BD59-A6C34878D82A}">
                    <a16:rowId xmlns:a16="http://schemas.microsoft.com/office/drawing/2014/main" val="768435079"/>
                  </a:ext>
                </a:extLst>
              </a:tr>
              <a:tr h="712598">
                <a:tc>
                  <a:txBody>
                    <a:bodyPr/>
                    <a:lstStyle/>
                    <a:p>
                      <a:pPr algn="ctr"/>
                      <a:r>
                        <a:rPr lang="en-US" sz="3100" b="1" dirty="0"/>
                        <a:t>TB2</a:t>
                      </a:r>
                    </a:p>
                  </a:txBody>
                  <a:tcPr marL="130302" marR="130302" marT="65151" marB="65151" anchor="ctr">
                    <a:solidFill>
                      <a:schemeClr val="bg1">
                        <a:lumMod val="95000"/>
                      </a:schemeClr>
                    </a:solidFill>
                  </a:tcPr>
                </a:tc>
                <a:tc>
                  <a:txBody>
                    <a:bodyPr/>
                    <a:lstStyle/>
                    <a:p>
                      <a:pPr algn="ctr"/>
                      <a:r>
                        <a:rPr lang="en-US" sz="3100" b="1" dirty="0"/>
                        <a:t>TB3</a:t>
                      </a:r>
                    </a:p>
                  </a:txBody>
                  <a:tcPr marL="130302" marR="130302" marT="65151" marB="65151" anchor="ctr">
                    <a:solidFill>
                      <a:schemeClr val="bg1">
                        <a:lumMod val="95000"/>
                      </a:schemeClr>
                    </a:solidFill>
                  </a:tcPr>
                </a:tc>
                <a:extLst>
                  <a:ext uri="{0D108BD9-81ED-4DB2-BD59-A6C34878D82A}">
                    <a16:rowId xmlns:a16="http://schemas.microsoft.com/office/drawing/2014/main" val="759777060"/>
                  </a:ext>
                </a:extLst>
              </a:tr>
            </a:tbl>
          </a:graphicData>
        </a:graphic>
      </p:graphicFrame>
      <p:graphicFrame>
        <p:nvGraphicFramePr>
          <p:cNvPr id="10" name="Table 9">
            <a:extLst>
              <a:ext uri="{FF2B5EF4-FFF2-40B4-BE49-F238E27FC236}">
                <a16:creationId xmlns:a16="http://schemas.microsoft.com/office/drawing/2014/main" id="{AC711B97-92E6-455F-9EB3-E1C970C98683}"/>
              </a:ext>
            </a:extLst>
          </p:cNvPr>
          <p:cNvGraphicFramePr>
            <a:graphicFrameLocks noGrp="1"/>
          </p:cNvGraphicFramePr>
          <p:nvPr>
            <p:extLst>
              <p:ext uri="{D42A27DB-BD31-4B8C-83A1-F6EECF244321}">
                <p14:modId xmlns:p14="http://schemas.microsoft.com/office/powerpoint/2010/main" val="3615271224"/>
              </p:ext>
            </p:extLst>
          </p:nvPr>
        </p:nvGraphicFramePr>
        <p:xfrm>
          <a:off x="7528257" y="5000308"/>
          <a:ext cx="2611436" cy="1425196"/>
        </p:xfrm>
        <a:graphic>
          <a:graphicData uri="http://schemas.openxmlformats.org/drawingml/2006/table">
            <a:tbl>
              <a:tblPr firstRow="1" bandRow="1">
                <a:tableStyleId>{5940675A-B579-460E-94D1-54222C63F5DA}</a:tableStyleId>
              </a:tblPr>
              <a:tblGrid>
                <a:gridCol w="1305718">
                  <a:extLst>
                    <a:ext uri="{9D8B030D-6E8A-4147-A177-3AD203B41FA5}">
                      <a16:colId xmlns:a16="http://schemas.microsoft.com/office/drawing/2014/main" val="2906766123"/>
                    </a:ext>
                  </a:extLst>
                </a:gridCol>
                <a:gridCol w="1305718">
                  <a:extLst>
                    <a:ext uri="{9D8B030D-6E8A-4147-A177-3AD203B41FA5}">
                      <a16:colId xmlns:a16="http://schemas.microsoft.com/office/drawing/2014/main" val="3080164206"/>
                    </a:ext>
                  </a:extLst>
                </a:gridCol>
              </a:tblGrid>
              <a:tr h="712598">
                <a:tc>
                  <a:txBody>
                    <a:bodyPr/>
                    <a:lstStyle/>
                    <a:p>
                      <a:pPr algn="ctr"/>
                      <a:r>
                        <a:rPr lang="en-US" sz="3100" b="1" dirty="0"/>
                        <a:t>DB0</a:t>
                      </a:r>
                    </a:p>
                  </a:txBody>
                  <a:tcPr marL="130302" marR="130302" marT="65151" marB="65151" anchor="ctr">
                    <a:solidFill>
                      <a:schemeClr val="bg1">
                        <a:lumMod val="65000"/>
                      </a:schemeClr>
                    </a:solidFill>
                  </a:tcPr>
                </a:tc>
                <a:tc>
                  <a:txBody>
                    <a:bodyPr/>
                    <a:lstStyle/>
                    <a:p>
                      <a:pPr algn="ctr"/>
                      <a:r>
                        <a:rPr lang="en-US" sz="3100" b="1" dirty="0"/>
                        <a:t>DB1</a:t>
                      </a:r>
                    </a:p>
                  </a:txBody>
                  <a:tcPr marL="130302" marR="130302" marT="65151" marB="65151" anchor="ctr">
                    <a:solidFill>
                      <a:schemeClr val="bg1">
                        <a:lumMod val="95000"/>
                      </a:schemeClr>
                    </a:solidFill>
                  </a:tcPr>
                </a:tc>
                <a:extLst>
                  <a:ext uri="{0D108BD9-81ED-4DB2-BD59-A6C34878D82A}">
                    <a16:rowId xmlns:a16="http://schemas.microsoft.com/office/drawing/2014/main" val="768435079"/>
                  </a:ext>
                </a:extLst>
              </a:tr>
              <a:tr h="712598">
                <a:tc>
                  <a:txBody>
                    <a:bodyPr/>
                    <a:lstStyle/>
                    <a:p>
                      <a:pPr algn="ctr"/>
                      <a:r>
                        <a:rPr lang="en-US" sz="3100" b="1" dirty="0"/>
                        <a:t>DB2</a:t>
                      </a:r>
                    </a:p>
                  </a:txBody>
                  <a:tcPr marL="130302" marR="130302" marT="65151" marB="65151" anchor="ctr">
                    <a:solidFill>
                      <a:schemeClr val="bg1">
                        <a:lumMod val="65000"/>
                      </a:schemeClr>
                    </a:solidFill>
                  </a:tcPr>
                </a:tc>
                <a:tc>
                  <a:txBody>
                    <a:bodyPr/>
                    <a:lstStyle/>
                    <a:p>
                      <a:pPr algn="ctr"/>
                      <a:r>
                        <a:rPr lang="en-US" sz="3100" b="1" dirty="0"/>
                        <a:t>DB3</a:t>
                      </a:r>
                    </a:p>
                  </a:txBody>
                  <a:tcPr marL="130302" marR="130302" marT="65151" marB="65151" anchor="ctr">
                    <a:solidFill>
                      <a:schemeClr val="bg1">
                        <a:lumMod val="95000"/>
                      </a:schemeClr>
                    </a:solidFill>
                  </a:tcPr>
                </a:tc>
                <a:extLst>
                  <a:ext uri="{0D108BD9-81ED-4DB2-BD59-A6C34878D82A}">
                    <a16:rowId xmlns:a16="http://schemas.microsoft.com/office/drawing/2014/main" val="759777060"/>
                  </a:ext>
                </a:extLst>
              </a:tr>
            </a:tbl>
          </a:graphicData>
        </a:graphic>
      </p:graphicFrame>
      <p:sp>
        <p:nvSpPr>
          <p:cNvPr id="11" name="TextBox 10">
            <a:extLst>
              <a:ext uri="{FF2B5EF4-FFF2-40B4-BE49-F238E27FC236}">
                <a16:creationId xmlns:a16="http://schemas.microsoft.com/office/drawing/2014/main" id="{22FE2CC6-76A2-49C8-A974-D40B64653A93}"/>
              </a:ext>
            </a:extLst>
          </p:cNvPr>
          <p:cNvSpPr txBox="1"/>
          <p:nvPr/>
        </p:nvSpPr>
        <p:spPr>
          <a:xfrm>
            <a:off x="8067951" y="4317589"/>
            <a:ext cx="1614032" cy="574773"/>
          </a:xfrm>
          <a:prstGeom prst="rect">
            <a:avLst/>
          </a:prstGeom>
          <a:noFill/>
        </p:spPr>
        <p:txBody>
          <a:bodyPr wrap="none" rtlCol="0">
            <a:spAutoFit/>
          </a:bodyPr>
          <a:lstStyle/>
          <a:p>
            <a:r>
              <a:rPr lang="en-US" sz="3135" b="1" dirty="0"/>
              <a:t>Matrix B</a:t>
            </a:r>
          </a:p>
        </p:txBody>
      </p:sp>
      <p:sp>
        <p:nvSpPr>
          <p:cNvPr id="12" name="TextBox 11">
            <a:extLst>
              <a:ext uri="{FF2B5EF4-FFF2-40B4-BE49-F238E27FC236}">
                <a16:creationId xmlns:a16="http://schemas.microsoft.com/office/drawing/2014/main" id="{6FCE561C-13A6-4025-937E-807A7961B468}"/>
              </a:ext>
            </a:extLst>
          </p:cNvPr>
          <p:cNvSpPr txBox="1"/>
          <p:nvPr/>
        </p:nvSpPr>
        <p:spPr>
          <a:xfrm>
            <a:off x="10510243" y="5136358"/>
            <a:ext cx="2567819" cy="574773"/>
          </a:xfrm>
          <a:prstGeom prst="rect">
            <a:avLst/>
          </a:prstGeom>
          <a:noFill/>
        </p:spPr>
        <p:txBody>
          <a:bodyPr wrap="none" rtlCol="0">
            <a:spAutoFit/>
          </a:bodyPr>
          <a:lstStyle/>
          <a:p>
            <a:r>
              <a:rPr lang="en-US" sz="3135" b="1" dirty="0"/>
              <a:t>Col Placement</a:t>
            </a:r>
          </a:p>
        </p:txBody>
      </p:sp>
      <p:sp>
        <p:nvSpPr>
          <p:cNvPr id="14" name="TextBox 13">
            <a:extLst>
              <a:ext uri="{FF2B5EF4-FFF2-40B4-BE49-F238E27FC236}">
                <a16:creationId xmlns:a16="http://schemas.microsoft.com/office/drawing/2014/main" id="{F079B57C-5DDD-4444-A0AE-5685B6421541}"/>
              </a:ext>
            </a:extLst>
          </p:cNvPr>
          <p:cNvSpPr txBox="1"/>
          <p:nvPr/>
        </p:nvSpPr>
        <p:spPr>
          <a:xfrm>
            <a:off x="1266450" y="6824334"/>
            <a:ext cx="2773195" cy="574773"/>
          </a:xfrm>
          <a:prstGeom prst="rect">
            <a:avLst/>
          </a:prstGeom>
          <a:noFill/>
        </p:spPr>
        <p:txBody>
          <a:bodyPr wrap="none" rtlCol="0">
            <a:spAutoFit/>
          </a:bodyPr>
          <a:lstStyle/>
          <a:p>
            <a:r>
              <a:rPr lang="en-US" sz="3135" b="1" dirty="0"/>
              <a:t>Row Placement</a:t>
            </a:r>
          </a:p>
        </p:txBody>
      </p:sp>
      <p:sp>
        <p:nvSpPr>
          <p:cNvPr id="15" name="TextBox 14">
            <a:extLst>
              <a:ext uri="{FF2B5EF4-FFF2-40B4-BE49-F238E27FC236}">
                <a16:creationId xmlns:a16="http://schemas.microsoft.com/office/drawing/2014/main" id="{895F31AB-BEB5-4C7B-BE29-2E4F31520FCD}"/>
              </a:ext>
            </a:extLst>
          </p:cNvPr>
          <p:cNvSpPr txBox="1"/>
          <p:nvPr/>
        </p:nvSpPr>
        <p:spPr>
          <a:xfrm>
            <a:off x="1266447" y="7270006"/>
            <a:ext cx="2664704" cy="574773"/>
          </a:xfrm>
          <a:prstGeom prst="rect">
            <a:avLst/>
          </a:prstGeom>
          <a:noFill/>
        </p:spPr>
        <p:txBody>
          <a:bodyPr wrap="none" rtlCol="0">
            <a:spAutoFit/>
          </a:bodyPr>
          <a:lstStyle/>
          <a:p>
            <a:r>
              <a:rPr lang="en-US" sz="3135" b="1" dirty="0"/>
              <a:t>Row Scheduler</a:t>
            </a:r>
          </a:p>
        </p:txBody>
      </p:sp>
      <p:sp>
        <p:nvSpPr>
          <p:cNvPr id="18" name="TextBox 17">
            <a:extLst>
              <a:ext uri="{FF2B5EF4-FFF2-40B4-BE49-F238E27FC236}">
                <a16:creationId xmlns:a16="http://schemas.microsoft.com/office/drawing/2014/main" id="{7550F965-0BDC-42D6-9C53-0F5907FDCC3C}"/>
              </a:ext>
            </a:extLst>
          </p:cNvPr>
          <p:cNvSpPr txBox="1"/>
          <p:nvPr/>
        </p:nvSpPr>
        <p:spPr>
          <a:xfrm>
            <a:off x="10852784" y="7200924"/>
            <a:ext cx="6146106" cy="618631"/>
          </a:xfrm>
          <a:prstGeom prst="rect">
            <a:avLst/>
          </a:prstGeom>
          <a:noFill/>
        </p:spPr>
        <p:txBody>
          <a:bodyPr wrap="none" rtlCol="0">
            <a:spAutoFit/>
          </a:bodyPr>
          <a:lstStyle/>
          <a:p>
            <a:r>
              <a:rPr lang="en-US" sz="3420" b="1" dirty="0"/>
              <a:t>Collision. </a:t>
            </a:r>
            <a:r>
              <a:rPr lang="en-US" sz="3420" dirty="0"/>
              <a:t>We must pick a winner.</a:t>
            </a:r>
          </a:p>
        </p:txBody>
      </p:sp>
      <p:sp>
        <p:nvSpPr>
          <p:cNvPr id="19" name="TextBox 18">
            <a:extLst>
              <a:ext uri="{FF2B5EF4-FFF2-40B4-BE49-F238E27FC236}">
                <a16:creationId xmlns:a16="http://schemas.microsoft.com/office/drawing/2014/main" id="{012BB750-4267-4A8D-AB70-AA86E574D898}"/>
              </a:ext>
            </a:extLst>
          </p:cNvPr>
          <p:cNvSpPr txBox="1"/>
          <p:nvPr/>
        </p:nvSpPr>
        <p:spPr>
          <a:xfrm>
            <a:off x="10471107" y="8010088"/>
            <a:ext cx="7769647" cy="1736646"/>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t>Tie Breaker: we favor the scheduling policy that is associated with larger data structure that has higher compulsory misses.</a:t>
            </a:r>
          </a:p>
        </p:txBody>
      </p:sp>
      <p:sp>
        <p:nvSpPr>
          <p:cNvPr id="32" name="Rectangle: Rounded Corners 31">
            <a:extLst>
              <a:ext uri="{FF2B5EF4-FFF2-40B4-BE49-F238E27FC236}">
                <a16:creationId xmlns:a16="http://schemas.microsoft.com/office/drawing/2014/main" id="{28AF92EE-F618-47F0-B49A-99704277D578}"/>
              </a:ext>
            </a:extLst>
          </p:cNvPr>
          <p:cNvSpPr/>
          <p:nvPr/>
        </p:nvSpPr>
        <p:spPr>
          <a:xfrm>
            <a:off x="10390566" y="5662034"/>
            <a:ext cx="2853340" cy="574773"/>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565"/>
          </a:p>
        </p:txBody>
      </p:sp>
      <p:sp>
        <p:nvSpPr>
          <p:cNvPr id="33" name="TextBox 32">
            <a:extLst>
              <a:ext uri="{FF2B5EF4-FFF2-40B4-BE49-F238E27FC236}">
                <a16:creationId xmlns:a16="http://schemas.microsoft.com/office/drawing/2014/main" id="{6163C778-CDDA-45C3-8E59-3346576ED25B}"/>
              </a:ext>
            </a:extLst>
          </p:cNvPr>
          <p:cNvSpPr txBox="1"/>
          <p:nvPr/>
        </p:nvSpPr>
        <p:spPr>
          <a:xfrm>
            <a:off x="10449840" y="5617780"/>
            <a:ext cx="2550698" cy="574773"/>
          </a:xfrm>
          <a:prstGeom prst="rect">
            <a:avLst/>
          </a:prstGeom>
          <a:noFill/>
        </p:spPr>
        <p:txBody>
          <a:bodyPr wrap="none" rtlCol="0">
            <a:spAutoFit/>
          </a:bodyPr>
          <a:lstStyle/>
          <a:p>
            <a:r>
              <a:rPr lang="en-US" sz="3135" b="1" dirty="0"/>
              <a:t> Col Scheduler</a:t>
            </a:r>
          </a:p>
        </p:txBody>
      </p:sp>
    </p:spTree>
    <p:extLst>
      <p:ext uri="{BB962C8B-B14F-4D97-AF65-F5344CB8AC3E}">
        <p14:creationId xmlns:p14="http://schemas.microsoft.com/office/powerpoint/2010/main" val="415039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EF33-C43D-4249-A019-01861C1E1AB4}"/>
              </a:ext>
            </a:extLst>
          </p:cNvPr>
          <p:cNvSpPr>
            <a:spLocks noGrp="1"/>
          </p:cNvSpPr>
          <p:nvPr>
            <p:ph type="title"/>
          </p:nvPr>
        </p:nvSpPr>
        <p:spPr>
          <a:xfrm>
            <a:off x="2261235" y="392043"/>
            <a:ext cx="14984730" cy="2120901"/>
          </a:xfrm>
        </p:spPr>
        <p:txBody>
          <a:bodyPr/>
          <a:lstStyle/>
          <a:p>
            <a:r>
              <a:rPr lang="en-US" dirty="0"/>
              <a:t>LASP for Intra-Thread Locality </a:t>
            </a:r>
          </a:p>
        </p:txBody>
      </p:sp>
      <p:sp>
        <p:nvSpPr>
          <p:cNvPr id="3" name="Slide Number Placeholder 2">
            <a:extLst>
              <a:ext uri="{FF2B5EF4-FFF2-40B4-BE49-F238E27FC236}">
                <a16:creationId xmlns:a16="http://schemas.microsoft.com/office/drawing/2014/main" id="{2BF722D9-7B80-4404-972F-61EE6433A8D4}"/>
              </a:ext>
            </a:extLst>
          </p:cNvPr>
          <p:cNvSpPr>
            <a:spLocks noGrp="1"/>
          </p:cNvSpPr>
          <p:nvPr>
            <p:ph type="sldNum" sz="quarter" idx="12"/>
          </p:nvPr>
        </p:nvSpPr>
        <p:spPr/>
        <p:txBody>
          <a:bodyPr/>
          <a:lstStyle/>
          <a:p>
            <a:fld id="{DCE5FC2F-9F3E-40BA-BF15-0F7774B3E1B8}" type="slidenum">
              <a:rPr lang="en-US" smtClean="0"/>
              <a:t>21</a:t>
            </a:fld>
            <a:endParaRPr lang="en-US"/>
          </a:p>
        </p:txBody>
      </p:sp>
      <p:sp>
        <p:nvSpPr>
          <p:cNvPr id="29" name="TextBox 28">
            <a:extLst>
              <a:ext uri="{FF2B5EF4-FFF2-40B4-BE49-F238E27FC236}">
                <a16:creationId xmlns:a16="http://schemas.microsoft.com/office/drawing/2014/main" id="{95E00DAE-FC6D-43DA-8AC9-3C81913E3559}"/>
              </a:ext>
            </a:extLst>
          </p:cNvPr>
          <p:cNvSpPr txBox="1"/>
          <p:nvPr/>
        </p:nvSpPr>
        <p:spPr>
          <a:xfrm>
            <a:off x="12708616" y="2580576"/>
            <a:ext cx="4102405" cy="574773"/>
          </a:xfrm>
          <a:prstGeom prst="rect">
            <a:avLst/>
          </a:prstGeom>
          <a:noFill/>
        </p:spPr>
        <p:txBody>
          <a:bodyPr wrap="none" rtlCol="0">
            <a:spAutoFit/>
          </a:bodyPr>
          <a:lstStyle/>
          <a:p>
            <a:pPr algn="ctr"/>
            <a:r>
              <a:rPr lang="en-US" sz="3135" dirty="0"/>
              <a:t>Random Access with ITL</a:t>
            </a:r>
          </a:p>
        </p:txBody>
      </p:sp>
      <p:graphicFrame>
        <p:nvGraphicFramePr>
          <p:cNvPr id="48" name="Table 47">
            <a:extLst>
              <a:ext uri="{FF2B5EF4-FFF2-40B4-BE49-F238E27FC236}">
                <a16:creationId xmlns:a16="http://schemas.microsoft.com/office/drawing/2014/main" id="{CE6E266E-E126-42A5-81A0-1FF138B04C4A}"/>
              </a:ext>
            </a:extLst>
          </p:cNvPr>
          <p:cNvGraphicFramePr>
            <a:graphicFrameLocks noGrp="1"/>
          </p:cNvGraphicFramePr>
          <p:nvPr>
            <p:extLst>
              <p:ext uri="{D42A27DB-BD31-4B8C-83A1-F6EECF244321}">
                <p14:modId xmlns:p14="http://schemas.microsoft.com/office/powerpoint/2010/main" val="1877105718"/>
              </p:ext>
            </p:extLst>
          </p:nvPr>
        </p:nvGraphicFramePr>
        <p:xfrm>
          <a:off x="15707365" y="3513370"/>
          <a:ext cx="1057155" cy="1243580"/>
        </p:xfrm>
        <a:graphic>
          <a:graphicData uri="http://schemas.openxmlformats.org/drawingml/2006/table">
            <a:tbl>
              <a:tblPr firstRow="1" bandRow="1">
                <a:tableStyleId>{5940675A-B579-460E-94D1-54222C63F5DA}</a:tableStyleId>
              </a:tblPr>
              <a:tblGrid>
                <a:gridCol w="1057155">
                  <a:extLst>
                    <a:ext uri="{9D8B030D-6E8A-4147-A177-3AD203B41FA5}">
                      <a16:colId xmlns:a16="http://schemas.microsoft.com/office/drawing/2014/main" val="2906766123"/>
                    </a:ext>
                  </a:extLst>
                </a:gridCol>
              </a:tblGrid>
              <a:tr h="617440">
                <a:tc>
                  <a:txBody>
                    <a:bodyPr/>
                    <a:lstStyle/>
                    <a:p>
                      <a:pPr algn="ctr"/>
                      <a:r>
                        <a:rPr lang="en-US" sz="2800" b="1" dirty="0"/>
                        <a:t>T0</a:t>
                      </a:r>
                    </a:p>
                  </a:txBody>
                  <a:tcPr marL="195068" marR="195068" marT="97535" marB="97535" anchor="ctr">
                    <a:solidFill>
                      <a:schemeClr val="bg1">
                        <a:lumMod val="95000"/>
                      </a:schemeClr>
                    </a:solidFill>
                  </a:tcPr>
                </a:tc>
                <a:extLst>
                  <a:ext uri="{0D108BD9-81ED-4DB2-BD59-A6C34878D82A}">
                    <a16:rowId xmlns:a16="http://schemas.microsoft.com/office/drawing/2014/main" val="768435079"/>
                  </a:ext>
                </a:extLst>
              </a:tr>
              <a:tr h="617440">
                <a:tc>
                  <a:txBody>
                    <a:bodyPr/>
                    <a:lstStyle/>
                    <a:p>
                      <a:pPr algn="ctr"/>
                      <a:r>
                        <a:rPr lang="en-US" sz="2800" b="1" dirty="0"/>
                        <a:t>T1</a:t>
                      </a:r>
                    </a:p>
                  </a:txBody>
                  <a:tcPr marL="195068" marR="195068" marT="97535" marB="97535" anchor="ctr">
                    <a:solidFill>
                      <a:schemeClr val="bg1">
                        <a:lumMod val="85000"/>
                      </a:schemeClr>
                    </a:solidFill>
                  </a:tcPr>
                </a:tc>
                <a:extLst>
                  <a:ext uri="{0D108BD9-81ED-4DB2-BD59-A6C34878D82A}">
                    <a16:rowId xmlns:a16="http://schemas.microsoft.com/office/drawing/2014/main" val="759777060"/>
                  </a:ext>
                </a:extLst>
              </a:tr>
            </a:tbl>
          </a:graphicData>
        </a:graphic>
      </p:graphicFrame>
      <p:cxnSp>
        <p:nvCxnSpPr>
          <p:cNvPr id="49" name="Straight Arrow Connector 48">
            <a:extLst>
              <a:ext uri="{FF2B5EF4-FFF2-40B4-BE49-F238E27FC236}">
                <a16:creationId xmlns:a16="http://schemas.microsoft.com/office/drawing/2014/main" id="{1366E23A-76E4-48FD-95A8-2E775A692C5E}"/>
              </a:ext>
            </a:extLst>
          </p:cNvPr>
          <p:cNvCxnSpPr>
            <a:cxnSpLocks/>
          </p:cNvCxnSpPr>
          <p:nvPr/>
        </p:nvCxnSpPr>
        <p:spPr>
          <a:xfrm flipH="1" flipV="1">
            <a:off x="14341348" y="3738427"/>
            <a:ext cx="1366012" cy="63507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2714214-0D8D-4447-B613-297108B6AAC7}"/>
              </a:ext>
            </a:extLst>
          </p:cNvPr>
          <p:cNvCxnSpPr>
            <a:cxnSpLocks/>
          </p:cNvCxnSpPr>
          <p:nvPr/>
        </p:nvCxnSpPr>
        <p:spPr>
          <a:xfrm flipH="1" flipV="1">
            <a:off x="14366952" y="4373504"/>
            <a:ext cx="1310829" cy="15269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1C740BDF-A9E3-4507-8546-ECB9C6F00FB5}"/>
              </a:ext>
            </a:extLst>
          </p:cNvPr>
          <p:cNvCxnSpPr>
            <a:cxnSpLocks/>
            <a:endCxn id="54" idx="3"/>
          </p:cNvCxnSpPr>
          <p:nvPr/>
        </p:nvCxnSpPr>
        <p:spPr>
          <a:xfrm flipH="1">
            <a:off x="14353418" y="3956356"/>
            <a:ext cx="1347426" cy="13782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7474E4F1-513D-4C87-8DD0-41453991E510}"/>
              </a:ext>
            </a:extLst>
          </p:cNvPr>
          <p:cNvSpPr/>
          <p:nvPr/>
        </p:nvSpPr>
        <p:spPr>
          <a:xfrm>
            <a:off x="12877088" y="3574915"/>
            <a:ext cx="1464260" cy="523904"/>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95068" tIns="97535" rIns="195068" bIns="97535" numCol="1" spcCol="0" rtlCol="0" fromWordArt="0" anchor="ctr" anchorCtr="0" forceAA="0" compatLnSpc="1">
            <a:prstTxWarp prst="textNoShape">
              <a:avLst/>
            </a:prstTxWarp>
            <a:noAutofit/>
          </a:bodyPr>
          <a:lstStyle/>
          <a:p>
            <a:pPr algn="ctr"/>
            <a:r>
              <a:rPr lang="en-US" sz="2772" b="1" dirty="0">
                <a:solidFill>
                  <a:schemeClr val="tx1"/>
                </a:solidFill>
              </a:rPr>
              <a:t>DB0</a:t>
            </a:r>
          </a:p>
        </p:txBody>
      </p:sp>
      <p:sp>
        <p:nvSpPr>
          <p:cNvPr id="53" name="Rectangle 52">
            <a:extLst>
              <a:ext uri="{FF2B5EF4-FFF2-40B4-BE49-F238E27FC236}">
                <a16:creationId xmlns:a16="http://schemas.microsoft.com/office/drawing/2014/main" id="{F0D18FAA-51F1-4D0D-A8E7-7148B1F1ABA3}"/>
              </a:ext>
            </a:extLst>
          </p:cNvPr>
          <p:cNvSpPr/>
          <p:nvPr/>
        </p:nvSpPr>
        <p:spPr>
          <a:xfrm>
            <a:off x="12376115" y="4108338"/>
            <a:ext cx="1960245" cy="522355"/>
          </a:xfrm>
          <a:prstGeom prst="rect">
            <a:avLst/>
          </a:prstGeom>
          <a:solidFill>
            <a:schemeClr val="bg1">
              <a:lumMod val="50000"/>
            </a:schemeClr>
          </a:solidFill>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95068" tIns="97535" rIns="195068" bIns="97535" numCol="1" spcCol="0" rtlCol="0" fromWordArt="0" anchor="ctr" anchorCtr="0" forceAA="0" compatLnSpc="1">
            <a:prstTxWarp prst="textNoShape">
              <a:avLst/>
            </a:prstTxWarp>
            <a:noAutofit/>
          </a:bodyPr>
          <a:lstStyle/>
          <a:p>
            <a:pPr algn="ctr"/>
            <a:r>
              <a:rPr lang="en-US" sz="2772" b="1" dirty="0">
                <a:solidFill>
                  <a:schemeClr val="tx1"/>
                </a:solidFill>
              </a:rPr>
              <a:t>DB1</a:t>
            </a:r>
          </a:p>
        </p:txBody>
      </p:sp>
      <p:sp>
        <p:nvSpPr>
          <p:cNvPr id="54" name="Rectangle 53">
            <a:extLst>
              <a:ext uri="{FF2B5EF4-FFF2-40B4-BE49-F238E27FC236}">
                <a16:creationId xmlns:a16="http://schemas.microsoft.com/office/drawing/2014/main" id="{8EF34B98-B2C4-4219-9B9B-31632834BF22}"/>
              </a:ext>
            </a:extLst>
          </p:cNvPr>
          <p:cNvSpPr/>
          <p:nvPr/>
        </p:nvSpPr>
        <p:spPr>
          <a:xfrm>
            <a:off x="12670032" y="5050274"/>
            <a:ext cx="1683389" cy="568724"/>
          </a:xfrm>
          <a:prstGeom prst="rect">
            <a:avLst/>
          </a:prstGeom>
          <a:solidFill>
            <a:schemeClr val="bg1">
              <a:lumMod val="95000"/>
            </a:schemeClr>
          </a:solidFill>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95068" tIns="97535" rIns="195068" bIns="97535" numCol="1" spcCol="0" rtlCol="0" fromWordArt="0" anchor="ctr" anchorCtr="0" forceAA="0" compatLnSpc="1">
            <a:prstTxWarp prst="textNoShape">
              <a:avLst/>
            </a:prstTxWarp>
            <a:noAutofit/>
          </a:bodyPr>
          <a:lstStyle/>
          <a:p>
            <a:pPr algn="ctr"/>
            <a:r>
              <a:rPr lang="en-US" sz="2772" b="1" dirty="0">
                <a:solidFill>
                  <a:schemeClr val="tx1"/>
                </a:solidFill>
              </a:rPr>
              <a:t>  DB3</a:t>
            </a:r>
          </a:p>
        </p:txBody>
      </p:sp>
      <p:sp>
        <p:nvSpPr>
          <p:cNvPr id="56" name="Rectangle 55">
            <a:extLst>
              <a:ext uri="{FF2B5EF4-FFF2-40B4-BE49-F238E27FC236}">
                <a16:creationId xmlns:a16="http://schemas.microsoft.com/office/drawing/2014/main" id="{11A29D3F-8EB9-441D-9EDD-E7CB8BD2CAD8}"/>
              </a:ext>
            </a:extLst>
          </p:cNvPr>
          <p:cNvSpPr/>
          <p:nvPr/>
        </p:nvSpPr>
        <p:spPr>
          <a:xfrm>
            <a:off x="13052802" y="5585431"/>
            <a:ext cx="1310830" cy="640577"/>
          </a:xfrm>
          <a:prstGeom prst="rect">
            <a:avLst/>
          </a:prstGeom>
          <a:solidFill>
            <a:schemeClr val="bg1">
              <a:lumMod val="65000"/>
            </a:schemeClr>
          </a:solidFill>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95068" tIns="97535" rIns="195068" bIns="97535" numCol="1" spcCol="0" rtlCol="0" fromWordArt="0" anchor="ctr" anchorCtr="0" forceAA="0" compatLnSpc="1">
            <a:prstTxWarp prst="textNoShape">
              <a:avLst/>
            </a:prstTxWarp>
            <a:noAutofit/>
          </a:bodyPr>
          <a:lstStyle/>
          <a:p>
            <a:pPr algn="ctr"/>
            <a:r>
              <a:rPr lang="en-US" sz="2772" b="1" dirty="0">
                <a:solidFill>
                  <a:schemeClr val="tx1"/>
                </a:solidFill>
              </a:rPr>
              <a:t>DB4</a:t>
            </a:r>
          </a:p>
        </p:txBody>
      </p:sp>
      <p:graphicFrame>
        <p:nvGraphicFramePr>
          <p:cNvPr id="60" name="Table 59">
            <a:extLst>
              <a:ext uri="{FF2B5EF4-FFF2-40B4-BE49-F238E27FC236}">
                <a16:creationId xmlns:a16="http://schemas.microsoft.com/office/drawing/2014/main" id="{E3FDE114-2176-453B-8501-7E6FF3C613E2}"/>
              </a:ext>
            </a:extLst>
          </p:cNvPr>
          <p:cNvGraphicFramePr>
            <a:graphicFrameLocks noGrp="1"/>
          </p:cNvGraphicFramePr>
          <p:nvPr>
            <p:extLst>
              <p:ext uri="{D42A27DB-BD31-4B8C-83A1-F6EECF244321}">
                <p14:modId xmlns:p14="http://schemas.microsoft.com/office/powerpoint/2010/main" val="191696282"/>
              </p:ext>
            </p:extLst>
          </p:nvPr>
        </p:nvGraphicFramePr>
        <p:xfrm>
          <a:off x="7071421" y="3424779"/>
          <a:ext cx="1057155" cy="1243580"/>
        </p:xfrm>
        <a:graphic>
          <a:graphicData uri="http://schemas.openxmlformats.org/drawingml/2006/table">
            <a:tbl>
              <a:tblPr firstRow="1" bandRow="1">
                <a:tableStyleId>{5940675A-B579-460E-94D1-54222C63F5DA}</a:tableStyleId>
              </a:tblPr>
              <a:tblGrid>
                <a:gridCol w="1057155">
                  <a:extLst>
                    <a:ext uri="{9D8B030D-6E8A-4147-A177-3AD203B41FA5}">
                      <a16:colId xmlns:a16="http://schemas.microsoft.com/office/drawing/2014/main" val="2906766123"/>
                    </a:ext>
                  </a:extLst>
                </a:gridCol>
              </a:tblGrid>
              <a:tr h="617440">
                <a:tc>
                  <a:txBody>
                    <a:bodyPr/>
                    <a:lstStyle/>
                    <a:p>
                      <a:pPr algn="ctr"/>
                      <a:r>
                        <a:rPr lang="en-US" sz="2800" b="1" dirty="0"/>
                        <a:t>T0</a:t>
                      </a:r>
                    </a:p>
                  </a:txBody>
                  <a:tcPr marL="195068" marR="195068" marT="97535" marB="97535" anchor="ctr">
                    <a:solidFill>
                      <a:schemeClr val="bg1">
                        <a:lumMod val="95000"/>
                      </a:schemeClr>
                    </a:solidFill>
                  </a:tcPr>
                </a:tc>
                <a:extLst>
                  <a:ext uri="{0D108BD9-81ED-4DB2-BD59-A6C34878D82A}">
                    <a16:rowId xmlns:a16="http://schemas.microsoft.com/office/drawing/2014/main" val="768435079"/>
                  </a:ext>
                </a:extLst>
              </a:tr>
              <a:tr h="617440">
                <a:tc>
                  <a:txBody>
                    <a:bodyPr/>
                    <a:lstStyle/>
                    <a:p>
                      <a:pPr algn="ctr"/>
                      <a:r>
                        <a:rPr lang="en-US" sz="2800" b="1" dirty="0"/>
                        <a:t>T1</a:t>
                      </a:r>
                    </a:p>
                  </a:txBody>
                  <a:tcPr marL="195068" marR="195068" marT="97535" marB="97535" anchor="ctr">
                    <a:solidFill>
                      <a:schemeClr val="bg1">
                        <a:lumMod val="85000"/>
                      </a:schemeClr>
                    </a:solidFill>
                  </a:tcPr>
                </a:tc>
                <a:extLst>
                  <a:ext uri="{0D108BD9-81ED-4DB2-BD59-A6C34878D82A}">
                    <a16:rowId xmlns:a16="http://schemas.microsoft.com/office/drawing/2014/main" val="759777060"/>
                  </a:ext>
                </a:extLst>
              </a:tr>
            </a:tbl>
          </a:graphicData>
        </a:graphic>
      </p:graphicFrame>
      <p:cxnSp>
        <p:nvCxnSpPr>
          <p:cNvPr id="61" name="Straight Arrow Connector 60">
            <a:extLst>
              <a:ext uri="{FF2B5EF4-FFF2-40B4-BE49-F238E27FC236}">
                <a16:creationId xmlns:a16="http://schemas.microsoft.com/office/drawing/2014/main" id="{0EFE94A5-E201-4897-8298-6A691A4F497F}"/>
              </a:ext>
            </a:extLst>
          </p:cNvPr>
          <p:cNvCxnSpPr>
            <a:cxnSpLocks/>
            <a:endCxn id="65" idx="3"/>
          </p:cNvCxnSpPr>
          <p:nvPr/>
        </p:nvCxnSpPr>
        <p:spPr>
          <a:xfrm flipH="1">
            <a:off x="5611090" y="3872479"/>
            <a:ext cx="137100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5B2BD8C7-8475-4BE4-908C-1B90C940F957}"/>
              </a:ext>
            </a:extLst>
          </p:cNvPr>
          <p:cNvCxnSpPr>
            <a:cxnSpLocks/>
          </p:cNvCxnSpPr>
          <p:nvPr/>
        </p:nvCxnSpPr>
        <p:spPr>
          <a:xfrm flipH="1">
            <a:off x="5597878" y="5332594"/>
            <a:ext cx="134918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766DEDDE-EC23-44D4-891A-5D615ED4E7A3}"/>
              </a:ext>
            </a:extLst>
          </p:cNvPr>
          <p:cNvCxnSpPr>
            <a:cxnSpLocks/>
          </p:cNvCxnSpPr>
          <p:nvPr/>
        </p:nvCxnSpPr>
        <p:spPr>
          <a:xfrm flipH="1">
            <a:off x="5648085" y="4351448"/>
            <a:ext cx="136601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4" name="Rectangle 63">
            <a:extLst>
              <a:ext uri="{FF2B5EF4-FFF2-40B4-BE49-F238E27FC236}">
                <a16:creationId xmlns:a16="http://schemas.microsoft.com/office/drawing/2014/main" id="{E5D398F7-341E-45DC-AA2B-8F372D4EFA15}"/>
              </a:ext>
            </a:extLst>
          </p:cNvPr>
          <p:cNvSpPr/>
          <p:nvPr/>
        </p:nvSpPr>
        <p:spPr>
          <a:xfrm>
            <a:off x="4139933" y="4142317"/>
            <a:ext cx="1464260" cy="523904"/>
          </a:xfrm>
          <a:prstGeom prst="rect">
            <a:avLst/>
          </a:prstGeom>
          <a:solidFill>
            <a:schemeClr val="bg1">
              <a:lumMod val="75000"/>
            </a:schemeClr>
          </a:solidFill>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95068" tIns="97535" rIns="195068" bIns="97535" numCol="1" spcCol="0" rtlCol="0" fromWordArt="0" anchor="ctr" anchorCtr="0" forceAA="0" compatLnSpc="1">
            <a:prstTxWarp prst="textNoShape">
              <a:avLst/>
            </a:prstTxWarp>
            <a:noAutofit/>
          </a:bodyPr>
          <a:lstStyle/>
          <a:p>
            <a:pPr algn="ctr"/>
            <a:r>
              <a:rPr lang="en-US" sz="2772" b="1" dirty="0">
                <a:solidFill>
                  <a:schemeClr val="tx1"/>
                </a:solidFill>
              </a:rPr>
              <a:t>DB1</a:t>
            </a:r>
          </a:p>
        </p:txBody>
      </p:sp>
      <p:sp>
        <p:nvSpPr>
          <p:cNvPr id="65" name="Rectangle 64">
            <a:extLst>
              <a:ext uri="{FF2B5EF4-FFF2-40B4-BE49-F238E27FC236}">
                <a16:creationId xmlns:a16="http://schemas.microsoft.com/office/drawing/2014/main" id="{3E928FC1-E5AC-404B-BAD5-05D875C71659}"/>
              </a:ext>
            </a:extLst>
          </p:cNvPr>
          <p:cNvSpPr/>
          <p:nvPr/>
        </p:nvSpPr>
        <p:spPr>
          <a:xfrm>
            <a:off x="4139936" y="3611305"/>
            <a:ext cx="1471159" cy="522355"/>
          </a:xfrm>
          <a:prstGeom prst="rect">
            <a:avLst/>
          </a:prstGeom>
          <a:solidFill>
            <a:schemeClr val="bg1">
              <a:lumMod val="95000"/>
            </a:schemeClr>
          </a:solidFill>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95068" tIns="97535" rIns="195068" bIns="97535" numCol="1" spcCol="0" rtlCol="0" fromWordArt="0" anchor="ctr" anchorCtr="0" forceAA="0" compatLnSpc="1">
            <a:prstTxWarp prst="textNoShape">
              <a:avLst/>
            </a:prstTxWarp>
            <a:noAutofit/>
          </a:bodyPr>
          <a:lstStyle/>
          <a:p>
            <a:pPr algn="ctr"/>
            <a:r>
              <a:rPr lang="en-US" sz="2772" b="1" dirty="0">
                <a:solidFill>
                  <a:schemeClr val="tx1"/>
                </a:solidFill>
              </a:rPr>
              <a:t>DB0</a:t>
            </a:r>
          </a:p>
        </p:txBody>
      </p:sp>
      <p:sp>
        <p:nvSpPr>
          <p:cNvPr id="66" name="Rectangle 65">
            <a:extLst>
              <a:ext uri="{FF2B5EF4-FFF2-40B4-BE49-F238E27FC236}">
                <a16:creationId xmlns:a16="http://schemas.microsoft.com/office/drawing/2014/main" id="{F3CA93A9-451B-40AD-BCBA-AE83B54B5806}"/>
              </a:ext>
            </a:extLst>
          </p:cNvPr>
          <p:cNvSpPr/>
          <p:nvPr/>
        </p:nvSpPr>
        <p:spPr>
          <a:xfrm>
            <a:off x="4113945" y="5104383"/>
            <a:ext cx="1471159" cy="554248"/>
          </a:xfrm>
          <a:prstGeom prst="rect">
            <a:avLst/>
          </a:prstGeom>
          <a:solidFill>
            <a:schemeClr val="bg1">
              <a:lumMod val="65000"/>
            </a:schemeClr>
          </a:solidFill>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95068" tIns="97535" rIns="195068" bIns="97535" numCol="1" spcCol="0" rtlCol="0" fromWordArt="0" anchor="ctr" anchorCtr="0" forceAA="0" compatLnSpc="1">
            <a:prstTxWarp prst="textNoShape">
              <a:avLst/>
            </a:prstTxWarp>
            <a:noAutofit/>
          </a:bodyPr>
          <a:lstStyle/>
          <a:p>
            <a:pPr algn="ctr"/>
            <a:r>
              <a:rPr lang="en-US" sz="2772" b="1" dirty="0">
                <a:solidFill>
                  <a:schemeClr val="tx1"/>
                </a:solidFill>
              </a:rPr>
              <a:t>  DB3</a:t>
            </a:r>
          </a:p>
        </p:txBody>
      </p:sp>
      <p:sp>
        <p:nvSpPr>
          <p:cNvPr id="68" name="Rectangle 67">
            <a:extLst>
              <a:ext uri="{FF2B5EF4-FFF2-40B4-BE49-F238E27FC236}">
                <a16:creationId xmlns:a16="http://schemas.microsoft.com/office/drawing/2014/main" id="{815B9A02-0B49-49FB-8175-3D4249F1DE25}"/>
              </a:ext>
            </a:extLst>
          </p:cNvPr>
          <p:cNvSpPr/>
          <p:nvPr/>
        </p:nvSpPr>
        <p:spPr>
          <a:xfrm>
            <a:off x="4128273" y="5668250"/>
            <a:ext cx="1490870" cy="536493"/>
          </a:xfrm>
          <a:prstGeom prst="rect">
            <a:avLst/>
          </a:prstGeom>
          <a:solidFill>
            <a:schemeClr val="bg1">
              <a:lumMod val="50000"/>
            </a:schemeClr>
          </a:solidFill>
          <a:ln w="952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95068" tIns="97535" rIns="195068" bIns="97535" numCol="1" spcCol="0" rtlCol="0" fromWordArt="0" anchor="ctr" anchorCtr="0" forceAA="0" compatLnSpc="1">
            <a:prstTxWarp prst="textNoShape">
              <a:avLst/>
            </a:prstTxWarp>
            <a:noAutofit/>
          </a:bodyPr>
          <a:lstStyle/>
          <a:p>
            <a:pPr algn="ctr"/>
            <a:r>
              <a:rPr lang="en-US" sz="2772" b="1" dirty="0">
                <a:solidFill>
                  <a:schemeClr val="tx1"/>
                </a:solidFill>
              </a:rPr>
              <a:t>DB4</a:t>
            </a:r>
          </a:p>
        </p:txBody>
      </p:sp>
      <p:cxnSp>
        <p:nvCxnSpPr>
          <p:cNvPr id="72" name="Straight Arrow Connector 71">
            <a:extLst>
              <a:ext uri="{FF2B5EF4-FFF2-40B4-BE49-F238E27FC236}">
                <a16:creationId xmlns:a16="http://schemas.microsoft.com/office/drawing/2014/main" id="{02CC2246-63DC-4BF1-BB98-C5EF45732CAC}"/>
              </a:ext>
            </a:extLst>
          </p:cNvPr>
          <p:cNvCxnSpPr>
            <a:cxnSpLocks/>
          </p:cNvCxnSpPr>
          <p:nvPr/>
        </p:nvCxnSpPr>
        <p:spPr>
          <a:xfrm flipH="1" flipV="1">
            <a:off x="5629092" y="5946774"/>
            <a:ext cx="1349186" cy="1205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F908EC70-85FC-44B5-BFE5-D6981CAE0384}"/>
              </a:ext>
            </a:extLst>
          </p:cNvPr>
          <p:cNvCxnSpPr>
            <a:cxnSpLocks/>
          </p:cNvCxnSpPr>
          <p:nvPr/>
        </p:nvCxnSpPr>
        <p:spPr>
          <a:xfrm flipH="1">
            <a:off x="14326278" y="5336341"/>
            <a:ext cx="1381082" cy="60619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B7BC962B-CC4E-4744-826C-0440ED845C61}"/>
              </a:ext>
            </a:extLst>
          </p:cNvPr>
          <p:cNvSpPr txBox="1"/>
          <p:nvPr/>
        </p:nvSpPr>
        <p:spPr>
          <a:xfrm>
            <a:off x="4113945" y="2512946"/>
            <a:ext cx="3933449" cy="574773"/>
          </a:xfrm>
          <a:prstGeom prst="rect">
            <a:avLst/>
          </a:prstGeom>
          <a:noFill/>
        </p:spPr>
        <p:txBody>
          <a:bodyPr wrap="none" rtlCol="0">
            <a:spAutoFit/>
          </a:bodyPr>
          <a:lstStyle/>
          <a:p>
            <a:pPr algn="ctr"/>
            <a:r>
              <a:rPr lang="en-US" sz="3135" dirty="0"/>
              <a:t>Regular access with ITL</a:t>
            </a:r>
          </a:p>
        </p:txBody>
      </p:sp>
      <p:sp>
        <p:nvSpPr>
          <p:cNvPr id="76" name="Rectangle: Rounded Corners 75">
            <a:extLst>
              <a:ext uri="{FF2B5EF4-FFF2-40B4-BE49-F238E27FC236}">
                <a16:creationId xmlns:a16="http://schemas.microsoft.com/office/drawing/2014/main" id="{6F0230D0-AE25-4A8B-8CC7-5B2D15D128A2}"/>
              </a:ext>
            </a:extLst>
          </p:cNvPr>
          <p:cNvSpPr/>
          <p:nvPr/>
        </p:nvSpPr>
        <p:spPr>
          <a:xfrm>
            <a:off x="5082967" y="7755859"/>
            <a:ext cx="8615315" cy="13558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400" dirty="0"/>
              <a:t>Apply coarse-grain data and kernel partitioning to preserve data locality per thread</a:t>
            </a:r>
          </a:p>
        </p:txBody>
      </p:sp>
      <p:sp>
        <p:nvSpPr>
          <p:cNvPr id="79" name="Rectangle: Rounded Corners 78">
            <a:extLst>
              <a:ext uri="{FF2B5EF4-FFF2-40B4-BE49-F238E27FC236}">
                <a16:creationId xmlns:a16="http://schemas.microsoft.com/office/drawing/2014/main" id="{6D653A8C-125B-44BC-8E8E-E22C67C7008B}"/>
              </a:ext>
            </a:extLst>
          </p:cNvPr>
          <p:cNvSpPr/>
          <p:nvPr/>
        </p:nvSpPr>
        <p:spPr>
          <a:xfrm>
            <a:off x="5082967" y="9398469"/>
            <a:ext cx="8781857" cy="13558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400" dirty="0"/>
              <a:t>+ Optimized cache policy </a:t>
            </a:r>
          </a:p>
        </p:txBody>
      </p:sp>
      <p:graphicFrame>
        <p:nvGraphicFramePr>
          <p:cNvPr id="36" name="Table 35">
            <a:extLst>
              <a:ext uri="{FF2B5EF4-FFF2-40B4-BE49-F238E27FC236}">
                <a16:creationId xmlns:a16="http://schemas.microsoft.com/office/drawing/2014/main" id="{9CC885FF-7240-4EC7-90D7-650EA72F16F3}"/>
              </a:ext>
            </a:extLst>
          </p:cNvPr>
          <p:cNvGraphicFramePr>
            <a:graphicFrameLocks noGrp="1"/>
          </p:cNvGraphicFramePr>
          <p:nvPr>
            <p:extLst>
              <p:ext uri="{D42A27DB-BD31-4B8C-83A1-F6EECF244321}">
                <p14:modId xmlns:p14="http://schemas.microsoft.com/office/powerpoint/2010/main" val="3856122086"/>
              </p:ext>
            </p:extLst>
          </p:nvPr>
        </p:nvGraphicFramePr>
        <p:xfrm>
          <a:off x="7009494" y="5152233"/>
          <a:ext cx="1057155" cy="1243580"/>
        </p:xfrm>
        <a:graphic>
          <a:graphicData uri="http://schemas.openxmlformats.org/drawingml/2006/table">
            <a:tbl>
              <a:tblPr firstRow="1" bandRow="1">
                <a:tableStyleId>{5940675A-B579-460E-94D1-54222C63F5DA}</a:tableStyleId>
              </a:tblPr>
              <a:tblGrid>
                <a:gridCol w="1057155">
                  <a:extLst>
                    <a:ext uri="{9D8B030D-6E8A-4147-A177-3AD203B41FA5}">
                      <a16:colId xmlns:a16="http://schemas.microsoft.com/office/drawing/2014/main" val="2906766123"/>
                    </a:ext>
                  </a:extLst>
                </a:gridCol>
              </a:tblGrid>
              <a:tr h="617440">
                <a:tc>
                  <a:txBody>
                    <a:bodyPr/>
                    <a:lstStyle/>
                    <a:p>
                      <a:pPr algn="ctr"/>
                      <a:r>
                        <a:rPr lang="en-US" sz="2800" b="1" dirty="0"/>
                        <a:t>T0</a:t>
                      </a:r>
                    </a:p>
                  </a:txBody>
                  <a:tcPr marL="195068" marR="195068" marT="97535" marB="97535" anchor="ctr">
                    <a:solidFill>
                      <a:schemeClr val="bg1">
                        <a:lumMod val="65000"/>
                      </a:schemeClr>
                    </a:solidFill>
                  </a:tcPr>
                </a:tc>
                <a:extLst>
                  <a:ext uri="{0D108BD9-81ED-4DB2-BD59-A6C34878D82A}">
                    <a16:rowId xmlns:a16="http://schemas.microsoft.com/office/drawing/2014/main" val="768435079"/>
                  </a:ext>
                </a:extLst>
              </a:tr>
              <a:tr h="617440">
                <a:tc>
                  <a:txBody>
                    <a:bodyPr/>
                    <a:lstStyle/>
                    <a:p>
                      <a:pPr algn="ctr"/>
                      <a:r>
                        <a:rPr lang="en-US" sz="2800" b="1" dirty="0"/>
                        <a:t>T1</a:t>
                      </a:r>
                    </a:p>
                  </a:txBody>
                  <a:tcPr marL="195068" marR="195068" marT="97535" marB="97535" anchor="ctr">
                    <a:solidFill>
                      <a:schemeClr val="bg1">
                        <a:lumMod val="50000"/>
                      </a:schemeClr>
                    </a:solidFill>
                  </a:tcPr>
                </a:tc>
                <a:extLst>
                  <a:ext uri="{0D108BD9-81ED-4DB2-BD59-A6C34878D82A}">
                    <a16:rowId xmlns:a16="http://schemas.microsoft.com/office/drawing/2014/main" val="759777060"/>
                  </a:ext>
                </a:extLst>
              </a:tr>
            </a:tbl>
          </a:graphicData>
        </a:graphic>
      </p:graphicFrame>
      <p:sp>
        <p:nvSpPr>
          <p:cNvPr id="7" name="TextBox 6">
            <a:extLst>
              <a:ext uri="{FF2B5EF4-FFF2-40B4-BE49-F238E27FC236}">
                <a16:creationId xmlns:a16="http://schemas.microsoft.com/office/drawing/2014/main" id="{99B709CE-D9BE-4141-8690-BDA6017A0879}"/>
              </a:ext>
            </a:extLst>
          </p:cNvPr>
          <p:cNvSpPr txBox="1"/>
          <p:nvPr/>
        </p:nvSpPr>
        <p:spPr>
          <a:xfrm>
            <a:off x="2277145" y="3882175"/>
            <a:ext cx="1404552" cy="584775"/>
          </a:xfrm>
          <a:prstGeom prst="rect">
            <a:avLst/>
          </a:prstGeom>
          <a:noFill/>
        </p:spPr>
        <p:txBody>
          <a:bodyPr wrap="none" rtlCol="0">
            <a:spAutoFit/>
          </a:bodyPr>
          <a:lstStyle/>
          <a:p>
            <a:r>
              <a:rPr lang="en-US" sz="3200" b="1" dirty="0"/>
              <a:t>Node 0</a:t>
            </a:r>
          </a:p>
        </p:txBody>
      </p:sp>
      <p:sp>
        <p:nvSpPr>
          <p:cNvPr id="41" name="TextBox 40">
            <a:extLst>
              <a:ext uri="{FF2B5EF4-FFF2-40B4-BE49-F238E27FC236}">
                <a16:creationId xmlns:a16="http://schemas.microsoft.com/office/drawing/2014/main" id="{728D4A70-5DD5-4AC3-95CE-9D1956715BD2}"/>
              </a:ext>
            </a:extLst>
          </p:cNvPr>
          <p:cNvSpPr txBox="1"/>
          <p:nvPr/>
        </p:nvSpPr>
        <p:spPr>
          <a:xfrm>
            <a:off x="2283033" y="5341867"/>
            <a:ext cx="1404552" cy="584775"/>
          </a:xfrm>
          <a:prstGeom prst="rect">
            <a:avLst/>
          </a:prstGeom>
          <a:noFill/>
        </p:spPr>
        <p:txBody>
          <a:bodyPr wrap="none" rtlCol="0">
            <a:spAutoFit/>
          </a:bodyPr>
          <a:lstStyle/>
          <a:p>
            <a:r>
              <a:rPr lang="en-US" sz="3200" b="1" dirty="0"/>
              <a:t>Node 1</a:t>
            </a:r>
          </a:p>
        </p:txBody>
      </p:sp>
      <p:graphicFrame>
        <p:nvGraphicFramePr>
          <p:cNvPr id="43" name="Table 42">
            <a:extLst>
              <a:ext uri="{FF2B5EF4-FFF2-40B4-BE49-F238E27FC236}">
                <a16:creationId xmlns:a16="http://schemas.microsoft.com/office/drawing/2014/main" id="{40402A12-7D5C-445D-83DC-60EF63ED7EF7}"/>
              </a:ext>
            </a:extLst>
          </p:cNvPr>
          <p:cNvGraphicFramePr>
            <a:graphicFrameLocks noGrp="1"/>
          </p:cNvGraphicFramePr>
          <p:nvPr>
            <p:extLst>
              <p:ext uri="{D42A27DB-BD31-4B8C-83A1-F6EECF244321}">
                <p14:modId xmlns:p14="http://schemas.microsoft.com/office/powerpoint/2010/main" val="2850722622"/>
              </p:ext>
            </p:extLst>
          </p:nvPr>
        </p:nvGraphicFramePr>
        <p:xfrm>
          <a:off x="15753866" y="5116019"/>
          <a:ext cx="1057155" cy="1243580"/>
        </p:xfrm>
        <a:graphic>
          <a:graphicData uri="http://schemas.openxmlformats.org/drawingml/2006/table">
            <a:tbl>
              <a:tblPr firstRow="1" bandRow="1">
                <a:tableStyleId>{5940675A-B579-460E-94D1-54222C63F5DA}</a:tableStyleId>
              </a:tblPr>
              <a:tblGrid>
                <a:gridCol w="1057155">
                  <a:extLst>
                    <a:ext uri="{9D8B030D-6E8A-4147-A177-3AD203B41FA5}">
                      <a16:colId xmlns:a16="http://schemas.microsoft.com/office/drawing/2014/main" val="2906766123"/>
                    </a:ext>
                  </a:extLst>
                </a:gridCol>
              </a:tblGrid>
              <a:tr h="617440">
                <a:tc>
                  <a:txBody>
                    <a:bodyPr/>
                    <a:lstStyle/>
                    <a:p>
                      <a:pPr algn="ctr"/>
                      <a:r>
                        <a:rPr lang="en-US" sz="2800" b="1" dirty="0"/>
                        <a:t>T0</a:t>
                      </a:r>
                    </a:p>
                  </a:txBody>
                  <a:tcPr marL="195068" marR="195068" marT="97535" marB="97535" anchor="ctr">
                    <a:solidFill>
                      <a:schemeClr val="bg1">
                        <a:lumMod val="65000"/>
                      </a:schemeClr>
                    </a:solidFill>
                  </a:tcPr>
                </a:tc>
                <a:extLst>
                  <a:ext uri="{0D108BD9-81ED-4DB2-BD59-A6C34878D82A}">
                    <a16:rowId xmlns:a16="http://schemas.microsoft.com/office/drawing/2014/main" val="768435079"/>
                  </a:ext>
                </a:extLst>
              </a:tr>
              <a:tr h="617440">
                <a:tc>
                  <a:txBody>
                    <a:bodyPr/>
                    <a:lstStyle/>
                    <a:p>
                      <a:pPr algn="ctr"/>
                      <a:r>
                        <a:rPr lang="en-US" sz="2800" b="1" dirty="0"/>
                        <a:t>T1</a:t>
                      </a:r>
                    </a:p>
                  </a:txBody>
                  <a:tcPr marL="195068" marR="195068" marT="97535" marB="97535" anchor="ctr">
                    <a:solidFill>
                      <a:schemeClr val="bg1">
                        <a:lumMod val="50000"/>
                      </a:schemeClr>
                    </a:solidFill>
                  </a:tcPr>
                </a:tc>
                <a:extLst>
                  <a:ext uri="{0D108BD9-81ED-4DB2-BD59-A6C34878D82A}">
                    <a16:rowId xmlns:a16="http://schemas.microsoft.com/office/drawing/2014/main" val="759777060"/>
                  </a:ext>
                </a:extLst>
              </a:tr>
            </a:tbl>
          </a:graphicData>
        </a:graphic>
      </p:graphicFrame>
      <p:sp>
        <p:nvSpPr>
          <p:cNvPr id="75" name="TextBox 74">
            <a:extLst>
              <a:ext uri="{FF2B5EF4-FFF2-40B4-BE49-F238E27FC236}">
                <a16:creationId xmlns:a16="http://schemas.microsoft.com/office/drawing/2014/main" id="{13013021-3882-406F-AA46-71B014344C4A}"/>
              </a:ext>
            </a:extLst>
          </p:cNvPr>
          <p:cNvSpPr txBox="1"/>
          <p:nvPr/>
        </p:nvSpPr>
        <p:spPr>
          <a:xfrm>
            <a:off x="10846464" y="3802455"/>
            <a:ext cx="1404552" cy="584775"/>
          </a:xfrm>
          <a:prstGeom prst="rect">
            <a:avLst/>
          </a:prstGeom>
          <a:noFill/>
        </p:spPr>
        <p:txBody>
          <a:bodyPr wrap="none" rtlCol="0">
            <a:spAutoFit/>
          </a:bodyPr>
          <a:lstStyle/>
          <a:p>
            <a:r>
              <a:rPr lang="en-US" sz="3200" b="1" dirty="0"/>
              <a:t>Node 0</a:t>
            </a:r>
          </a:p>
        </p:txBody>
      </p:sp>
      <p:sp>
        <p:nvSpPr>
          <p:cNvPr id="80" name="TextBox 79">
            <a:extLst>
              <a:ext uri="{FF2B5EF4-FFF2-40B4-BE49-F238E27FC236}">
                <a16:creationId xmlns:a16="http://schemas.microsoft.com/office/drawing/2014/main" id="{BBAAFD96-BD55-49A1-AE10-F08B9DD1F9C6}"/>
              </a:ext>
            </a:extLst>
          </p:cNvPr>
          <p:cNvSpPr txBox="1"/>
          <p:nvPr/>
        </p:nvSpPr>
        <p:spPr>
          <a:xfrm>
            <a:off x="10914705" y="5475121"/>
            <a:ext cx="1404552" cy="584775"/>
          </a:xfrm>
          <a:prstGeom prst="rect">
            <a:avLst/>
          </a:prstGeom>
          <a:noFill/>
        </p:spPr>
        <p:txBody>
          <a:bodyPr wrap="none" rtlCol="0">
            <a:spAutoFit/>
          </a:bodyPr>
          <a:lstStyle/>
          <a:p>
            <a:r>
              <a:rPr lang="en-US" sz="3200" b="1" dirty="0"/>
              <a:t>Node 1</a:t>
            </a:r>
          </a:p>
        </p:txBody>
      </p:sp>
      <p:sp>
        <p:nvSpPr>
          <p:cNvPr id="81" name="TextBox 80">
            <a:extLst>
              <a:ext uri="{FF2B5EF4-FFF2-40B4-BE49-F238E27FC236}">
                <a16:creationId xmlns:a16="http://schemas.microsoft.com/office/drawing/2014/main" id="{10EC6271-B76F-4D4C-B4CA-9CD7FE4503C3}"/>
              </a:ext>
            </a:extLst>
          </p:cNvPr>
          <p:cNvSpPr txBox="1"/>
          <p:nvPr/>
        </p:nvSpPr>
        <p:spPr>
          <a:xfrm>
            <a:off x="8224726" y="3713685"/>
            <a:ext cx="813044" cy="574773"/>
          </a:xfrm>
          <a:prstGeom prst="rect">
            <a:avLst/>
          </a:prstGeom>
          <a:noFill/>
        </p:spPr>
        <p:txBody>
          <a:bodyPr wrap="none" rtlCol="0">
            <a:spAutoFit/>
          </a:bodyPr>
          <a:lstStyle/>
          <a:p>
            <a:pPr algn="ctr"/>
            <a:r>
              <a:rPr lang="en-US" sz="3135" b="1" dirty="0"/>
              <a:t>TB0</a:t>
            </a:r>
          </a:p>
        </p:txBody>
      </p:sp>
      <p:sp>
        <p:nvSpPr>
          <p:cNvPr id="82" name="TextBox 81">
            <a:extLst>
              <a:ext uri="{FF2B5EF4-FFF2-40B4-BE49-F238E27FC236}">
                <a16:creationId xmlns:a16="http://schemas.microsoft.com/office/drawing/2014/main" id="{26E76031-0133-448A-83AD-AD883B2E63BA}"/>
              </a:ext>
            </a:extLst>
          </p:cNvPr>
          <p:cNvSpPr txBox="1"/>
          <p:nvPr/>
        </p:nvSpPr>
        <p:spPr>
          <a:xfrm>
            <a:off x="8242092" y="5399591"/>
            <a:ext cx="813043" cy="574773"/>
          </a:xfrm>
          <a:prstGeom prst="rect">
            <a:avLst/>
          </a:prstGeom>
          <a:noFill/>
        </p:spPr>
        <p:txBody>
          <a:bodyPr wrap="none" rtlCol="0">
            <a:spAutoFit/>
          </a:bodyPr>
          <a:lstStyle/>
          <a:p>
            <a:pPr algn="ctr"/>
            <a:r>
              <a:rPr lang="en-US" sz="3135" b="1" dirty="0"/>
              <a:t>TB1</a:t>
            </a:r>
          </a:p>
        </p:txBody>
      </p:sp>
      <p:sp>
        <p:nvSpPr>
          <p:cNvPr id="83" name="TextBox 82">
            <a:extLst>
              <a:ext uri="{FF2B5EF4-FFF2-40B4-BE49-F238E27FC236}">
                <a16:creationId xmlns:a16="http://schemas.microsoft.com/office/drawing/2014/main" id="{26189430-B73C-4C35-A483-AEE6417E76C2}"/>
              </a:ext>
            </a:extLst>
          </p:cNvPr>
          <p:cNvSpPr txBox="1"/>
          <p:nvPr/>
        </p:nvSpPr>
        <p:spPr>
          <a:xfrm>
            <a:off x="16979562" y="3776678"/>
            <a:ext cx="813044" cy="574773"/>
          </a:xfrm>
          <a:prstGeom prst="rect">
            <a:avLst/>
          </a:prstGeom>
          <a:noFill/>
        </p:spPr>
        <p:txBody>
          <a:bodyPr wrap="none" rtlCol="0">
            <a:spAutoFit/>
          </a:bodyPr>
          <a:lstStyle/>
          <a:p>
            <a:pPr algn="ctr"/>
            <a:r>
              <a:rPr lang="en-US" sz="3135" b="1" dirty="0"/>
              <a:t>TB0</a:t>
            </a:r>
          </a:p>
        </p:txBody>
      </p:sp>
      <p:sp>
        <p:nvSpPr>
          <p:cNvPr id="84" name="TextBox 83">
            <a:extLst>
              <a:ext uri="{FF2B5EF4-FFF2-40B4-BE49-F238E27FC236}">
                <a16:creationId xmlns:a16="http://schemas.microsoft.com/office/drawing/2014/main" id="{1617B125-1E07-416B-A308-733F95CD146A}"/>
              </a:ext>
            </a:extLst>
          </p:cNvPr>
          <p:cNvSpPr txBox="1"/>
          <p:nvPr/>
        </p:nvSpPr>
        <p:spPr>
          <a:xfrm>
            <a:off x="16939440" y="5292706"/>
            <a:ext cx="813043" cy="574773"/>
          </a:xfrm>
          <a:prstGeom prst="rect">
            <a:avLst/>
          </a:prstGeom>
          <a:noFill/>
        </p:spPr>
        <p:txBody>
          <a:bodyPr wrap="none" rtlCol="0">
            <a:spAutoFit/>
          </a:bodyPr>
          <a:lstStyle/>
          <a:p>
            <a:pPr algn="ctr"/>
            <a:r>
              <a:rPr lang="en-US" sz="3135" b="1" dirty="0"/>
              <a:t>TB1</a:t>
            </a:r>
          </a:p>
        </p:txBody>
      </p:sp>
      <p:sp>
        <p:nvSpPr>
          <p:cNvPr id="18" name="Rectangle 17">
            <a:extLst>
              <a:ext uri="{FF2B5EF4-FFF2-40B4-BE49-F238E27FC236}">
                <a16:creationId xmlns:a16="http://schemas.microsoft.com/office/drawing/2014/main" id="{6936B4CD-45EA-4F4C-8C0A-A49DE27C9179}"/>
              </a:ext>
            </a:extLst>
          </p:cNvPr>
          <p:cNvSpPr/>
          <p:nvPr/>
        </p:nvSpPr>
        <p:spPr>
          <a:xfrm>
            <a:off x="1726019" y="3155347"/>
            <a:ext cx="7715706" cy="1841595"/>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5" name="Rectangle 84">
            <a:extLst>
              <a:ext uri="{FF2B5EF4-FFF2-40B4-BE49-F238E27FC236}">
                <a16:creationId xmlns:a16="http://schemas.microsoft.com/office/drawing/2014/main" id="{63919570-C9E0-44EB-B528-50042CD05741}"/>
              </a:ext>
            </a:extLst>
          </p:cNvPr>
          <p:cNvSpPr/>
          <p:nvPr/>
        </p:nvSpPr>
        <p:spPr>
          <a:xfrm>
            <a:off x="1728709" y="5006875"/>
            <a:ext cx="7715706" cy="1841595"/>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6" name="Rectangle 85">
            <a:extLst>
              <a:ext uri="{FF2B5EF4-FFF2-40B4-BE49-F238E27FC236}">
                <a16:creationId xmlns:a16="http://schemas.microsoft.com/office/drawing/2014/main" id="{42F6927B-9D77-4247-9A9A-9719734131F2}"/>
              </a:ext>
            </a:extLst>
          </p:cNvPr>
          <p:cNvSpPr/>
          <p:nvPr/>
        </p:nvSpPr>
        <p:spPr>
          <a:xfrm>
            <a:off x="10468425" y="3140032"/>
            <a:ext cx="7715706" cy="1841595"/>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7" name="Rectangle 86">
            <a:extLst>
              <a:ext uri="{FF2B5EF4-FFF2-40B4-BE49-F238E27FC236}">
                <a16:creationId xmlns:a16="http://schemas.microsoft.com/office/drawing/2014/main" id="{3D36BC20-59FD-4586-BEE9-4890F84DCE67}"/>
              </a:ext>
            </a:extLst>
          </p:cNvPr>
          <p:cNvSpPr/>
          <p:nvPr/>
        </p:nvSpPr>
        <p:spPr>
          <a:xfrm>
            <a:off x="10474300" y="4970929"/>
            <a:ext cx="7715706" cy="1841595"/>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775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 grpId="0"/>
      <p:bldP spid="41" grpId="0"/>
      <p:bldP spid="75" grpId="0"/>
      <p:bldP spid="80" grpId="0"/>
      <p:bldP spid="18" grpId="0" animBg="1"/>
      <p:bldP spid="85" grpId="0" animBg="1"/>
      <p:bldP spid="86" grpId="0" animBg="1"/>
      <p:bldP spid="8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78DF-4439-47D5-A38D-35C5507FC655}"/>
              </a:ext>
            </a:extLst>
          </p:cNvPr>
          <p:cNvSpPr>
            <a:spLocks noGrp="1"/>
          </p:cNvSpPr>
          <p:nvPr>
            <p:ph type="title"/>
          </p:nvPr>
        </p:nvSpPr>
        <p:spPr>
          <a:xfrm>
            <a:off x="1412616" y="584202"/>
            <a:ext cx="16757360" cy="2120901"/>
          </a:xfrm>
        </p:spPr>
        <p:txBody>
          <a:bodyPr/>
          <a:lstStyle/>
          <a:p>
            <a:r>
              <a:rPr lang="en-US" dirty="0"/>
              <a:t>Compiler-Assisted Remote Request </a:t>
            </a:r>
            <a:br>
              <a:rPr lang="en-US" dirty="0"/>
            </a:br>
            <a:r>
              <a:rPr lang="en-US" dirty="0"/>
              <a:t>Bypassing (CRB) </a:t>
            </a:r>
          </a:p>
        </p:txBody>
      </p:sp>
      <p:sp>
        <p:nvSpPr>
          <p:cNvPr id="3" name="Slide Number Placeholder 2">
            <a:extLst>
              <a:ext uri="{FF2B5EF4-FFF2-40B4-BE49-F238E27FC236}">
                <a16:creationId xmlns:a16="http://schemas.microsoft.com/office/drawing/2014/main" id="{99666390-2A23-4190-9ECE-1F7FBB7535F8}"/>
              </a:ext>
            </a:extLst>
          </p:cNvPr>
          <p:cNvSpPr>
            <a:spLocks noGrp="1"/>
          </p:cNvSpPr>
          <p:nvPr>
            <p:ph type="sldNum" sz="quarter" idx="12"/>
          </p:nvPr>
        </p:nvSpPr>
        <p:spPr/>
        <p:txBody>
          <a:bodyPr/>
          <a:lstStyle/>
          <a:p>
            <a:fld id="{DCE5FC2F-9F3E-40BA-BF15-0F7774B3E1B8}" type="slidenum">
              <a:rPr lang="en-US" smtClean="0"/>
              <a:t>22</a:t>
            </a:fld>
            <a:endParaRPr lang="en-US"/>
          </a:p>
        </p:txBody>
      </p:sp>
      <p:sp>
        <p:nvSpPr>
          <p:cNvPr id="77" name="Rectangle 76">
            <a:extLst>
              <a:ext uri="{FF2B5EF4-FFF2-40B4-BE49-F238E27FC236}">
                <a16:creationId xmlns:a16="http://schemas.microsoft.com/office/drawing/2014/main" id="{3CF6FAED-A6B1-42EA-B0C7-D2125C30BBA0}"/>
              </a:ext>
            </a:extLst>
          </p:cNvPr>
          <p:cNvSpPr/>
          <p:nvPr/>
        </p:nvSpPr>
        <p:spPr>
          <a:xfrm>
            <a:off x="10207076" y="3443848"/>
            <a:ext cx="3619500" cy="3764279"/>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226997" tIns="113498" rIns="226997" bIns="113498" spcCol="0" rtlCol="0" anchor="t"/>
          <a:lstStyle/>
          <a:p>
            <a:pPr algn="ctr"/>
            <a:r>
              <a:rPr lang="en-US" sz="2565" b="1" dirty="0"/>
              <a:t>Home Node</a:t>
            </a:r>
          </a:p>
        </p:txBody>
      </p:sp>
      <p:sp>
        <p:nvSpPr>
          <p:cNvPr id="78" name="Rectangle 77">
            <a:extLst>
              <a:ext uri="{FF2B5EF4-FFF2-40B4-BE49-F238E27FC236}">
                <a16:creationId xmlns:a16="http://schemas.microsoft.com/office/drawing/2014/main" id="{53CA2F64-8D21-49C9-9BC8-9F80268CDEF2}"/>
              </a:ext>
            </a:extLst>
          </p:cNvPr>
          <p:cNvSpPr/>
          <p:nvPr/>
        </p:nvSpPr>
        <p:spPr>
          <a:xfrm>
            <a:off x="10496637" y="5615543"/>
            <a:ext cx="3040220" cy="1447800"/>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208483" tIns="104242" rIns="208483" bIns="104242" numCol="1" spcCol="0" rtlCol="0" fromWordArt="0" anchor="t" anchorCtr="0" forceAA="0" compatLnSpc="1">
            <a:prstTxWarp prst="textNoShape">
              <a:avLst/>
            </a:prstTxWarp>
            <a:noAutofit/>
          </a:bodyPr>
          <a:lstStyle/>
          <a:p>
            <a:pPr algn="ctr"/>
            <a:r>
              <a:rPr lang="en-US" sz="1900" dirty="0">
                <a:solidFill>
                  <a:schemeClr val="tx1"/>
                </a:solidFill>
              </a:rPr>
              <a:t>L2$</a:t>
            </a:r>
          </a:p>
        </p:txBody>
      </p:sp>
      <p:sp>
        <p:nvSpPr>
          <p:cNvPr id="79" name="Rectangle 78">
            <a:extLst>
              <a:ext uri="{FF2B5EF4-FFF2-40B4-BE49-F238E27FC236}">
                <a16:creationId xmlns:a16="http://schemas.microsoft.com/office/drawing/2014/main" id="{B176CE54-0E77-4755-A898-BAC0F29309AF}"/>
              </a:ext>
            </a:extLst>
          </p:cNvPr>
          <p:cNvSpPr/>
          <p:nvPr/>
        </p:nvSpPr>
        <p:spPr>
          <a:xfrm>
            <a:off x="10471969" y="4071657"/>
            <a:ext cx="832484" cy="7239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80" b="1" dirty="0">
                <a:solidFill>
                  <a:schemeClr val="tx1"/>
                </a:solidFill>
              </a:rPr>
              <a:t>SM</a:t>
            </a:r>
          </a:p>
        </p:txBody>
      </p:sp>
      <p:sp>
        <p:nvSpPr>
          <p:cNvPr id="80" name="Rectangle 79">
            <a:extLst>
              <a:ext uri="{FF2B5EF4-FFF2-40B4-BE49-F238E27FC236}">
                <a16:creationId xmlns:a16="http://schemas.microsoft.com/office/drawing/2014/main" id="{4F767042-73FB-433F-AC7B-5EE937EA3DAB}"/>
              </a:ext>
            </a:extLst>
          </p:cNvPr>
          <p:cNvSpPr/>
          <p:nvPr/>
        </p:nvSpPr>
        <p:spPr>
          <a:xfrm>
            <a:off x="12704375" y="4071657"/>
            <a:ext cx="832484" cy="7239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80" b="1" dirty="0">
                <a:solidFill>
                  <a:schemeClr val="tx1"/>
                </a:solidFill>
              </a:rPr>
              <a:t>SM</a:t>
            </a:r>
          </a:p>
        </p:txBody>
      </p:sp>
      <p:sp>
        <p:nvSpPr>
          <p:cNvPr id="81" name="Rectangle 80">
            <a:extLst>
              <a:ext uri="{FF2B5EF4-FFF2-40B4-BE49-F238E27FC236}">
                <a16:creationId xmlns:a16="http://schemas.microsoft.com/office/drawing/2014/main" id="{35AB4747-326F-4BFE-9832-D379F2AD368B}"/>
              </a:ext>
            </a:extLst>
          </p:cNvPr>
          <p:cNvSpPr/>
          <p:nvPr/>
        </p:nvSpPr>
        <p:spPr>
          <a:xfrm>
            <a:off x="11582170" y="4071657"/>
            <a:ext cx="832484" cy="7239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80" b="1" dirty="0">
                <a:solidFill>
                  <a:schemeClr val="tx1"/>
                </a:solidFill>
              </a:rPr>
              <a:t>SM</a:t>
            </a:r>
          </a:p>
        </p:txBody>
      </p:sp>
      <p:sp>
        <p:nvSpPr>
          <p:cNvPr id="82" name="Rectangle 81">
            <a:extLst>
              <a:ext uri="{FF2B5EF4-FFF2-40B4-BE49-F238E27FC236}">
                <a16:creationId xmlns:a16="http://schemas.microsoft.com/office/drawing/2014/main" id="{C309E35C-08B0-4CB8-A323-F5BD41E07308}"/>
              </a:ext>
            </a:extLst>
          </p:cNvPr>
          <p:cNvSpPr/>
          <p:nvPr/>
        </p:nvSpPr>
        <p:spPr>
          <a:xfrm>
            <a:off x="14550476" y="3450987"/>
            <a:ext cx="3619500" cy="3757138"/>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226997" tIns="113498" rIns="226997" bIns="113498" spcCol="0" rtlCol="0" anchor="t"/>
          <a:lstStyle/>
          <a:p>
            <a:pPr algn="ctr"/>
            <a:r>
              <a:rPr lang="en-US" sz="2565" b="1" dirty="0"/>
              <a:t>Remote Node </a:t>
            </a:r>
          </a:p>
        </p:txBody>
      </p:sp>
      <p:sp>
        <p:nvSpPr>
          <p:cNvPr id="83" name="Rectangle 82">
            <a:extLst>
              <a:ext uri="{FF2B5EF4-FFF2-40B4-BE49-F238E27FC236}">
                <a16:creationId xmlns:a16="http://schemas.microsoft.com/office/drawing/2014/main" id="{6447260C-D975-43D1-B49A-756E7CD5B716}"/>
              </a:ext>
            </a:extLst>
          </p:cNvPr>
          <p:cNvSpPr/>
          <p:nvPr/>
        </p:nvSpPr>
        <p:spPr>
          <a:xfrm>
            <a:off x="14929270" y="5622688"/>
            <a:ext cx="2944006" cy="1440659"/>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208483" tIns="104242" rIns="208483" bIns="104242" numCol="1" spcCol="0" rtlCol="0" fromWordArt="0" anchor="t" anchorCtr="0" forceAA="0" compatLnSpc="1">
            <a:prstTxWarp prst="textNoShape">
              <a:avLst/>
            </a:prstTxWarp>
            <a:noAutofit/>
          </a:bodyPr>
          <a:lstStyle/>
          <a:p>
            <a:pPr algn="ctr"/>
            <a:r>
              <a:rPr lang="en-US" sz="1900" dirty="0">
                <a:solidFill>
                  <a:schemeClr val="tx1"/>
                </a:solidFill>
              </a:rPr>
              <a:t>L2$</a:t>
            </a:r>
          </a:p>
        </p:txBody>
      </p:sp>
      <p:sp>
        <p:nvSpPr>
          <p:cNvPr id="84" name="Rectangle 83">
            <a:extLst>
              <a:ext uri="{FF2B5EF4-FFF2-40B4-BE49-F238E27FC236}">
                <a16:creationId xmlns:a16="http://schemas.microsoft.com/office/drawing/2014/main" id="{8F9D2887-B35D-4BE7-AD1B-837A6BF621D5}"/>
              </a:ext>
            </a:extLst>
          </p:cNvPr>
          <p:cNvSpPr/>
          <p:nvPr/>
        </p:nvSpPr>
        <p:spPr>
          <a:xfrm>
            <a:off x="14815369" y="4078799"/>
            <a:ext cx="832484" cy="7239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80" b="1" dirty="0">
                <a:solidFill>
                  <a:schemeClr val="tx1"/>
                </a:solidFill>
              </a:rPr>
              <a:t>SM</a:t>
            </a:r>
          </a:p>
        </p:txBody>
      </p:sp>
      <p:sp>
        <p:nvSpPr>
          <p:cNvPr id="85" name="Rectangle 84">
            <a:extLst>
              <a:ext uri="{FF2B5EF4-FFF2-40B4-BE49-F238E27FC236}">
                <a16:creationId xmlns:a16="http://schemas.microsoft.com/office/drawing/2014/main" id="{BE1419D7-052B-4DF5-A477-E335977197E0}"/>
              </a:ext>
            </a:extLst>
          </p:cNvPr>
          <p:cNvSpPr/>
          <p:nvPr/>
        </p:nvSpPr>
        <p:spPr>
          <a:xfrm>
            <a:off x="17047775" y="4078799"/>
            <a:ext cx="832484" cy="7239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80" b="1" dirty="0">
                <a:solidFill>
                  <a:schemeClr val="tx1"/>
                </a:solidFill>
              </a:rPr>
              <a:t>SM</a:t>
            </a:r>
          </a:p>
        </p:txBody>
      </p:sp>
      <p:sp>
        <p:nvSpPr>
          <p:cNvPr id="86" name="Rectangle 85">
            <a:extLst>
              <a:ext uri="{FF2B5EF4-FFF2-40B4-BE49-F238E27FC236}">
                <a16:creationId xmlns:a16="http://schemas.microsoft.com/office/drawing/2014/main" id="{1A63BBEC-1FC7-4895-84DC-3AC6CFE9579B}"/>
              </a:ext>
            </a:extLst>
          </p:cNvPr>
          <p:cNvSpPr/>
          <p:nvPr/>
        </p:nvSpPr>
        <p:spPr>
          <a:xfrm>
            <a:off x="15925570" y="4078799"/>
            <a:ext cx="832484" cy="7239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80" b="1" dirty="0">
                <a:solidFill>
                  <a:schemeClr val="tx1"/>
                </a:solidFill>
              </a:rPr>
              <a:t>SM</a:t>
            </a:r>
          </a:p>
        </p:txBody>
      </p:sp>
      <p:sp>
        <p:nvSpPr>
          <p:cNvPr id="87" name="Rectangle 86">
            <a:extLst>
              <a:ext uri="{FF2B5EF4-FFF2-40B4-BE49-F238E27FC236}">
                <a16:creationId xmlns:a16="http://schemas.microsoft.com/office/drawing/2014/main" id="{FBEB572D-1710-4F0D-8101-21F921940EA5}"/>
              </a:ext>
            </a:extLst>
          </p:cNvPr>
          <p:cNvSpPr/>
          <p:nvPr/>
        </p:nvSpPr>
        <p:spPr>
          <a:xfrm>
            <a:off x="10623557" y="6194663"/>
            <a:ext cx="2678430" cy="579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52"/>
          </a:p>
        </p:txBody>
      </p:sp>
      <p:sp>
        <p:nvSpPr>
          <p:cNvPr id="88" name="Rectangle 87">
            <a:extLst>
              <a:ext uri="{FF2B5EF4-FFF2-40B4-BE49-F238E27FC236}">
                <a16:creationId xmlns:a16="http://schemas.microsoft.com/office/drawing/2014/main" id="{F423592E-4264-4A71-B666-30207C785A71}"/>
              </a:ext>
            </a:extLst>
          </p:cNvPr>
          <p:cNvSpPr/>
          <p:nvPr/>
        </p:nvSpPr>
        <p:spPr>
          <a:xfrm>
            <a:off x="15028320" y="6155060"/>
            <a:ext cx="2710327" cy="579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52"/>
          </a:p>
        </p:txBody>
      </p:sp>
      <p:cxnSp>
        <p:nvCxnSpPr>
          <p:cNvPr id="90" name="Straight Arrow Connector 89">
            <a:extLst>
              <a:ext uri="{FF2B5EF4-FFF2-40B4-BE49-F238E27FC236}">
                <a16:creationId xmlns:a16="http://schemas.microsoft.com/office/drawing/2014/main" id="{478CDD63-2562-4826-A9BB-EB2E99AC5E3E}"/>
              </a:ext>
            </a:extLst>
          </p:cNvPr>
          <p:cNvCxnSpPr>
            <a:cxnSpLocks/>
          </p:cNvCxnSpPr>
          <p:nvPr/>
        </p:nvCxnSpPr>
        <p:spPr>
          <a:xfrm flipV="1">
            <a:off x="17405586" y="4732581"/>
            <a:ext cx="82815" cy="140479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F0E47894-38F0-40B6-BD5C-5B875133AC24}"/>
              </a:ext>
            </a:extLst>
          </p:cNvPr>
          <p:cNvCxnSpPr>
            <a:cxnSpLocks/>
          </p:cNvCxnSpPr>
          <p:nvPr/>
        </p:nvCxnSpPr>
        <p:spPr>
          <a:xfrm>
            <a:off x="12668336" y="6078540"/>
            <a:ext cx="0" cy="1563926"/>
          </a:xfrm>
          <a:prstGeom prst="line">
            <a:avLst/>
          </a:prstGeom>
          <a:ln w="19050"/>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354BF56C-1FFE-4770-924F-E3E6F3F3B4EB}"/>
              </a:ext>
            </a:extLst>
          </p:cNvPr>
          <p:cNvCxnSpPr>
            <a:cxnSpLocks/>
          </p:cNvCxnSpPr>
          <p:nvPr/>
        </p:nvCxnSpPr>
        <p:spPr>
          <a:xfrm>
            <a:off x="12668336" y="7642463"/>
            <a:ext cx="4731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E4C230DC-7BEC-4CC0-8D43-C69B09ED6062}"/>
              </a:ext>
            </a:extLst>
          </p:cNvPr>
          <p:cNvCxnSpPr>
            <a:cxnSpLocks/>
          </p:cNvCxnSpPr>
          <p:nvPr/>
        </p:nvCxnSpPr>
        <p:spPr>
          <a:xfrm flipV="1">
            <a:off x="17399336" y="6734180"/>
            <a:ext cx="0" cy="90828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4" name="Rectangle 93">
            <a:extLst>
              <a:ext uri="{FF2B5EF4-FFF2-40B4-BE49-F238E27FC236}">
                <a16:creationId xmlns:a16="http://schemas.microsoft.com/office/drawing/2014/main" id="{9C411C7C-D2F8-456B-8054-CB42465F35B7}"/>
              </a:ext>
            </a:extLst>
          </p:cNvPr>
          <p:cNvSpPr/>
          <p:nvPr/>
        </p:nvSpPr>
        <p:spPr>
          <a:xfrm>
            <a:off x="10368547" y="7435194"/>
            <a:ext cx="1522699" cy="1061666"/>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208483" tIns="104242" rIns="208483" bIns="104242" numCol="1" spcCol="0" rtlCol="0" fromWordArt="0" anchor="ctr" anchorCtr="0" forceAA="0" compatLnSpc="1">
            <a:prstTxWarp prst="textNoShape">
              <a:avLst/>
            </a:prstTxWarp>
            <a:noAutofit/>
          </a:bodyPr>
          <a:lstStyle/>
          <a:p>
            <a:pPr algn="ctr"/>
            <a:r>
              <a:rPr lang="en-US" sz="2280" b="1" dirty="0">
                <a:solidFill>
                  <a:schemeClr val="tx1"/>
                </a:solidFill>
              </a:rPr>
              <a:t>HBM</a:t>
            </a:r>
          </a:p>
        </p:txBody>
      </p:sp>
      <p:cxnSp>
        <p:nvCxnSpPr>
          <p:cNvPr id="95" name="Straight Connector 94">
            <a:extLst>
              <a:ext uri="{FF2B5EF4-FFF2-40B4-BE49-F238E27FC236}">
                <a16:creationId xmlns:a16="http://schemas.microsoft.com/office/drawing/2014/main" id="{CBF9B06B-935A-4E43-BBBC-A27AE7C83DD5}"/>
              </a:ext>
            </a:extLst>
          </p:cNvPr>
          <p:cNvCxnSpPr>
            <a:cxnSpLocks/>
          </p:cNvCxnSpPr>
          <p:nvPr/>
        </p:nvCxnSpPr>
        <p:spPr>
          <a:xfrm>
            <a:off x="11275925" y="6078537"/>
            <a:ext cx="139241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9A0EE10A-6CF2-49E7-BDB3-EDEE7EB88C4E}"/>
              </a:ext>
            </a:extLst>
          </p:cNvPr>
          <p:cNvCxnSpPr>
            <a:cxnSpLocks/>
          </p:cNvCxnSpPr>
          <p:nvPr/>
        </p:nvCxnSpPr>
        <p:spPr>
          <a:xfrm flipH="1">
            <a:off x="11270651" y="6078541"/>
            <a:ext cx="0" cy="1356656"/>
          </a:xfrm>
          <a:prstGeom prst="line">
            <a:avLst/>
          </a:prstGeom>
          <a:ln w="19050"/>
        </p:spPr>
        <p:style>
          <a:lnRef idx="1">
            <a:schemeClr val="dk1"/>
          </a:lnRef>
          <a:fillRef idx="0">
            <a:schemeClr val="dk1"/>
          </a:fillRef>
          <a:effectRef idx="0">
            <a:schemeClr val="dk1"/>
          </a:effectRef>
          <a:fontRef idx="minor">
            <a:schemeClr val="tx1"/>
          </a:fontRef>
        </p:style>
      </p:cxnSp>
      <p:sp>
        <p:nvSpPr>
          <p:cNvPr id="97" name="Rectangle 96">
            <a:extLst>
              <a:ext uri="{FF2B5EF4-FFF2-40B4-BE49-F238E27FC236}">
                <a16:creationId xmlns:a16="http://schemas.microsoft.com/office/drawing/2014/main" id="{EF52874D-C221-4909-947C-6B243083535C}"/>
              </a:ext>
            </a:extLst>
          </p:cNvPr>
          <p:cNvSpPr/>
          <p:nvPr/>
        </p:nvSpPr>
        <p:spPr>
          <a:xfrm>
            <a:off x="1456469" y="3411391"/>
            <a:ext cx="3619500" cy="3764279"/>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226997" tIns="113498" rIns="226997" bIns="113498" spcCol="0" rtlCol="0" anchor="t"/>
          <a:lstStyle/>
          <a:p>
            <a:pPr algn="ctr"/>
            <a:r>
              <a:rPr lang="en-US" sz="2565" b="1" dirty="0"/>
              <a:t>Home Node</a:t>
            </a:r>
          </a:p>
        </p:txBody>
      </p:sp>
      <p:sp>
        <p:nvSpPr>
          <p:cNvPr id="98" name="Rectangle 97">
            <a:extLst>
              <a:ext uri="{FF2B5EF4-FFF2-40B4-BE49-F238E27FC236}">
                <a16:creationId xmlns:a16="http://schemas.microsoft.com/office/drawing/2014/main" id="{745FB29F-BC80-4405-ACD7-BD536CFF0A0B}"/>
              </a:ext>
            </a:extLst>
          </p:cNvPr>
          <p:cNvSpPr/>
          <p:nvPr/>
        </p:nvSpPr>
        <p:spPr>
          <a:xfrm>
            <a:off x="1746032" y="5583088"/>
            <a:ext cx="2750819" cy="1447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8483" tIns="104242" rIns="208483" bIns="104242" numCol="1" spcCol="0" rtlCol="0" fromWordArt="0" anchor="t" anchorCtr="0" forceAA="0" compatLnSpc="1">
            <a:prstTxWarp prst="textNoShape">
              <a:avLst/>
            </a:prstTxWarp>
            <a:noAutofit/>
          </a:bodyPr>
          <a:lstStyle/>
          <a:p>
            <a:pPr algn="ctr"/>
            <a:r>
              <a:rPr lang="en-US" sz="1900" dirty="0">
                <a:solidFill>
                  <a:schemeClr val="tx1"/>
                </a:solidFill>
              </a:rPr>
              <a:t>L2$</a:t>
            </a:r>
          </a:p>
        </p:txBody>
      </p:sp>
      <p:sp>
        <p:nvSpPr>
          <p:cNvPr id="99" name="Rectangle 98">
            <a:extLst>
              <a:ext uri="{FF2B5EF4-FFF2-40B4-BE49-F238E27FC236}">
                <a16:creationId xmlns:a16="http://schemas.microsoft.com/office/drawing/2014/main" id="{A45E0999-E2E9-44AF-B2DE-3B7E9DD46EC7}"/>
              </a:ext>
            </a:extLst>
          </p:cNvPr>
          <p:cNvSpPr/>
          <p:nvPr/>
        </p:nvSpPr>
        <p:spPr>
          <a:xfrm>
            <a:off x="1721363" y="4039201"/>
            <a:ext cx="832484" cy="7239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80" b="1" dirty="0">
                <a:solidFill>
                  <a:schemeClr val="tx1"/>
                </a:solidFill>
              </a:rPr>
              <a:t>SM</a:t>
            </a:r>
          </a:p>
        </p:txBody>
      </p:sp>
      <p:sp>
        <p:nvSpPr>
          <p:cNvPr id="100" name="Rectangle 99">
            <a:extLst>
              <a:ext uri="{FF2B5EF4-FFF2-40B4-BE49-F238E27FC236}">
                <a16:creationId xmlns:a16="http://schemas.microsoft.com/office/drawing/2014/main" id="{6BFB156C-BF8A-497E-90C9-4ECAC7095803}"/>
              </a:ext>
            </a:extLst>
          </p:cNvPr>
          <p:cNvSpPr/>
          <p:nvPr/>
        </p:nvSpPr>
        <p:spPr>
          <a:xfrm>
            <a:off x="3953769" y="4039201"/>
            <a:ext cx="832484" cy="7239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80" b="1" dirty="0">
                <a:solidFill>
                  <a:schemeClr val="tx1"/>
                </a:solidFill>
              </a:rPr>
              <a:t>SM</a:t>
            </a:r>
          </a:p>
        </p:txBody>
      </p:sp>
      <p:sp>
        <p:nvSpPr>
          <p:cNvPr id="101" name="Rectangle 100">
            <a:extLst>
              <a:ext uri="{FF2B5EF4-FFF2-40B4-BE49-F238E27FC236}">
                <a16:creationId xmlns:a16="http://schemas.microsoft.com/office/drawing/2014/main" id="{0760AE38-F5D2-4A69-9AF6-5490CF5AA7A1}"/>
              </a:ext>
            </a:extLst>
          </p:cNvPr>
          <p:cNvSpPr/>
          <p:nvPr/>
        </p:nvSpPr>
        <p:spPr>
          <a:xfrm>
            <a:off x="2831565" y="4039201"/>
            <a:ext cx="832484" cy="7239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80" b="1" dirty="0">
                <a:solidFill>
                  <a:schemeClr val="tx1"/>
                </a:solidFill>
              </a:rPr>
              <a:t>SM</a:t>
            </a:r>
          </a:p>
        </p:txBody>
      </p:sp>
      <p:sp>
        <p:nvSpPr>
          <p:cNvPr id="102" name="Rectangle 101">
            <a:extLst>
              <a:ext uri="{FF2B5EF4-FFF2-40B4-BE49-F238E27FC236}">
                <a16:creationId xmlns:a16="http://schemas.microsoft.com/office/drawing/2014/main" id="{AE820478-B957-4920-9600-A7646BAD8ABF}"/>
              </a:ext>
            </a:extLst>
          </p:cNvPr>
          <p:cNvSpPr/>
          <p:nvPr/>
        </p:nvSpPr>
        <p:spPr>
          <a:xfrm>
            <a:off x="5799869" y="3418531"/>
            <a:ext cx="3619500" cy="3757138"/>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226997" tIns="113498" rIns="226997" bIns="113498" spcCol="0" rtlCol="0" anchor="t"/>
          <a:lstStyle/>
          <a:p>
            <a:pPr algn="ctr"/>
            <a:r>
              <a:rPr lang="en-US" sz="2565" b="1" dirty="0"/>
              <a:t>Remote Node</a:t>
            </a:r>
          </a:p>
        </p:txBody>
      </p:sp>
      <p:sp>
        <p:nvSpPr>
          <p:cNvPr id="103" name="Rectangle 102">
            <a:extLst>
              <a:ext uri="{FF2B5EF4-FFF2-40B4-BE49-F238E27FC236}">
                <a16:creationId xmlns:a16="http://schemas.microsoft.com/office/drawing/2014/main" id="{233AEBF5-B53B-4D6B-8A45-17D34F2A3A83}"/>
              </a:ext>
            </a:extLst>
          </p:cNvPr>
          <p:cNvSpPr/>
          <p:nvPr/>
        </p:nvSpPr>
        <p:spPr>
          <a:xfrm>
            <a:off x="6199923" y="5590234"/>
            <a:ext cx="2922748" cy="144065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8483" tIns="104242" rIns="208483" bIns="104242" numCol="1" spcCol="0" rtlCol="0" fromWordArt="0" anchor="t" anchorCtr="0" forceAA="0" compatLnSpc="1">
            <a:prstTxWarp prst="textNoShape">
              <a:avLst/>
            </a:prstTxWarp>
            <a:noAutofit/>
          </a:bodyPr>
          <a:lstStyle/>
          <a:p>
            <a:pPr algn="ctr"/>
            <a:r>
              <a:rPr lang="en-US" sz="1900" dirty="0">
                <a:solidFill>
                  <a:schemeClr val="tx1"/>
                </a:solidFill>
              </a:rPr>
              <a:t>L2$</a:t>
            </a:r>
          </a:p>
        </p:txBody>
      </p:sp>
      <p:sp>
        <p:nvSpPr>
          <p:cNvPr id="104" name="Rectangle 103">
            <a:extLst>
              <a:ext uri="{FF2B5EF4-FFF2-40B4-BE49-F238E27FC236}">
                <a16:creationId xmlns:a16="http://schemas.microsoft.com/office/drawing/2014/main" id="{4A972793-A8E2-47AE-AE2C-8EC054343B70}"/>
              </a:ext>
            </a:extLst>
          </p:cNvPr>
          <p:cNvSpPr/>
          <p:nvPr/>
        </p:nvSpPr>
        <p:spPr>
          <a:xfrm>
            <a:off x="6064763" y="4046343"/>
            <a:ext cx="832484" cy="7239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80" b="1" dirty="0">
                <a:solidFill>
                  <a:schemeClr val="tx1"/>
                </a:solidFill>
              </a:rPr>
              <a:t>SM</a:t>
            </a:r>
          </a:p>
        </p:txBody>
      </p:sp>
      <p:sp>
        <p:nvSpPr>
          <p:cNvPr id="105" name="Rectangle 104">
            <a:extLst>
              <a:ext uri="{FF2B5EF4-FFF2-40B4-BE49-F238E27FC236}">
                <a16:creationId xmlns:a16="http://schemas.microsoft.com/office/drawing/2014/main" id="{973E59BA-8FFC-4677-AA78-B4D6E368D3B4}"/>
              </a:ext>
            </a:extLst>
          </p:cNvPr>
          <p:cNvSpPr/>
          <p:nvPr/>
        </p:nvSpPr>
        <p:spPr>
          <a:xfrm>
            <a:off x="8297169" y="4046343"/>
            <a:ext cx="832484" cy="7239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80" b="1" dirty="0">
                <a:solidFill>
                  <a:schemeClr val="tx1"/>
                </a:solidFill>
              </a:rPr>
              <a:t>SM</a:t>
            </a:r>
          </a:p>
        </p:txBody>
      </p:sp>
      <p:sp>
        <p:nvSpPr>
          <p:cNvPr id="106" name="Rectangle 105">
            <a:extLst>
              <a:ext uri="{FF2B5EF4-FFF2-40B4-BE49-F238E27FC236}">
                <a16:creationId xmlns:a16="http://schemas.microsoft.com/office/drawing/2014/main" id="{77BC8CC7-34FE-4CF3-8182-882B3DA90DA6}"/>
              </a:ext>
            </a:extLst>
          </p:cNvPr>
          <p:cNvSpPr/>
          <p:nvPr/>
        </p:nvSpPr>
        <p:spPr>
          <a:xfrm>
            <a:off x="7174965" y="4046343"/>
            <a:ext cx="832484" cy="7239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80" b="1" dirty="0">
                <a:solidFill>
                  <a:schemeClr val="tx1"/>
                </a:solidFill>
              </a:rPr>
              <a:t>SM</a:t>
            </a:r>
          </a:p>
        </p:txBody>
      </p:sp>
      <p:sp>
        <p:nvSpPr>
          <p:cNvPr id="107" name="Rectangle 106">
            <a:extLst>
              <a:ext uri="{FF2B5EF4-FFF2-40B4-BE49-F238E27FC236}">
                <a16:creationId xmlns:a16="http://schemas.microsoft.com/office/drawing/2014/main" id="{6A8DD400-14C2-43FE-BC96-4C22334C706E}"/>
              </a:ext>
            </a:extLst>
          </p:cNvPr>
          <p:cNvSpPr/>
          <p:nvPr/>
        </p:nvSpPr>
        <p:spPr>
          <a:xfrm>
            <a:off x="1888529" y="6162208"/>
            <a:ext cx="2388870" cy="579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821"/>
          </a:p>
        </p:txBody>
      </p:sp>
      <p:sp>
        <p:nvSpPr>
          <p:cNvPr id="108" name="Rectangle 107">
            <a:extLst>
              <a:ext uri="{FF2B5EF4-FFF2-40B4-BE49-F238E27FC236}">
                <a16:creationId xmlns:a16="http://schemas.microsoft.com/office/drawing/2014/main" id="{4011CACE-E8FB-493A-BF7D-0D62FC9D6887}"/>
              </a:ext>
            </a:extLst>
          </p:cNvPr>
          <p:cNvSpPr/>
          <p:nvPr/>
        </p:nvSpPr>
        <p:spPr>
          <a:xfrm>
            <a:off x="2469933" y="6162209"/>
            <a:ext cx="144780" cy="5791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821"/>
          </a:p>
        </p:txBody>
      </p:sp>
      <p:sp>
        <p:nvSpPr>
          <p:cNvPr id="109" name="Rectangle 108">
            <a:extLst>
              <a:ext uri="{FF2B5EF4-FFF2-40B4-BE49-F238E27FC236}">
                <a16:creationId xmlns:a16="http://schemas.microsoft.com/office/drawing/2014/main" id="{41052F06-A201-4161-BBD5-6A6A12793ABA}"/>
              </a:ext>
            </a:extLst>
          </p:cNvPr>
          <p:cNvSpPr/>
          <p:nvPr/>
        </p:nvSpPr>
        <p:spPr>
          <a:xfrm>
            <a:off x="6449101" y="6122606"/>
            <a:ext cx="2535930" cy="579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821"/>
          </a:p>
        </p:txBody>
      </p:sp>
      <p:sp>
        <p:nvSpPr>
          <p:cNvPr id="110" name="Rectangle 109">
            <a:extLst>
              <a:ext uri="{FF2B5EF4-FFF2-40B4-BE49-F238E27FC236}">
                <a16:creationId xmlns:a16="http://schemas.microsoft.com/office/drawing/2014/main" id="{505CAC9E-A0B9-488B-BE29-4D0EE197BAC4}"/>
              </a:ext>
            </a:extLst>
          </p:cNvPr>
          <p:cNvSpPr/>
          <p:nvPr/>
        </p:nvSpPr>
        <p:spPr>
          <a:xfrm>
            <a:off x="8582586" y="6122606"/>
            <a:ext cx="144780" cy="5791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821"/>
          </a:p>
        </p:txBody>
      </p:sp>
      <p:cxnSp>
        <p:nvCxnSpPr>
          <p:cNvPr id="111" name="Straight Arrow Connector 110">
            <a:extLst>
              <a:ext uri="{FF2B5EF4-FFF2-40B4-BE49-F238E27FC236}">
                <a16:creationId xmlns:a16="http://schemas.microsoft.com/office/drawing/2014/main" id="{95A6F0A8-092C-42A5-BE0D-6D564DF5915A}"/>
              </a:ext>
            </a:extLst>
          </p:cNvPr>
          <p:cNvCxnSpPr>
            <a:stCxn id="108" idx="0"/>
            <a:endCxn id="99" idx="2"/>
          </p:cNvCxnSpPr>
          <p:nvPr/>
        </p:nvCxnSpPr>
        <p:spPr>
          <a:xfrm flipH="1" flipV="1">
            <a:off x="2137602" y="4763107"/>
            <a:ext cx="404719" cy="139910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2" name="Straight Arrow Connector 111">
            <a:extLst>
              <a:ext uri="{FF2B5EF4-FFF2-40B4-BE49-F238E27FC236}">
                <a16:creationId xmlns:a16="http://schemas.microsoft.com/office/drawing/2014/main" id="{9D629353-BB68-4C34-81E6-9AF190C6D108}"/>
              </a:ext>
            </a:extLst>
          </p:cNvPr>
          <p:cNvCxnSpPr>
            <a:cxnSpLocks/>
          </p:cNvCxnSpPr>
          <p:nvPr/>
        </p:nvCxnSpPr>
        <p:spPr>
          <a:xfrm flipV="1">
            <a:off x="2580426" y="4700134"/>
            <a:ext cx="695829" cy="142247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3" name="Straight Arrow Connector 112">
            <a:extLst>
              <a:ext uri="{FF2B5EF4-FFF2-40B4-BE49-F238E27FC236}">
                <a16:creationId xmlns:a16="http://schemas.microsoft.com/office/drawing/2014/main" id="{4BCB1CD7-F78D-4B1D-9EBC-DA72FABB9280}"/>
              </a:ext>
            </a:extLst>
          </p:cNvPr>
          <p:cNvCxnSpPr>
            <a:cxnSpLocks/>
          </p:cNvCxnSpPr>
          <p:nvPr/>
        </p:nvCxnSpPr>
        <p:spPr>
          <a:xfrm flipV="1">
            <a:off x="2585983" y="4802713"/>
            <a:ext cx="1784030" cy="137119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73917684-5FAA-4C4A-BA3C-2833194CE812}"/>
              </a:ext>
            </a:extLst>
          </p:cNvPr>
          <p:cNvCxnSpPr>
            <a:cxnSpLocks/>
          </p:cNvCxnSpPr>
          <p:nvPr/>
        </p:nvCxnSpPr>
        <p:spPr>
          <a:xfrm flipH="1" flipV="1">
            <a:off x="6532459" y="4777073"/>
            <a:ext cx="2122525" cy="134554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46613D43-FDA7-44A0-AF5B-8DFDFA5E3F6D}"/>
              </a:ext>
            </a:extLst>
          </p:cNvPr>
          <p:cNvCxnSpPr>
            <a:cxnSpLocks/>
            <a:endCxn id="106" idx="2"/>
          </p:cNvCxnSpPr>
          <p:nvPr/>
        </p:nvCxnSpPr>
        <p:spPr>
          <a:xfrm flipH="1" flipV="1">
            <a:off x="7591211" y="4770248"/>
            <a:ext cx="1063775" cy="133467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id="{2288EEF8-E37B-4672-84E1-DBB389F9B84A}"/>
              </a:ext>
            </a:extLst>
          </p:cNvPr>
          <p:cNvCxnSpPr>
            <a:cxnSpLocks/>
          </p:cNvCxnSpPr>
          <p:nvPr/>
        </p:nvCxnSpPr>
        <p:spPr>
          <a:xfrm flipV="1">
            <a:off x="8654984" y="4700129"/>
            <a:ext cx="82815" cy="140479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D4598D60-8E6B-4838-A32E-7A8AB4ABDE5E}"/>
              </a:ext>
            </a:extLst>
          </p:cNvPr>
          <p:cNvCxnSpPr>
            <a:cxnSpLocks/>
          </p:cNvCxnSpPr>
          <p:nvPr/>
        </p:nvCxnSpPr>
        <p:spPr>
          <a:xfrm>
            <a:off x="3917729" y="6480424"/>
            <a:ext cx="0" cy="1129586"/>
          </a:xfrm>
          <a:prstGeom prst="line">
            <a:avLst/>
          </a:prstGeom>
          <a:ln w="19050"/>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66A99742-D986-4B62-85F7-1EAE027ECDAA}"/>
              </a:ext>
            </a:extLst>
          </p:cNvPr>
          <p:cNvCxnSpPr>
            <a:cxnSpLocks/>
          </p:cNvCxnSpPr>
          <p:nvPr/>
        </p:nvCxnSpPr>
        <p:spPr>
          <a:xfrm>
            <a:off x="3917733" y="7610008"/>
            <a:ext cx="4731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id="{B509CAC9-0F15-4B37-96BF-15DC6BB90F39}"/>
              </a:ext>
            </a:extLst>
          </p:cNvPr>
          <p:cNvCxnSpPr>
            <a:cxnSpLocks/>
          </p:cNvCxnSpPr>
          <p:nvPr/>
        </p:nvCxnSpPr>
        <p:spPr>
          <a:xfrm flipV="1">
            <a:off x="8648729" y="6701725"/>
            <a:ext cx="0" cy="90828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20" name="Rectangle 119">
            <a:extLst>
              <a:ext uri="{FF2B5EF4-FFF2-40B4-BE49-F238E27FC236}">
                <a16:creationId xmlns:a16="http://schemas.microsoft.com/office/drawing/2014/main" id="{520D33F7-6A25-434E-87D4-E55351F62375}"/>
              </a:ext>
            </a:extLst>
          </p:cNvPr>
          <p:cNvSpPr/>
          <p:nvPr/>
        </p:nvSpPr>
        <p:spPr>
          <a:xfrm>
            <a:off x="1617942" y="7402738"/>
            <a:ext cx="1522699" cy="106166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8483" tIns="104242" rIns="208483" bIns="104242" numCol="1" spcCol="0" rtlCol="0" fromWordArt="0" anchor="ctr" anchorCtr="0" forceAA="0" compatLnSpc="1">
            <a:prstTxWarp prst="textNoShape">
              <a:avLst/>
            </a:prstTxWarp>
            <a:noAutofit/>
          </a:bodyPr>
          <a:lstStyle/>
          <a:p>
            <a:pPr algn="ctr"/>
            <a:r>
              <a:rPr lang="en-US" sz="2280" b="1" dirty="0">
                <a:solidFill>
                  <a:schemeClr val="tx1"/>
                </a:solidFill>
              </a:rPr>
              <a:t>HBM</a:t>
            </a:r>
          </a:p>
        </p:txBody>
      </p:sp>
      <p:cxnSp>
        <p:nvCxnSpPr>
          <p:cNvPr id="121" name="Straight Arrow Connector 120">
            <a:extLst>
              <a:ext uri="{FF2B5EF4-FFF2-40B4-BE49-F238E27FC236}">
                <a16:creationId xmlns:a16="http://schemas.microsoft.com/office/drawing/2014/main" id="{8C98D0D8-F18A-4076-8DF4-556E08026FDF}"/>
              </a:ext>
            </a:extLst>
          </p:cNvPr>
          <p:cNvCxnSpPr>
            <a:cxnSpLocks/>
            <a:endCxn id="108" idx="2"/>
          </p:cNvCxnSpPr>
          <p:nvPr/>
        </p:nvCxnSpPr>
        <p:spPr>
          <a:xfrm flipV="1">
            <a:off x="2542319" y="6741332"/>
            <a:ext cx="0" cy="70162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1153F54-C166-469F-A5D5-D55787D81817}"/>
              </a:ext>
            </a:extLst>
          </p:cNvPr>
          <p:cNvCxnSpPr>
            <a:cxnSpLocks/>
          </p:cNvCxnSpPr>
          <p:nvPr/>
        </p:nvCxnSpPr>
        <p:spPr>
          <a:xfrm>
            <a:off x="2614713" y="6480422"/>
            <a:ext cx="1303020" cy="0"/>
          </a:xfrm>
          <a:prstGeom prst="line">
            <a:avLst/>
          </a:prstGeom>
          <a:ln w="19050"/>
        </p:spPr>
        <p:style>
          <a:lnRef idx="1">
            <a:schemeClr val="dk1"/>
          </a:lnRef>
          <a:fillRef idx="0">
            <a:schemeClr val="dk1"/>
          </a:fillRef>
          <a:effectRef idx="0">
            <a:schemeClr val="dk1"/>
          </a:effectRef>
          <a:fontRef idx="minor">
            <a:schemeClr val="tx1"/>
          </a:fontRef>
        </p:style>
      </p:cxnSp>
      <p:sp>
        <p:nvSpPr>
          <p:cNvPr id="123" name="Rectangle 122">
            <a:extLst>
              <a:ext uri="{FF2B5EF4-FFF2-40B4-BE49-F238E27FC236}">
                <a16:creationId xmlns:a16="http://schemas.microsoft.com/office/drawing/2014/main" id="{1452DAF5-52D0-494F-A7EF-82A025F1C689}"/>
              </a:ext>
            </a:extLst>
          </p:cNvPr>
          <p:cNvSpPr/>
          <p:nvPr/>
        </p:nvSpPr>
        <p:spPr>
          <a:xfrm>
            <a:off x="17319236" y="6155060"/>
            <a:ext cx="144780" cy="5791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821"/>
          </a:p>
        </p:txBody>
      </p:sp>
      <p:sp>
        <p:nvSpPr>
          <p:cNvPr id="130" name="TextBox 129">
            <a:extLst>
              <a:ext uri="{FF2B5EF4-FFF2-40B4-BE49-F238E27FC236}">
                <a16:creationId xmlns:a16="http://schemas.microsoft.com/office/drawing/2014/main" id="{0DD93F6D-6918-4DCE-A4FD-0CBC08758349}"/>
              </a:ext>
            </a:extLst>
          </p:cNvPr>
          <p:cNvSpPr txBox="1"/>
          <p:nvPr/>
        </p:nvSpPr>
        <p:spPr>
          <a:xfrm>
            <a:off x="1095184" y="9078133"/>
            <a:ext cx="8811673" cy="584775"/>
          </a:xfrm>
          <a:prstGeom prst="rect">
            <a:avLst/>
          </a:prstGeom>
          <a:noFill/>
        </p:spPr>
        <p:txBody>
          <a:bodyPr wrap="square" rtlCol="0">
            <a:spAutoFit/>
          </a:bodyPr>
          <a:lstStyle/>
          <a:p>
            <a:pPr algn="ctr"/>
            <a:r>
              <a:rPr lang="en-US" sz="3200" dirty="0"/>
              <a:t>Cache-remote-twice (RTWICE) for RCL workloads</a:t>
            </a:r>
          </a:p>
        </p:txBody>
      </p:sp>
      <p:sp>
        <p:nvSpPr>
          <p:cNvPr id="131" name="TextBox 130">
            <a:extLst>
              <a:ext uri="{FF2B5EF4-FFF2-40B4-BE49-F238E27FC236}">
                <a16:creationId xmlns:a16="http://schemas.microsoft.com/office/drawing/2014/main" id="{C3510C7F-9180-4FFA-835B-65F5C6CDB9CA}"/>
              </a:ext>
            </a:extLst>
          </p:cNvPr>
          <p:cNvSpPr txBox="1"/>
          <p:nvPr/>
        </p:nvSpPr>
        <p:spPr>
          <a:xfrm>
            <a:off x="10112539" y="9078136"/>
            <a:ext cx="8465857" cy="584775"/>
          </a:xfrm>
          <a:prstGeom prst="rect">
            <a:avLst/>
          </a:prstGeom>
          <a:noFill/>
        </p:spPr>
        <p:txBody>
          <a:bodyPr wrap="square" rtlCol="0">
            <a:spAutoFit/>
          </a:bodyPr>
          <a:lstStyle/>
          <a:p>
            <a:pPr algn="ctr"/>
            <a:r>
              <a:rPr lang="en-US" sz="3200" dirty="0"/>
              <a:t>Cache-remote-once (RONCE) for ITL workloads.</a:t>
            </a:r>
          </a:p>
        </p:txBody>
      </p:sp>
    </p:spTree>
    <p:extLst>
      <p:ext uri="{BB962C8B-B14F-4D97-AF65-F5344CB8AC3E}">
        <p14:creationId xmlns:p14="http://schemas.microsoft.com/office/powerpoint/2010/main" val="36335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4" grpId="0" animBg="1"/>
      <p:bldP spid="108" grpId="0" animBg="1"/>
      <p:bldP spid="110" grpId="0" animBg="1"/>
      <p:bldP spid="120" grpId="0" animBg="1"/>
      <p:bldP spid="123" grpId="0" animBg="1"/>
      <p:bldP spid="130" grpId="0"/>
      <p:bldP spid="1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04F2-F36E-4341-A71D-53E3F896138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5E054C9-A0F6-4BBB-847F-28FF4E9CC997}"/>
              </a:ext>
            </a:extLst>
          </p:cNvPr>
          <p:cNvSpPr>
            <a:spLocks noGrp="1"/>
          </p:cNvSpPr>
          <p:nvPr>
            <p:ph idx="1"/>
          </p:nvPr>
        </p:nvSpPr>
        <p:spPr/>
        <p:txBody>
          <a:bodyPr/>
          <a:lstStyle/>
          <a:p>
            <a:r>
              <a:rPr lang="en-US" dirty="0"/>
              <a:t>Background and Motivation</a:t>
            </a:r>
          </a:p>
          <a:p>
            <a:r>
              <a:rPr lang="en-US" dirty="0"/>
              <a:t>LADM Overview.</a:t>
            </a:r>
          </a:p>
          <a:p>
            <a:r>
              <a:rPr lang="en-US" dirty="0">
                <a:solidFill>
                  <a:srgbClr val="FF0000"/>
                </a:solidFill>
              </a:rPr>
              <a:t>Experimental Setup.</a:t>
            </a:r>
          </a:p>
          <a:p>
            <a:r>
              <a:rPr lang="en-US" dirty="0"/>
              <a:t>Experimental Results.</a:t>
            </a:r>
          </a:p>
          <a:p>
            <a:r>
              <a:rPr lang="en-US" dirty="0"/>
              <a:t>Conclusion.</a:t>
            </a:r>
            <a:br>
              <a:rPr lang="en-US" dirty="0"/>
            </a:br>
            <a:endParaRPr lang="en-US" dirty="0"/>
          </a:p>
        </p:txBody>
      </p:sp>
      <p:sp>
        <p:nvSpPr>
          <p:cNvPr id="4" name="Slide Number Placeholder 3">
            <a:extLst>
              <a:ext uri="{FF2B5EF4-FFF2-40B4-BE49-F238E27FC236}">
                <a16:creationId xmlns:a16="http://schemas.microsoft.com/office/drawing/2014/main" id="{DF02BC71-A887-43A4-9F95-3035D5B3EB04}"/>
              </a:ext>
            </a:extLst>
          </p:cNvPr>
          <p:cNvSpPr>
            <a:spLocks noGrp="1"/>
          </p:cNvSpPr>
          <p:nvPr>
            <p:ph type="sldNum" sz="quarter" idx="12"/>
          </p:nvPr>
        </p:nvSpPr>
        <p:spPr/>
        <p:txBody>
          <a:bodyPr/>
          <a:lstStyle/>
          <a:p>
            <a:fld id="{DCE5FC2F-9F3E-40BA-BF15-0F7774B3E1B8}" type="slidenum">
              <a:rPr lang="en-US" smtClean="0"/>
              <a:t>23</a:t>
            </a:fld>
            <a:endParaRPr lang="en-US"/>
          </a:p>
        </p:txBody>
      </p:sp>
    </p:spTree>
    <p:extLst>
      <p:ext uri="{BB962C8B-B14F-4D97-AF65-F5344CB8AC3E}">
        <p14:creationId xmlns:p14="http://schemas.microsoft.com/office/powerpoint/2010/main" val="2395424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52CC-757A-4220-B779-FA675C46FF10}"/>
              </a:ext>
            </a:extLst>
          </p:cNvPr>
          <p:cNvSpPr>
            <a:spLocks noGrp="1"/>
          </p:cNvSpPr>
          <p:nvPr>
            <p:ph type="title"/>
          </p:nvPr>
        </p:nvSpPr>
        <p:spPr/>
        <p:txBody>
          <a:bodyPr/>
          <a:lstStyle/>
          <a:p>
            <a:r>
              <a:rPr lang="en-US" dirty="0"/>
              <a:t>Experimental Setup</a:t>
            </a:r>
          </a:p>
        </p:txBody>
      </p:sp>
      <p:sp>
        <p:nvSpPr>
          <p:cNvPr id="3" name="Content Placeholder 2">
            <a:extLst>
              <a:ext uri="{FF2B5EF4-FFF2-40B4-BE49-F238E27FC236}">
                <a16:creationId xmlns:a16="http://schemas.microsoft.com/office/drawing/2014/main" id="{9BF32AFD-6819-4DB7-816C-FF0EE5AC403E}"/>
              </a:ext>
            </a:extLst>
          </p:cNvPr>
          <p:cNvSpPr>
            <a:spLocks noGrp="1"/>
          </p:cNvSpPr>
          <p:nvPr>
            <p:ph idx="1"/>
          </p:nvPr>
        </p:nvSpPr>
        <p:spPr>
          <a:xfrm>
            <a:off x="2261236" y="2388302"/>
            <a:ext cx="15498681" cy="7494840"/>
          </a:xfrm>
        </p:spPr>
        <p:txBody>
          <a:bodyPr>
            <a:normAutofit fontScale="85000" lnSpcReduction="20000"/>
          </a:bodyPr>
          <a:lstStyle/>
          <a:p>
            <a:r>
              <a:rPr lang="en-US" dirty="0"/>
              <a:t>GPGPU-sim 4.x + Accel-Sim simulation framework.</a:t>
            </a:r>
          </a:p>
          <a:p>
            <a:r>
              <a:rPr lang="en-US" dirty="0"/>
              <a:t>Why Simulation?</a:t>
            </a:r>
          </a:p>
          <a:p>
            <a:pPr lvl="1"/>
            <a:r>
              <a:rPr lang="en-US" dirty="0"/>
              <a:t>L2 remote caching, inter-GPU cache coherence, access to the driver and hierarchical cluster are not present in GPUs that are available to researchers today. </a:t>
            </a:r>
          </a:p>
          <a:p>
            <a:r>
              <a:rPr lang="en-US" dirty="0"/>
              <a:t>Multi-GPU Simulation Configuration: </a:t>
            </a:r>
          </a:p>
          <a:p>
            <a:endParaRPr lang="en-US" dirty="0"/>
          </a:p>
          <a:p>
            <a:endParaRPr lang="en-US" dirty="0"/>
          </a:p>
          <a:p>
            <a:endParaRPr lang="en-US" dirty="0"/>
          </a:p>
          <a:p>
            <a:pPr marL="0" indent="0">
              <a:buNone/>
            </a:pPr>
            <a:endParaRPr lang="en-US" dirty="0"/>
          </a:p>
          <a:p>
            <a:endParaRPr lang="en-US" dirty="0"/>
          </a:p>
          <a:p>
            <a:endParaRPr lang="en-US" dirty="0"/>
          </a:p>
          <a:p>
            <a:pPr marL="651510" lvl="1" indent="0">
              <a:buNone/>
            </a:pPr>
            <a:endParaRPr lang="en-US" dirty="0"/>
          </a:p>
          <a:p>
            <a:pPr marL="651510" lvl="1" indent="0">
              <a:buNone/>
            </a:pPr>
            <a:r>
              <a:rPr lang="en-US" dirty="0"/>
              <a:t>	</a:t>
            </a:r>
          </a:p>
        </p:txBody>
      </p:sp>
      <p:sp>
        <p:nvSpPr>
          <p:cNvPr id="14" name="Slide Number Placeholder 13">
            <a:extLst>
              <a:ext uri="{FF2B5EF4-FFF2-40B4-BE49-F238E27FC236}">
                <a16:creationId xmlns:a16="http://schemas.microsoft.com/office/drawing/2014/main" id="{134E46D0-043C-4F9E-9314-0FF6C342DD4A}"/>
              </a:ext>
            </a:extLst>
          </p:cNvPr>
          <p:cNvSpPr>
            <a:spLocks noGrp="1"/>
          </p:cNvSpPr>
          <p:nvPr>
            <p:ph type="sldNum" sz="quarter" idx="12"/>
          </p:nvPr>
        </p:nvSpPr>
        <p:spPr/>
        <p:txBody>
          <a:bodyPr/>
          <a:lstStyle/>
          <a:p>
            <a:fld id="{DCE5FC2F-9F3E-40BA-BF15-0F7774B3E1B8}" type="slidenum">
              <a:rPr lang="en-US" smtClean="0"/>
              <a:t>24</a:t>
            </a:fld>
            <a:endParaRPr lang="en-US"/>
          </a:p>
        </p:txBody>
      </p:sp>
      <p:sp>
        <p:nvSpPr>
          <p:cNvPr id="85" name="Rectangle: Rounded Corners 84">
            <a:extLst>
              <a:ext uri="{FF2B5EF4-FFF2-40B4-BE49-F238E27FC236}">
                <a16:creationId xmlns:a16="http://schemas.microsoft.com/office/drawing/2014/main" id="{E96A6E4F-B607-4F01-BAF1-88F291045690}"/>
              </a:ext>
            </a:extLst>
          </p:cNvPr>
          <p:cNvSpPr/>
          <p:nvPr/>
        </p:nvSpPr>
        <p:spPr>
          <a:xfrm>
            <a:off x="2515617" y="5415598"/>
            <a:ext cx="5062637" cy="4397585"/>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1192" b="1"/>
          </a:p>
        </p:txBody>
      </p:sp>
      <p:sp>
        <p:nvSpPr>
          <p:cNvPr id="86" name="Rectangle: Rounded Corners 85">
            <a:extLst>
              <a:ext uri="{FF2B5EF4-FFF2-40B4-BE49-F238E27FC236}">
                <a16:creationId xmlns:a16="http://schemas.microsoft.com/office/drawing/2014/main" id="{BBED6894-AA62-4187-AB3E-DD9601D467F9}"/>
              </a:ext>
            </a:extLst>
          </p:cNvPr>
          <p:cNvSpPr/>
          <p:nvPr/>
        </p:nvSpPr>
        <p:spPr>
          <a:xfrm>
            <a:off x="8111366" y="5178647"/>
            <a:ext cx="8263280" cy="5130328"/>
          </a:xfrm>
          <a:prstGeom prst="roundRect">
            <a:avLst/>
          </a:prstGeom>
          <a:solidFill>
            <a:schemeClr val="accent3">
              <a:lumMod val="40000"/>
              <a:lumOff val="60000"/>
            </a:schemeClr>
          </a:solidFill>
          <a:ln w="57150">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699" b="1" dirty="0"/>
          </a:p>
        </p:txBody>
      </p:sp>
      <p:sp>
        <p:nvSpPr>
          <p:cNvPr id="87" name="Rectangle: Rounded Corners 86">
            <a:extLst>
              <a:ext uri="{FF2B5EF4-FFF2-40B4-BE49-F238E27FC236}">
                <a16:creationId xmlns:a16="http://schemas.microsoft.com/office/drawing/2014/main" id="{37A8D71D-100F-47FD-99CE-DE2D44ED2035}"/>
              </a:ext>
            </a:extLst>
          </p:cNvPr>
          <p:cNvSpPr/>
          <p:nvPr/>
        </p:nvSpPr>
        <p:spPr>
          <a:xfrm>
            <a:off x="9773248" y="6021312"/>
            <a:ext cx="1334447" cy="1007846"/>
          </a:xfrm>
          <a:prstGeom prst="roundRect">
            <a:avLst/>
          </a:prstGeom>
          <a:solidFill>
            <a:schemeClr val="bg1">
              <a:lumMod val="75000"/>
            </a:schemeClr>
          </a:solidFill>
          <a:ln w="57150"/>
        </p:spPr>
        <p:style>
          <a:lnRef idx="2">
            <a:schemeClr val="dk1"/>
          </a:lnRef>
          <a:fillRef idx="1">
            <a:schemeClr val="lt1"/>
          </a:fillRef>
          <a:effectRef idx="0">
            <a:schemeClr val="dk1"/>
          </a:effectRef>
          <a:fontRef idx="minor">
            <a:schemeClr val="dk1"/>
          </a:fontRef>
        </p:style>
        <p:txBody>
          <a:bodyPr lIns="73521" tIns="36761" rIns="73521" bIns="36761" spcCol="0" rtlCol="0" anchor="ctr"/>
          <a:lstStyle/>
          <a:p>
            <a:pPr algn="ctr"/>
            <a:r>
              <a:rPr lang="en-US" sz="2769" b="1" dirty="0"/>
              <a:t>GPU</a:t>
            </a:r>
          </a:p>
          <a:p>
            <a:pPr algn="ctr"/>
            <a:r>
              <a:rPr lang="en-US" sz="2769" b="1" dirty="0" err="1"/>
              <a:t>Chiplet</a:t>
            </a:r>
            <a:endParaRPr lang="en-US" sz="2769" b="1" dirty="0"/>
          </a:p>
        </p:txBody>
      </p:sp>
      <p:sp>
        <p:nvSpPr>
          <p:cNvPr id="88" name="Rectangle: Rounded Corners 87">
            <a:extLst>
              <a:ext uri="{FF2B5EF4-FFF2-40B4-BE49-F238E27FC236}">
                <a16:creationId xmlns:a16="http://schemas.microsoft.com/office/drawing/2014/main" id="{8CBD992E-EE4D-40EA-84DB-630953AAEA75}"/>
              </a:ext>
            </a:extLst>
          </p:cNvPr>
          <p:cNvSpPr/>
          <p:nvPr/>
        </p:nvSpPr>
        <p:spPr>
          <a:xfrm>
            <a:off x="13035474" y="6041431"/>
            <a:ext cx="1334447" cy="899309"/>
          </a:xfrm>
          <a:prstGeom prst="roundRect">
            <a:avLst/>
          </a:prstGeom>
          <a:solidFill>
            <a:schemeClr val="bg1">
              <a:lumMod val="75000"/>
            </a:schemeClr>
          </a:solidFill>
          <a:ln w="57150"/>
        </p:spPr>
        <p:style>
          <a:lnRef idx="2">
            <a:schemeClr val="dk1"/>
          </a:lnRef>
          <a:fillRef idx="1">
            <a:schemeClr val="lt1"/>
          </a:fillRef>
          <a:effectRef idx="0">
            <a:schemeClr val="dk1"/>
          </a:effectRef>
          <a:fontRef idx="minor">
            <a:schemeClr val="dk1"/>
          </a:fontRef>
        </p:style>
        <p:txBody>
          <a:bodyPr lIns="73521" tIns="36761" rIns="73521" bIns="36761" spcCol="0" rtlCol="0" anchor="ctr"/>
          <a:lstStyle/>
          <a:p>
            <a:pPr algn="ctr"/>
            <a:r>
              <a:rPr lang="en-US" sz="2769" b="1" dirty="0"/>
              <a:t>GPU</a:t>
            </a:r>
          </a:p>
          <a:p>
            <a:pPr algn="ctr"/>
            <a:r>
              <a:rPr lang="en-US" sz="2769" b="1" dirty="0" err="1"/>
              <a:t>Chiplet</a:t>
            </a:r>
            <a:endParaRPr lang="en-US" sz="2769" b="1" dirty="0"/>
          </a:p>
        </p:txBody>
      </p:sp>
      <p:cxnSp>
        <p:nvCxnSpPr>
          <p:cNvPr id="89" name="Straight Arrow Connector 88">
            <a:extLst>
              <a:ext uri="{FF2B5EF4-FFF2-40B4-BE49-F238E27FC236}">
                <a16:creationId xmlns:a16="http://schemas.microsoft.com/office/drawing/2014/main" id="{81BC5C05-A7B3-48D6-9477-EF510F8ADD16}"/>
              </a:ext>
            </a:extLst>
          </p:cNvPr>
          <p:cNvCxnSpPr>
            <a:cxnSpLocks/>
            <a:endCxn id="96" idx="0"/>
          </p:cNvCxnSpPr>
          <p:nvPr/>
        </p:nvCxnSpPr>
        <p:spPr>
          <a:xfrm>
            <a:off x="13831894" y="6909456"/>
            <a:ext cx="0" cy="1782972"/>
          </a:xfrm>
          <a:prstGeom prst="straightConnector1">
            <a:avLst/>
          </a:prstGeom>
          <a:ln w="76200">
            <a:headEnd type="arrow"/>
            <a:tailEnd type="arrow"/>
          </a:ln>
        </p:spPr>
        <p:style>
          <a:lnRef idx="3">
            <a:schemeClr val="accent1"/>
          </a:lnRef>
          <a:fillRef idx="0">
            <a:schemeClr val="accent1"/>
          </a:fillRef>
          <a:effectRef idx="2">
            <a:schemeClr val="accent1"/>
          </a:effectRef>
          <a:fontRef idx="minor">
            <a:schemeClr val="tx1"/>
          </a:fontRef>
        </p:style>
      </p:cxnSp>
      <p:cxnSp>
        <p:nvCxnSpPr>
          <p:cNvPr id="90" name="Straight Arrow Connector 89">
            <a:extLst>
              <a:ext uri="{FF2B5EF4-FFF2-40B4-BE49-F238E27FC236}">
                <a16:creationId xmlns:a16="http://schemas.microsoft.com/office/drawing/2014/main" id="{11599C92-67D6-449D-9D65-7356F263E45E}"/>
              </a:ext>
            </a:extLst>
          </p:cNvPr>
          <p:cNvCxnSpPr>
            <a:cxnSpLocks/>
          </p:cNvCxnSpPr>
          <p:nvPr/>
        </p:nvCxnSpPr>
        <p:spPr>
          <a:xfrm>
            <a:off x="10509164" y="7073270"/>
            <a:ext cx="0" cy="1650045"/>
          </a:xfrm>
          <a:prstGeom prst="straightConnector1">
            <a:avLst/>
          </a:prstGeom>
          <a:ln w="76200">
            <a:headEnd type="arrow"/>
            <a:tailEnd type="arrow"/>
          </a:ln>
        </p:spPr>
        <p:style>
          <a:lnRef idx="3">
            <a:schemeClr val="accent1"/>
          </a:lnRef>
          <a:fillRef idx="0">
            <a:schemeClr val="accent1"/>
          </a:fillRef>
          <a:effectRef idx="2">
            <a:schemeClr val="accent1"/>
          </a:effectRef>
          <a:fontRef idx="minor">
            <a:schemeClr val="tx1"/>
          </a:fontRef>
        </p:style>
      </p:cxnSp>
      <p:cxnSp>
        <p:nvCxnSpPr>
          <p:cNvPr id="91" name="Straight Arrow Connector 90">
            <a:extLst>
              <a:ext uri="{FF2B5EF4-FFF2-40B4-BE49-F238E27FC236}">
                <a16:creationId xmlns:a16="http://schemas.microsoft.com/office/drawing/2014/main" id="{4EB93FCC-D62A-4544-9002-81E2000A732B}"/>
              </a:ext>
            </a:extLst>
          </p:cNvPr>
          <p:cNvCxnSpPr>
            <a:cxnSpLocks/>
            <a:endCxn id="87" idx="1"/>
          </p:cNvCxnSpPr>
          <p:nvPr/>
        </p:nvCxnSpPr>
        <p:spPr>
          <a:xfrm flipV="1">
            <a:off x="9268654" y="6525235"/>
            <a:ext cx="50459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2" name="Rectangle: Rounded Corners 91">
            <a:extLst>
              <a:ext uri="{FF2B5EF4-FFF2-40B4-BE49-F238E27FC236}">
                <a16:creationId xmlns:a16="http://schemas.microsoft.com/office/drawing/2014/main" id="{83DF8D82-4FB1-419B-AAF8-CB7AB0DAC307}"/>
              </a:ext>
            </a:extLst>
          </p:cNvPr>
          <p:cNvSpPr/>
          <p:nvPr/>
        </p:nvSpPr>
        <p:spPr>
          <a:xfrm>
            <a:off x="8258731" y="6181614"/>
            <a:ext cx="1040692" cy="797528"/>
          </a:xfrm>
          <a:prstGeom prst="roundRect">
            <a:avLst/>
          </a:prstGeom>
          <a:solidFill>
            <a:schemeClr val="accent6">
              <a:lumMod val="60000"/>
              <a:lumOff val="40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769" b="1" dirty="0"/>
              <a:t>HBM</a:t>
            </a:r>
          </a:p>
        </p:txBody>
      </p:sp>
      <p:cxnSp>
        <p:nvCxnSpPr>
          <p:cNvPr id="93" name="Straight Arrow Connector 92">
            <a:extLst>
              <a:ext uri="{FF2B5EF4-FFF2-40B4-BE49-F238E27FC236}">
                <a16:creationId xmlns:a16="http://schemas.microsoft.com/office/drawing/2014/main" id="{304001CC-BC08-4810-A9EA-3B01EC25569C}"/>
              </a:ext>
            </a:extLst>
          </p:cNvPr>
          <p:cNvCxnSpPr>
            <a:cxnSpLocks/>
            <a:endCxn id="88" idx="1"/>
          </p:cNvCxnSpPr>
          <p:nvPr/>
        </p:nvCxnSpPr>
        <p:spPr>
          <a:xfrm>
            <a:off x="11135815" y="6456664"/>
            <a:ext cx="1899654" cy="34418"/>
          </a:xfrm>
          <a:prstGeom prst="straightConnector1">
            <a:avLst/>
          </a:prstGeom>
          <a:ln w="76200">
            <a:headEnd type="arrow"/>
            <a:tailEnd type="arrow"/>
          </a:ln>
        </p:spPr>
        <p:style>
          <a:lnRef idx="3">
            <a:schemeClr val="accent1"/>
          </a:lnRef>
          <a:fillRef idx="0">
            <a:schemeClr val="accent1"/>
          </a:fillRef>
          <a:effectRef idx="2">
            <a:schemeClr val="accent1"/>
          </a:effectRef>
          <a:fontRef idx="minor">
            <a:schemeClr val="tx1"/>
          </a:fontRef>
        </p:style>
      </p:cxnSp>
      <p:cxnSp>
        <p:nvCxnSpPr>
          <p:cNvPr id="94" name="Straight Arrow Connector 93">
            <a:extLst>
              <a:ext uri="{FF2B5EF4-FFF2-40B4-BE49-F238E27FC236}">
                <a16:creationId xmlns:a16="http://schemas.microsoft.com/office/drawing/2014/main" id="{E38072E9-FC75-4E01-83EE-4EF5BB496BCC}"/>
              </a:ext>
            </a:extLst>
          </p:cNvPr>
          <p:cNvCxnSpPr>
            <a:cxnSpLocks/>
            <a:stCxn id="88" idx="3"/>
          </p:cNvCxnSpPr>
          <p:nvPr/>
        </p:nvCxnSpPr>
        <p:spPr>
          <a:xfrm>
            <a:off x="14369917" y="6491083"/>
            <a:ext cx="546564" cy="262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79287F3E-24DF-473B-B224-C11CBE19896C}"/>
              </a:ext>
            </a:extLst>
          </p:cNvPr>
          <p:cNvSpPr/>
          <p:nvPr/>
        </p:nvSpPr>
        <p:spPr>
          <a:xfrm>
            <a:off x="9897589" y="8738357"/>
            <a:ext cx="1293190" cy="987561"/>
          </a:xfrm>
          <a:prstGeom prst="roundRect">
            <a:avLst/>
          </a:prstGeom>
          <a:solidFill>
            <a:schemeClr val="bg1">
              <a:lumMod val="75000"/>
            </a:schemeClr>
          </a:solidFill>
          <a:ln w="57150"/>
        </p:spPr>
        <p:style>
          <a:lnRef idx="2">
            <a:schemeClr val="dk1"/>
          </a:lnRef>
          <a:fillRef idx="1">
            <a:schemeClr val="lt1"/>
          </a:fillRef>
          <a:effectRef idx="0">
            <a:schemeClr val="dk1"/>
          </a:effectRef>
          <a:fontRef idx="minor">
            <a:schemeClr val="dk1"/>
          </a:fontRef>
        </p:style>
        <p:txBody>
          <a:bodyPr lIns="73521" tIns="36761" rIns="73521" bIns="36761" spcCol="0" rtlCol="0" anchor="ctr"/>
          <a:lstStyle/>
          <a:p>
            <a:pPr algn="ctr"/>
            <a:r>
              <a:rPr lang="en-US" sz="2769" b="1" dirty="0"/>
              <a:t>GPU</a:t>
            </a:r>
          </a:p>
          <a:p>
            <a:pPr algn="ctr"/>
            <a:r>
              <a:rPr lang="en-US" sz="2769" b="1" dirty="0" err="1"/>
              <a:t>Chiplet</a:t>
            </a:r>
            <a:endParaRPr lang="en-US" sz="2769" b="1" dirty="0"/>
          </a:p>
        </p:txBody>
      </p:sp>
      <p:sp>
        <p:nvSpPr>
          <p:cNvPr id="96" name="Rectangle: Rounded Corners 95">
            <a:extLst>
              <a:ext uri="{FF2B5EF4-FFF2-40B4-BE49-F238E27FC236}">
                <a16:creationId xmlns:a16="http://schemas.microsoft.com/office/drawing/2014/main" id="{D67B23A3-3F1B-4EE9-A19F-42DF2373A045}"/>
              </a:ext>
            </a:extLst>
          </p:cNvPr>
          <p:cNvSpPr/>
          <p:nvPr/>
        </p:nvSpPr>
        <p:spPr>
          <a:xfrm>
            <a:off x="13185301" y="8692425"/>
            <a:ext cx="1293190" cy="1108878"/>
          </a:xfrm>
          <a:prstGeom prst="roundRect">
            <a:avLst/>
          </a:prstGeom>
          <a:solidFill>
            <a:schemeClr val="bg1">
              <a:lumMod val="75000"/>
            </a:schemeClr>
          </a:solidFill>
          <a:ln w="57150"/>
        </p:spPr>
        <p:style>
          <a:lnRef idx="2">
            <a:schemeClr val="dk1"/>
          </a:lnRef>
          <a:fillRef idx="1">
            <a:schemeClr val="lt1"/>
          </a:fillRef>
          <a:effectRef idx="0">
            <a:schemeClr val="dk1"/>
          </a:effectRef>
          <a:fontRef idx="minor">
            <a:schemeClr val="dk1"/>
          </a:fontRef>
        </p:style>
        <p:txBody>
          <a:bodyPr lIns="73521" tIns="36761" rIns="73521" bIns="36761" spcCol="0" rtlCol="0" anchor="ctr"/>
          <a:lstStyle/>
          <a:p>
            <a:pPr algn="ctr"/>
            <a:r>
              <a:rPr lang="en-US" sz="2769" b="1" dirty="0"/>
              <a:t>GPU</a:t>
            </a:r>
          </a:p>
          <a:p>
            <a:pPr algn="ctr"/>
            <a:r>
              <a:rPr lang="en-US" sz="2769" b="1" dirty="0" err="1"/>
              <a:t>Chiplet</a:t>
            </a:r>
            <a:endParaRPr lang="en-US" sz="2769" b="1" dirty="0"/>
          </a:p>
        </p:txBody>
      </p:sp>
      <p:cxnSp>
        <p:nvCxnSpPr>
          <p:cNvPr id="97" name="Straight Arrow Connector 96">
            <a:extLst>
              <a:ext uri="{FF2B5EF4-FFF2-40B4-BE49-F238E27FC236}">
                <a16:creationId xmlns:a16="http://schemas.microsoft.com/office/drawing/2014/main" id="{EDFE930E-4908-417E-A9BD-6E3DEFDE4402}"/>
              </a:ext>
            </a:extLst>
          </p:cNvPr>
          <p:cNvCxnSpPr>
            <a:cxnSpLocks/>
          </p:cNvCxnSpPr>
          <p:nvPr/>
        </p:nvCxnSpPr>
        <p:spPr>
          <a:xfrm>
            <a:off x="9377242" y="9232137"/>
            <a:ext cx="520346" cy="1"/>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80EE6EDC-1E78-43A0-90F0-24743DC01247}"/>
              </a:ext>
            </a:extLst>
          </p:cNvPr>
          <p:cNvSpPr txBox="1"/>
          <p:nvPr/>
        </p:nvSpPr>
        <p:spPr>
          <a:xfrm>
            <a:off x="9164050" y="9813181"/>
            <a:ext cx="6163807" cy="492443"/>
          </a:xfrm>
          <a:prstGeom prst="rect">
            <a:avLst/>
          </a:prstGeom>
          <a:noFill/>
        </p:spPr>
        <p:txBody>
          <a:bodyPr wrap="square" rtlCol="1">
            <a:spAutoFit/>
          </a:bodyPr>
          <a:lstStyle/>
          <a:p>
            <a:pPr algn="ctr"/>
            <a:r>
              <a:rPr lang="en-US" sz="2600" b="1" dirty="0">
                <a:solidFill>
                  <a:schemeClr val="dk1"/>
                </a:solidFill>
              </a:rPr>
              <a:t>Package Substrate</a:t>
            </a:r>
            <a:endParaRPr lang="ar-EG" sz="2600" b="1" dirty="0">
              <a:solidFill>
                <a:schemeClr val="dk1"/>
              </a:solidFill>
            </a:endParaRPr>
          </a:p>
        </p:txBody>
      </p:sp>
      <p:sp>
        <p:nvSpPr>
          <p:cNvPr id="99" name="Rectangle: Rounded Corners 98">
            <a:extLst>
              <a:ext uri="{FF2B5EF4-FFF2-40B4-BE49-F238E27FC236}">
                <a16:creationId xmlns:a16="http://schemas.microsoft.com/office/drawing/2014/main" id="{21A1C661-6C0B-4DA2-B1FB-546A24330C49}"/>
              </a:ext>
            </a:extLst>
          </p:cNvPr>
          <p:cNvSpPr/>
          <p:nvPr/>
        </p:nvSpPr>
        <p:spPr>
          <a:xfrm>
            <a:off x="3048729" y="5702653"/>
            <a:ext cx="1618284" cy="1017099"/>
          </a:xfrm>
          <a:prstGeom prst="roundRect">
            <a:avLst/>
          </a:prstGeom>
          <a:solidFill>
            <a:schemeClr val="bg1">
              <a:lumMod val="75000"/>
            </a:schemeClr>
          </a:solidFill>
          <a:ln w="57150"/>
        </p:spPr>
        <p:style>
          <a:lnRef idx="2">
            <a:schemeClr val="dk1"/>
          </a:lnRef>
          <a:fillRef idx="1">
            <a:schemeClr val="lt1"/>
          </a:fillRef>
          <a:effectRef idx="0">
            <a:schemeClr val="dk1"/>
          </a:effectRef>
          <a:fontRef idx="minor">
            <a:schemeClr val="dk1"/>
          </a:fontRef>
        </p:style>
        <p:txBody>
          <a:bodyPr lIns="73521" tIns="36761" rIns="73521" bIns="36761" spcCol="0" rtlCol="0" anchor="ctr"/>
          <a:lstStyle/>
          <a:p>
            <a:pPr algn="ctr"/>
            <a:r>
              <a:rPr lang="en-US" sz="2769" b="1" dirty="0"/>
              <a:t>GPU</a:t>
            </a:r>
          </a:p>
        </p:txBody>
      </p:sp>
      <p:sp>
        <p:nvSpPr>
          <p:cNvPr id="100" name="Rectangle: Rounded Corners 99">
            <a:extLst>
              <a:ext uri="{FF2B5EF4-FFF2-40B4-BE49-F238E27FC236}">
                <a16:creationId xmlns:a16="http://schemas.microsoft.com/office/drawing/2014/main" id="{347F2C6B-EF10-4782-8F64-26D16630ACA6}"/>
              </a:ext>
            </a:extLst>
          </p:cNvPr>
          <p:cNvSpPr/>
          <p:nvPr/>
        </p:nvSpPr>
        <p:spPr>
          <a:xfrm>
            <a:off x="5521783" y="5702653"/>
            <a:ext cx="1579378" cy="1017099"/>
          </a:xfrm>
          <a:prstGeom prst="roundRect">
            <a:avLst/>
          </a:prstGeom>
          <a:solidFill>
            <a:schemeClr val="bg1">
              <a:lumMod val="75000"/>
            </a:schemeClr>
          </a:solidFill>
          <a:ln w="57150"/>
        </p:spPr>
        <p:style>
          <a:lnRef idx="2">
            <a:schemeClr val="dk1"/>
          </a:lnRef>
          <a:fillRef idx="1">
            <a:schemeClr val="lt1"/>
          </a:fillRef>
          <a:effectRef idx="0">
            <a:schemeClr val="dk1"/>
          </a:effectRef>
          <a:fontRef idx="minor">
            <a:schemeClr val="dk1"/>
          </a:fontRef>
        </p:style>
        <p:txBody>
          <a:bodyPr lIns="73521" tIns="36761" rIns="73521" bIns="36761" spcCol="0" rtlCol="0" anchor="ctr"/>
          <a:lstStyle/>
          <a:p>
            <a:pPr algn="ctr"/>
            <a:r>
              <a:rPr lang="en-US" sz="2831" b="1" dirty="0"/>
              <a:t>GPU</a:t>
            </a:r>
          </a:p>
        </p:txBody>
      </p:sp>
      <p:sp>
        <p:nvSpPr>
          <p:cNvPr id="101" name="Rectangle: Rounded Corners 100">
            <a:extLst>
              <a:ext uri="{FF2B5EF4-FFF2-40B4-BE49-F238E27FC236}">
                <a16:creationId xmlns:a16="http://schemas.microsoft.com/office/drawing/2014/main" id="{8FB0D997-ED35-49AE-A4A4-148AFB15B254}"/>
              </a:ext>
            </a:extLst>
          </p:cNvPr>
          <p:cNvSpPr/>
          <p:nvPr/>
        </p:nvSpPr>
        <p:spPr>
          <a:xfrm>
            <a:off x="3048731" y="7253328"/>
            <a:ext cx="4058761" cy="684974"/>
          </a:xfrm>
          <a:prstGeom prst="roundRect">
            <a:avLst/>
          </a:prstGeom>
          <a:solidFill>
            <a:schemeClr val="tx2">
              <a:lumMod val="40000"/>
              <a:lumOff val="60000"/>
            </a:schemeClr>
          </a:solidFill>
          <a:ln w="57150"/>
        </p:spPr>
        <p:style>
          <a:lnRef idx="2">
            <a:schemeClr val="dk1"/>
          </a:lnRef>
          <a:fillRef idx="1">
            <a:schemeClr val="lt1"/>
          </a:fillRef>
          <a:effectRef idx="0">
            <a:schemeClr val="dk1"/>
          </a:effectRef>
          <a:fontRef idx="minor">
            <a:schemeClr val="dk1"/>
          </a:fontRef>
        </p:style>
        <p:txBody>
          <a:bodyPr lIns="73521" tIns="36761" rIns="73521" bIns="36761" spcCol="0" rtlCol="0" anchor="ctr"/>
          <a:lstStyle/>
          <a:p>
            <a:pPr algn="ctr"/>
            <a:r>
              <a:rPr lang="en-US" sz="2769" b="1" dirty="0"/>
              <a:t> Switch (180 GB/s per link)</a:t>
            </a:r>
          </a:p>
        </p:txBody>
      </p:sp>
      <p:sp>
        <p:nvSpPr>
          <p:cNvPr id="102" name="Rectangle: Rounded Corners 101">
            <a:extLst>
              <a:ext uri="{FF2B5EF4-FFF2-40B4-BE49-F238E27FC236}">
                <a16:creationId xmlns:a16="http://schemas.microsoft.com/office/drawing/2014/main" id="{516C2406-AD82-4D13-9866-5FC6C48B1808}"/>
              </a:ext>
            </a:extLst>
          </p:cNvPr>
          <p:cNvSpPr/>
          <p:nvPr/>
        </p:nvSpPr>
        <p:spPr>
          <a:xfrm>
            <a:off x="2962434" y="8492093"/>
            <a:ext cx="1618284" cy="1017099"/>
          </a:xfrm>
          <a:prstGeom prst="roundRect">
            <a:avLst/>
          </a:prstGeom>
          <a:solidFill>
            <a:schemeClr val="bg1">
              <a:lumMod val="75000"/>
            </a:schemeClr>
          </a:solidFill>
          <a:ln w="57150"/>
        </p:spPr>
        <p:style>
          <a:lnRef idx="2">
            <a:schemeClr val="dk1"/>
          </a:lnRef>
          <a:fillRef idx="1">
            <a:schemeClr val="lt1"/>
          </a:fillRef>
          <a:effectRef idx="0">
            <a:schemeClr val="dk1"/>
          </a:effectRef>
          <a:fontRef idx="minor">
            <a:schemeClr val="dk1"/>
          </a:fontRef>
        </p:style>
        <p:txBody>
          <a:bodyPr lIns="73521" tIns="36761" rIns="73521" bIns="36761" spcCol="0" rtlCol="0" anchor="ctr"/>
          <a:lstStyle/>
          <a:p>
            <a:pPr algn="ctr"/>
            <a:r>
              <a:rPr lang="en-US" sz="2769" b="1" dirty="0"/>
              <a:t>GPU</a:t>
            </a:r>
          </a:p>
        </p:txBody>
      </p:sp>
      <p:sp>
        <p:nvSpPr>
          <p:cNvPr id="103" name="Rectangle: Rounded Corners 102">
            <a:extLst>
              <a:ext uri="{FF2B5EF4-FFF2-40B4-BE49-F238E27FC236}">
                <a16:creationId xmlns:a16="http://schemas.microsoft.com/office/drawing/2014/main" id="{26887EEE-F783-4630-8230-7526BAC20836}"/>
              </a:ext>
            </a:extLst>
          </p:cNvPr>
          <p:cNvSpPr/>
          <p:nvPr/>
        </p:nvSpPr>
        <p:spPr>
          <a:xfrm>
            <a:off x="5563368" y="8492094"/>
            <a:ext cx="1579378" cy="1017099"/>
          </a:xfrm>
          <a:prstGeom prst="roundRect">
            <a:avLst/>
          </a:prstGeom>
          <a:solidFill>
            <a:schemeClr val="bg1">
              <a:lumMod val="75000"/>
            </a:schemeClr>
          </a:solidFill>
          <a:ln w="57150"/>
        </p:spPr>
        <p:style>
          <a:lnRef idx="2">
            <a:schemeClr val="dk1"/>
          </a:lnRef>
          <a:fillRef idx="1">
            <a:schemeClr val="lt1"/>
          </a:fillRef>
          <a:effectRef idx="0">
            <a:schemeClr val="dk1"/>
          </a:effectRef>
          <a:fontRef idx="minor">
            <a:schemeClr val="dk1"/>
          </a:fontRef>
        </p:style>
        <p:txBody>
          <a:bodyPr lIns="73521" tIns="36761" rIns="73521" bIns="36761" spcCol="0" rtlCol="0" anchor="ctr"/>
          <a:lstStyle/>
          <a:p>
            <a:pPr algn="ctr"/>
            <a:r>
              <a:rPr lang="en-US" sz="2769" b="1" dirty="0"/>
              <a:t>GPU</a:t>
            </a:r>
          </a:p>
        </p:txBody>
      </p:sp>
      <p:cxnSp>
        <p:nvCxnSpPr>
          <p:cNvPr id="104" name="Straight Arrow Connector 103">
            <a:extLst>
              <a:ext uri="{FF2B5EF4-FFF2-40B4-BE49-F238E27FC236}">
                <a16:creationId xmlns:a16="http://schemas.microsoft.com/office/drawing/2014/main" id="{25B03775-8306-4F05-9BAE-07B15524E492}"/>
              </a:ext>
            </a:extLst>
          </p:cNvPr>
          <p:cNvCxnSpPr>
            <a:cxnSpLocks/>
            <a:stCxn id="100" idx="2"/>
          </p:cNvCxnSpPr>
          <p:nvPr/>
        </p:nvCxnSpPr>
        <p:spPr>
          <a:xfrm flipH="1">
            <a:off x="6280937" y="6719747"/>
            <a:ext cx="0" cy="523066"/>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05" name="Straight Arrow Connector 104">
            <a:extLst>
              <a:ext uri="{FF2B5EF4-FFF2-40B4-BE49-F238E27FC236}">
                <a16:creationId xmlns:a16="http://schemas.microsoft.com/office/drawing/2014/main" id="{9F7371E2-FD58-4D14-AF45-CFDB0CA62451}"/>
              </a:ext>
            </a:extLst>
          </p:cNvPr>
          <p:cNvCxnSpPr>
            <a:cxnSpLocks/>
            <a:stCxn id="99" idx="2"/>
          </p:cNvCxnSpPr>
          <p:nvPr/>
        </p:nvCxnSpPr>
        <p:spPr>
          <a:xfrm flipH="1">
            <a:off x="3838495" y="6719747"/>
            <a:ext cx="19376" cy="51878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06" name="Straight Arrow Connector 105">
            <a:extLst>
              <a:ext uri="{FF2B5EF4-FFF2-40B4-BE49-F238E27FC236}">
                <a16:creationId xmlns:a16="http://schemas.microsoft.com/office/drawing/2014/main" id="{8E5FEF6F-8843-4F98-A87D-6B58B54D94EA}"/>
              </a:ext>
            </a:extLst>
          </p:cNvPr>
          <p:cNvCxnSpPr>
            <a:cxnSpLocks/>
            <a:endCxn id="103" idx="0"/>
          </p:cNvCxnSpPr>
          <p:nvPr/>
        </p:nvCxnSpPr>
        <p:spPr>
          <a:xfrm>
            <a:off x="6353054" y="7953102"/>
            <a:ext cx="0" cy="538991"/>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07" name="Straight Arrow Connector 106">
            <a:extLst>
              <a:ext uri="{FF2B5EF4-FFF2-40B4-BE49-F238E27FC236}">
                <a16:creationId xmlns:a16="http://schemas.microsoft.com/office/drawing/2014/main" id="{3DBE3E6B-BD6E-4D28-BFAD-BCCE657C2818}"/>
              </a:ext>
            </a:extLst>
          </p:cNvPr>
          <p:cNvCxnSpPr>
            <a:cxnSpLocks/>
            <a:endCxn id="102" idx="0"/>
          </p:cNvCxnSpPr>
          <p:nvPr/>
        </p:nvCxnSpPr>
        <p:spPr>
          <a:xfrm>
            <a:off x="3767098" y="7948821"/>
            <a:ext cx="4476" cy="543273"/>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08" name="Straight Connector 107">
            <a:extLst>
              <a:ext uri="{FF2B5EF4-FFF2-40B4-BE49-F238E27FC236}">
                <a16:creationId xmlns:a16="http://schemas.microsoft.com/office/drawing/2014/main" id="{428098CD-246C-48E5-8A04-EBBB7C5C6061}"/>
              </a:ext>
            </a:extLst>
          </p:cNvPr>
          <p:cNvCxnSpPr>
            <a:cxnSpLocks/>
          </p:cNvCxnSpPr>
          <p:nvPr/>
        </p:nvCxnSpPr>
        <p:spPr>
          <a:xfrm flipV="1">
            <a:off x="7066301" y="5238622"/>
            <a:ext cx="1522156" cy="540216"/>
          </a:xfrm>
          <a:prstGeom prst="line">
            <a:avLst/>
          </a:prstGeom>
          <a:ln w="57150"/>
        </p:spPr>
        <p:style>
          <a:lnRef idx="2">
            <a:schemeClr val="dk1"/>
          </a:lnRef>
          <a:fillRef idx="0">
            <a:schemeClr val="dk1"/>
          </a:fillRef>
          <a:effectRef idx="1">
            <a:schemeClr val="dk1"/>
          </a:effectRef>
          <a:fontRef idx="minor">
            <a:schemeClr val="tx1"/>
          </a:fontRef>
        </p:style>
      </p:cxnSp>
      <p:cxnSp>
        <p:nvCxnSpPr>
          <p:cNvPr id="109" name="Straight Connector 108">
            <a:extLst>
              <a:ext uri="{FF2B5EF4-FFF2-40B4-BE49-F238E27FC236}">
                <a16:creationId xmlns:a16="http://schemas.microsoft.com/office/drawing/2014/main" id="{E4DD469C-D46F-40F2-9813-2806B7367134}"/>
              </a:ext>
            </a:extLst>
          </p:cNvPr>
          <p:cNvCxnSpPr>
            <a:cxnSpLocks/>
          </p:cNvCxnSpPr>
          <p:nvPr/>
        </p:nvCxnSpPr>
        <p:spPr>
          <a:xfrm>
            <a:off x="7101163" y="6668193"/>
            <a:ext cx="1092361" cy="3197392"/>
          </a:xfrm>
          <a:prstGeom prst="line">
            <a:avLst/>
          </a:prstGeom>
          <a:ln w="57150"/>
        </p:spPr>
        <p:style>
          <a:lnRef idx="2">
            <a:schemeClr val="dk1"/>
          </a:lnRef>
          <a:fillRef idx="0">
            <a:schemeClr val="dk1"/>
          </a:fillRef>
          <a:effectRef idx="1">
            <a:schemeClr val="dk1"/>
          </a:effectRef>
          <a:fontRef idx="minor">
            <a:schemeClr val="tx1"/>
          </a:fontRef>
        </p:style>
      </p:cxnSp>
      <p:sp>
        <p:nvSpPr>
          <p:cNvPr id="111" name="Rectangle: Rounded Corners 110">
            <a:extLst>
              <a:ext uri="{FF2B5EF4-FFF2-40B4-BE49-F238E27FC236}">
                <a16:creationId xmlns:a16="http://schemas.microsoft.com/office/drawing/2014/main" id="{D1D016F8-A8B1-4E6E-B872-C042BFE9CC18}"/>
              </a:ext>
            </a:extLst>
          </p:cNvPr>
          <p:cNvSpPr/>
          <p:nvPr/>
        </p:nvSpPr>
        <p:spPr>
          <a:xfrm>
            <a:off x="14920854" y="6111926"/>
            <a:ext cx="1040692" cy="797528"/>
          </a:xfrm>
          <a:prstGeom prst="roundRect">
            <a:avLst/>
          </a:prstGeom>
          <a:solidFill>
            <a:schemeClr val="accent6">
              <a:lumMod val="60000"/>
              <a:lumOff val="40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769" b="1" dirty="0"/>
              <a:t>HBM</a:t>
            </a:r>
          </a:p>
        </p:txBody>
      </p:sp>
      <p:sp>
        <p:nvSpPr>
          <p:cNvPr id="112" name="Rectangle: Rounded Corners 111">
            <a:extLst>
              <a:ext uri="{FF2B5EF4-FFF2-40B4-BE49-F238E27FC236}">
                <a16:creationId xmlns:a16="http://schemas.microsoft.com/office/drawing/2014/main" id="{08EC2F18-8914-4885-A286-D0C1B2A8D582}"/>
              </a:ext>
            </a:extLst>
          </p:cNvPr>
          <p:cNvSpPr/>
          <p:nvPr/>
        </p:nvSpPr>
        <p:spPr>
          <a:xfrm>
            <a:off x="14995548" y="8827340"/>
            <a:ext cx="1040692" cy="797528"/>
          </a:xfrm>
          <a:prstGeom prst="roundRect">
            <a:avLst/>
          </a:prstGeom>
          <a:solidFill>
            <a:schemeClr val="accent6">
              <a:lumMod val="60000"/>
              <a:lumOff val="40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769" b="1" dirty="0"/>
              <a:t>HBM</a:t>
            </a:r>
          </a:p>
        </p:txBody>
      </p:sp>
      <p:sp>
        <p:nvSpPr>
          <p:cNvPr id="113" name="Rectangle: Rounded Corners 112">
            <a:extLst>
              <a:ext uri="{FF2B5EF4-FFF2-40B4-BE49-F238E27FC236}">
                <a16:creationId xmlns:a16="http://schemas.microsoft.com/office/drawing/2014/main" id="{F05EA792-68E5-49B1-BE04-EFCF499DE0A1}"/>
              </a:ext>
            </a:extLst>
          </p:cNvPr>
          <p:cNvSpPr/>
          <p:nvPr/>
        </p:nvSpPr>
        <p:spPr>
          <a:xfrm>
            <a:off x="8336549" y="8833370"/>
            <a:ext cx="1040692" cy="797528"/>
          </a:xfrm>
          <a:prstGeom prst="roundRect">
            <a:avLst/>
          </a:prstGeom>
          <a:solidFill>
            <a:schemeClr val="accent6">
              <a:lumMod val="60000"/>
              <a:lumOff val="40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769" b="1" dirty="0"/>
              <a:t>HBM</a:t>
            </a:r>
          </a:p>
        </p:txBody>
      </p:sp>
      <p:cxnSp>
        <p:nvCxnSpPr>
          <p:cNvPr id="115" name="Straight Arrow Connector 114">
            <a:extLst>
              <a:ext uri="{FF2B5EF4-FFF2-40B4-BE49-F238E27FC236}">
                <a16:creationId xmlns:a16="http://schemas.microsoft.com/office/drawing/2014/main" id="{C92BD089-2BAC-4C88-B4BA-4D557014521D}"/>
              </a:ext>
            </a:extLst>
          </p:cNvPr>
          <p:cNvCxnSpPr>
            <a:cxnSpLocks/>
          </p:cNvCxnSpPr>
          <p:nvPr/>
        </p:nvCxnSpPr>
        <p:spPr>
          <a:xfrm flipV="1">
            <a:off x="11190779" y="9232136"/>
            <a:ext cx="1966047" cy="8043"/>
          </a:xfrm>
          <a:prstGeom prst="straightConnector1">
            <a:avLst/>
          </a:prstGeom>
          <a:ln w="76200">
            <a:headEnd type="arrow"/>
            <a:tailEnd type="arrow"/>
          </a:ln>
        </p:spPr>
        <p:style>
          <a:lnRef idx="3">
            <a:schemeClr val="accent1"/>
          </a:lnRef>
          <a:fillRef idx="0">
            <a:schemeClr val="accent1"/>
          </a:fillRef>
          <a:effectRef idx="2">
            <a:schemeClr val="accent1"/>
          </a:effectRef>
          <a:fontRef idx="minor">
            <a:schemeClr val="tx1"/>
          </a:fontRef>
        </p:style>
      </p:cxnSp>
      <p:sp>
        <p:nvSpPr>
          <p:cNvPr id="116" name="TextBox 115">
            <a:extLst>
              <a:ext uri="{FF2B5EF4-FFF2-40B4-BE49-F238E27FC236}">
                <a16:creationId xmlns:a16="http://schemas.microsoft.com/office/drawing/2014/main" id="{7E168CC8-4CCC-4DEB-8914-5DB918E468DA}"/>
              </a:ext>
            </a:extLst>
          </p:cNvPr>
          <p:cNvSpPr txBox="1"/>
          <p:nvPr/>
        </p:nvSpPr>
        <p:spPr>
          <a:xfrm>
            <a:off x="10846928" y="5238884"/>
            <a:ext cx="2685992" cy="1292662"/>
          </a:xfrm>
          <a:prstGeom prst="rect">
            <a:avLst/>
          </a:prstGeom>
          <a:noFill/>
        </p:spPr>
        <p:txBody>
          <a:bodyPr wrap="none" rtlCol="0">
            <a:spAutoFit/>
          </a:bodyPr>
          <a:lstStyle/>
          <a:p>
            <a:pPr algn="ctr"/>
            <a:r>
              <a:rPr lang="en-US" sz="2600" b="1" dirty="0">
                <a:solidFill>
                  <a:schemeClr val="dk1"/>
                </a:solidFill>
              </a:rPr>
              <a:t>720 GB/s per-GPU</a:t>
            </a:r>
          </a:p>
          <a:p>
            <a:pPr algn="ctr"/>
            <a:r>
              <a:rPr lang="en-US" sz="2600" b="1" dirty="0">
                <a:solidFill>
                  <a:schemeClr val="dk1"/>
                </a:solidFill>
              </a:rPr>
              <a:t> (bi-directional)</a:t>
            </a:r>
          </a:p>
          <a:p>
            <a:pPr algn="ctr"/>
            <a:endParaRPr lang="en-US" sz="2600" dirty="0"/>
          </a:p>
        </p:txBody>
      </p:sp>
      <p:cxnSp>
        <p:nvCxnSpPr>
          <p:cNvPr id="117" name="Straight Arrow Connector 116">
            <a:extLst>
              <a:ext uri="{FF2B5EF4-FFF2-40B4-BE49-F238E27FC236}">
                <a16:creationId xmlns:a16="http://schemas.microsoft.com/office/drawing/2014/main" id="{930B5A6D-EBD0-4508-AA45-A84DEF2333A4}"/>
              </a:ext>
            </a:extLst>
          </p:cNvPr>
          <p:cNvCxnSpPr>
            <a:cxnSpLocks/>
            <a:endCxn id="112" idx="1"/>
          </p:cNvCxnSpPr>
          <p:nvPr/>
        </p:nvCxnSpPr>
        <p:spPr>
          <a:xfrm flipV="1">
            <a:off x="14506972" y="9226104"/>
            <a:ext cx="488579" cy="1407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A62459DF-18EC-487E-AB55-5D25B23D52E6}"/>
              </a:ext>
            </a:extLst>
          </p:cNvPr>
          <p:cNvSpPr txBox="1"/>
          <p:nvPr/>
        </p:nvSpPr>
        <p:spPr>
          <a:xfrm>
            <a:off x="8147449" y="5606599"/>
            <a:ext cx="1432443" cy="492443"/>
          </a:xfrm>
          <a:prstGeom prst="rect">
            <a:avLst/>
          </a:prstGeom>
          <a:noFill/>
        </p:spPr>
        <p:txBody>
          <a:bodyPr wrap="none" rtlCol="0">
            <a:spAutoFit/>
          </a:bodyPr>
          <a:lstStyle/>
          <a:p>
            <a:r>
              <a:rPr lang="en-US" sz="2600" b="1" dirty="0"/>
              <a:t>180 GB/s</a:t>
            </a:r>
          </a:p>
        </p:txBody>
      </p:sp>
      <p:sp>
        <p:nvSpPr>
          <p:cNvPr id="123" name="TextBox 122">
            <a:extLst>
              <a:ext uri="{FF2B5EF4-FFF2-40B4-BE49-F238E27FC236}">
                <a16:creationId xmlns:a16="http://schemas.microsoft.com/office/drawing/2014/main" id="{3B1DE407-2070-4B45-8351-04D298145997}"/>
              </a:ext>
            </a:extLst>
          </p:cNvPr>
          <p:cNvSpPr txBox="1"/>
          <p:nvPr/>
        </p:nvSpPr>
        <p:spPr>
          <a:xfrm>
            <a:off x="9807941" y="5506817"/>
            <a:ext cx="1178528" cy="492443"/>
          </a:xfrm>
          <a:prstGeom prst="rect">
            <a:avLst/>
          </a:prstGeom>
          <a:noFill/>
        </p:spPr>
        <p:txBody>
          <a:bodyPr wrap="none" rtlCol="0">
            <a:spAutoFit/>
          </a:bodyPr>
          <a:lstStyle/>
          <a:p>
            <a:r>
              <a:rPr lang="en-US" sz="2600" b="1" dirty="0"/>
              <a:t>16 SMs</a:t>
            </a:r>
          </a:p>
        </p:txBody>
      </p:sp>
      <p:sp>
        <p:nvSpPr>
          <p:cNvPr id="4" name="Rectangle 3">
            <a:extLst>
              <a:ext uri="{FF2B5EF4-FFF2-40B4-BE49-F238E27FC236}">
                <a16:creationId xmlns:a16="http://schemas.microsoft.com/office/drawing/2014/main" id="{7591458F-E315-4F19-8DA3-7DB6F54E70A4}"/>
              </a:ext>
            </a:extLst>
          </p:cNvPr>
          <p:cNvSpPr/>
          <p:nvPr/>
        </p:nvSpPr>
        <p:spPr>
          <a:xfrm>
            <a:off x="2491749" y="10583612"/>
            <a:ext cx="13615348" cy="369332"/>
          </a:xfrm>
          <a:prstGeom prst="rect">
            <a:avLst/>
          </a:prstGeom>
        </p:spPr>
        <p:txBody>
          <a:bodyPr wrap="square">
            <a:spAutoFit/>
          </a:bodyPr>
          <a:lstStyle/>
          <a:p>
            <a:r>
              <a:rPr lang="en-US" dirty="0">
                <a:solidFill>
                  <a:srgbClr val="222222"/>
                </a:solidFill>
                <a:latin typeface="Arial" panose="020B0604020202020204" pitchFamily="34" charset="0"/>
              </a:rPr>
              <a:t>M. Khairy, “Accel-Sim: An Extensible Simulation Framework for Validated GPU Modeling”, ISCA 2020</a:t>
            </a:r>
            <a:endParaRPr lang="en-US" dirty="0"/>
          </a:p>
        </p:txBody>
      </p:sp>
    </p:spTree>
    <p:extLst>
      <p:ext uri="{BB962C8B-B14F-4D97-AF65-F5344CB8AC3E}">
        <p14:creationId xmlns:p14="http://schemas.microsoft.com/office/powerpoint/2010/main" val="8532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5" grpId="0" animBg="1"/>
      <p:bldP spid="86" grpId="0" animBg="1"/>
      <p:bldP spid="87" grpId="0" animBg="1"/>
      <p:bldP spid="88" grpId="0" animBg="1"/>
      <p:bldP spid="92" grpId="0" animBg="1"/>
      <p:bldP spid="95" grpId="0" animBg="1"/>
      <p:bldP spid="96" grpId="0" animBg="1"/>
      <p:bldP spid="98" grpId="0"/>
      <p:bldP spid="99" grpId="0" animBg="1"/>
      <p:bldP spid="100" grpId="0" animBg="1"/>
      <p:bldP spid="101" grpId="0" animBg="1"/>
      <p:bldP spid="102" grpId="0" animBg="1"/>
      <p:bldP spid="103" grpId="0" animBg="1"/>
      <p:bldP spid="111" grpId="0" animBg="1"/>
      <p:bldP spid="112" grpId="0" animBg="1"/>
      <p:bldP spid="113" grpId="0" animBg="1"/>
      <p:bldP spid="116" grpId="0"/>
      <p:bldP spid="119" grpId="0"/>
      <p:bldP spid="1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4F6F610C-11BE-4279-8D73-0670B0B067C7}"/>
              </a:ext>
            </a:extLst>
          </p:cNvPr>
          <p:cNvGraphicFramePr>
            <a:graphicFrameLocks/>
          </p:cNvGraphicFramePr>
          <p:nvPr>
            <p:extLst>
              <p:ext uri="{D42A27DB-BD31-4B8C-83A1-F6EECF244321}">
                <p14:modId xmlns:p14="http://schemas.microsoft.com/office/powerpoint/2010/main" val="3087927237"/>
              </p:ext>
            </p:extLst>
          </p:nvPr>
        </p:nvGraphicFramePr>
        <p:xfrm>
          <a:off x="2876791" y="3721395"/>
          <a:ext cx="14369177" cy="616174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11F4392-CF41-488F-A327-27E5ED5F62BA}"/>
              </a:ext>
            </a:extLst>
          </p:cNvPr>
          <p:cNvSpPr>
            <a:spLocks noGrp="1"/>
          </p:cNvSpPr>
          <p:nvPr>
            <p:ph type="title"/>
          </p:nvPr>
        </p:nvSpPr>
        <p:spPr/>
        <p:txBody>
          <a:bodyPr/>
          <a:lstStyle/>
          <a:p>
            <a:r>
              <a:rPr lang="en-US" dirty="0"/>
              <a:t>Workloads Characterization</a:t>
            </a:r>
          </a:p>
        </p:txBody>
      </p:sp>
      <p:sp>
        <p:nvSpPr>
          <p:cNvPr id="3" name="Content Placeholder 2">
            <a:extLst>
              <a:ext uri="{FF2B5EF4-FFF2-40B4-BE49-F238E27FC236}">
                <a16:creationId xmlns:a16="http://schemas.microsoft.com/office/drawing/2014/main" id="{4463AD10-9DD6-4C93-B5D7-09186E82CB81}"/>
              </a:ext>
            </a:extLst>
          </p:cNvPr>
          <p:cNvSpPr>
            <a:spLocks noGrp="1"/>
          </p:cNvSpPr>
          <p:nvPr>
            <p:ph idx="1"/>
          </p:nvPr>
        </p:nvSpPr>
        <p:spPr>
          <a:xfrm>
            <a:off x="2261235" y="2424224"/>
            <a:ext cx="14984730" cy="7458918"/>
          </a:xfrm>
        </p:spPr>
        <p:txBody>
          <a:bodyPr/>
          <a:lstStyle/>
          <a:p>
            <a:r>
              <a:rPr lang="en-US" dirty="0"/>
              <a:t>53 workloads from </a:t>
            </a:r>
            <a:r>
              <a:rPr lang="en-US" dirty="0" err="1"/>
              <a:t>Rodinia</a:t>
            </a:r>
            <a:r>
              <a:rPr lang="en-US" dirty="0"/>
              <a:t>, </a:t>
            </a:r>
            <a:r>
              <a:rPr lang="en-US" dirty="0" err="1"/>
              <a:t>Parpoil</a:t>
            </a:r>
            <a:r>
              <a:rPr lang="en-US" dirty="0"/>
              <a:t>, CUDA SDK, </a:t>
            </a:r>
            <a:r>
              <a:rPr lang="en-US" dirty="0" err="1"/>
              <a:t>Pannotia</a:t>
            </a:r>
            <a:r>
              <a:rPr lang="en-US" dirty="0"/>
              <a:t> and Machine learning </a:t>
            </a:r>
            <a:r>
              <a:rPr lang="en-US" dirty="0" err="1"/>
              <a:t>GeMM</a:t>
            </a:r>
            <a:r>
              <a:rPr lang="en-US" dirty="0"/>
              <a:t>.</a:t>
            </a:r>
            <a:br>
              <a:rPr lang="en-US" dirty="0"/>
            </a:br>
            <a:endParaRPr lang="en-US" dirty="0"/>
          </a:p>
        </p:txBody>
      </p:sp>
      <p:sp>
        <p:nvSpPr>
          <p:cNvPr id="4" name="Slide Number Placeholder 3">
            <a:extLst>
              <a:ext uri="{FF2B5EF4-FFF2-40B4-BE49-F238E27FC236}">
                <a16:creationId xmlns:a16="http://schemas.microsoft.com/office/drawing/2014/main" id="{72E8B670-79C0-4B89-88DE-5824F0AA96E5}"/>
              </a:ext>
            </a:extLst>
          </p:cNvPr>
          <p:cNvSpPr>
            <a:spLocks noGrp="1"/>
          </p:cNvSpPr>
          <p:nvPr>
            <p:ph type="sldNum" sz="quarter" idx="12"/>
          </p:nvPr>
        </p:nvSpPr>
        <p:spPr/>
        <p:txBody>
          <a:bodyPr/>
          <a:lstStyle/>
          <a:p>
            <a:fld id="{DCE5FC2F-9F3E-40BA-BF15-0F7774B3E1B8}" type="slidenum">
              <a:rPr lang="en-US" smtClean="0"/>
              <a:t>25</a:t>
            </a:fld>
            <a:endParaRPr lang="en-US"/>
          </a:p>
        </p:txBody>
      </p:sp>
      <p:sp>
        <p:nvSpPr>
          <p:cNvPr id="12" name="TextBox 11">
            <a:extLst>
              <a:ext uri="{FF2B5EF4-FFF2-40B4-BE49-F238E27FC236}">
                <a16:creationId xmlns:a16="http://schemas.microsoft.com/office/drawing/2014/main" id="{A7B2F8F4-1118-42CF-AE6A-88B91C7BF712}"/>
              </a:ext>
            </a:extLst>
          </p:cNvPr>
          <p:cNvSpPr txBox="1"/>
          <p:nvPr/>
        </p:nvSpPr>
        <p:spPr>
          <a:xfrm rot="16200000">
            <a:off x="-48632" y="6479103"/>
            <a:ext cx="5000785" cy="646331"/>
          </a:xfrm>
          <a:prstGeom prst="rect">
            <a:avLst/>
          </a:prstGeom>
          <a:noFill/>
        </p:spPr>
        <p:txBody>
          <a:bodyPr wrap="square" rtlCol="0">
            <a:spAutoFit/>
          </a:bodyPr>
          <a:lstStyle/>
          <a:p>
            <a:r>
              <a:rPr lang="en-US" sz="3600" b="1" dirty="0"/>
              <a:t>Normalized Performance</a:t>
            </a:r>
          </a:p>
        </p:txBody>
      </p:sp>
      <p:sp>
        <p:nvSpPr>
          <p:cNvPr id="13" name="TextBox 12">
            <a:extLst>
              <a:ext uri="{FF2B5EF4-FFF2-40B4-BE49-F238E27FC236}">
                <a16:creationId xmlns:a16="http://schemas.microsoft.com/office/drawing/2014/main" id="{59F5975D-FEE4-4CE3-ABB5-5E041A966DE2}"/>
              </a:ext>
            </a:extLst>
          </p:cNvPr>
          <p:cNvSpPr txBox="1"/>
          <p:nvPr/>
        </p:nvSpPr>
        <p:spPr>
          <a:xfrm>
            <a:off x="9024386" y="9811431"/>
            <a:ext cx="3329758" cy="677108"/>
          </a:xfrm>
          <a:prstGeom prst="rect">
            <a:avLst/>
          </a:prstGeom>
          <a:noFill/>
        </p:spPr>
        <p:txBody>
          <a:bodyPr wrap="none" rtlCol="0">
            <a:spAutoFit/>
          </a:bodyPr>
          <a:lstStyle/>
          <a:p>
            <a:r>
              <a:rPr lang="en-US" sz="3800" b="1" dirty="0"/>
              <a:t>Number of SMs</a:t>
            </a:r>
          </a:p>
        </p:txBody>
      </p:sp>
      <p:sp>
        <p:nvSpPr>
          <p:cNvPr id="26" name="TextBox 25">
            <a:extLst>
              <a:ext uri="{FF2B5EF4-FFF2-40B4-BE49-F238E27FC236}">
                <a16:creationId xmlns:a16="http://schemas.microsoft.com/office/drawing/2014/main" id="{8EC5E122-4451-46BC-9B39-C07D6D5FA49E}"/>
              </a:ext>
            </a:extLst>
          </p:cNvPr>
          <p:cNvSpPr txBox="1"/>
          <p:nvPr/>
        </p:nvSpPr>
        <p:spPr>
          <a:xfrm>
            <a:off x="15291438" y="4932402"/>
            <a:ext cx="2324675" cy="553998"/>
          </a:xfrm>
          <a:prstGeom prst="rect">
            <a:avLst/>
          </a:prstGeom>
          <a:noFill/>
        </p:spPr>
        <p:txBody>
          <a:bodyPr wrap="none" rtlCol="0">
            <a:spAutoFit/>
          </a:bodyPr>
          <a:lstStyle/>
          <a:p>
            <a:r>
              <a:rPr lang="en-US" sz="3000" b="1" dirty="0"/>
              <a:t>27 workloads</a:t>
            </a:r>
          </a:p>
        </p:txBody>
      </p:sp>
      <p:sp>
        <p:nvSpPr>
          <p:cNvPr id="28" name="TextBox 27">
            <a:extLst>
              <a:ext uri="{FF2B5EF4-FFF2-40B4-BE49-F238E27FC236}">
                <a16:creationId xmlns:a16="http://schemas.microsoft.com/office/drawing/2014/main" id="{920E1B09-9012-4650-920E-22F8B968329A}"/>
              </a:ext>
            </a:extLst>
          </p:cNvPr>
          <p:cNvSpPr txBox="1"/>
          <p:nvPr/>
        </p:nvSpPr>
        <p:spPr>
          <a:xfrm>
            <a:off x="15536846" y="7311038"/>
            <a:ext cx="2324675" cy="553998"/>
          </a:xfrm>
          <a:prstGeom prst="rect">
            <a:avLst/>
          </a:prstGeom>
          <a:noFill/>
        </p:spPr>
        <p:txBody>
          <a:bodyPr wrap="none" rtlCol="0">
            <a:spAutoFit/>
          </a:bodyPr>
          <a:lstStyle/>
          <a:p>
            <a:r>
              <a:rPr lang="en-US" sz="3000" b="1" dirty="0"/>
              <a:t>26 workloads</a:t>
            </a:r>
          </a:p>
        </p:txBody>
      </p:sp>
    </p:spTree>
    <p:extLst>
      <p:ext uri="{BB962C8B-B14F-4D97-AF65-F5344CB8AC3E}">
        <p14:creationId xmlns:p14="http://schemas.microsoft.com/office/powerpoint/2010/main" val="1076177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04F2-F36E-4341-A71D-53E3F896138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5E054C9-A0F6-4BBB-847F-28FF4E9CC997}"/>
              </a:ext>
            </a:extLst>
          </p:cNvPr>
          <p:cNvSpPr>
            <a:spLocks noGrp="1"/>
          </p:cNvSpPr>
          <p:nvPr>
            <p:ph idx="1"/>
          </p:nvPr>
        </p:nvSpPr>
        <p:spPr/>
        <p:txBody>
          <a:bodyPr/>
          <a:lstStyle/>
          <a:p>
            <a:r>
              <a:rPr lang="en-US" dirty="0"/>
              <a:t>Background and Motivation</a:t>
            </a:r>
          </a:p>
          <a:p>
            <a:r>
              <a:rPr lang="en-US" dirty="0"/>
              <a:t>LADM Overview.</a:t>
            </a:r>
          </a:p>
          <a:p>
            <a:r>
              <a:rPr lang="en-US" dirty="0"/>
              <a:t>Experimental Setup.</a:t>
            </a:r>
          </a:p>
          <a:p>
            <a:r>
              <a:rPr lang="en-US" dirty="0">
                <a:solidFill>
                  <a:srgbClr val="FF0000"/>
                </a:solidFill>
              </a:rPr>
              <a:t>Experimental Results.</a:t>
            </a:r>
          </a:p>
          <a:p>
            <a:r>
              <a:rPr lang="en-US" dirty="0"/>
              <a:t>Conclusion.</a:t>
            </a:r>
            <a:br>
              <a:rPr lang="en-US" dirty="0"/>
            </a:br>
            <a:endParaRPr lang="en-US" dirty="0"/>
          </a:p>
        </p:txBody>
      </p:sp>
      <p:sp>
        <p:nvSpPr>
          <p:cNvPr id="4" name="Slide Number Placeholder 3">
            <a:extLst>
              <a:ext uri="{FF2B5EF4-FFF2-40B4-BE49-F238E27FC236}">
                <a16:creationId xmlns:a16="http://schemas.microsoft.com/office/drawing/2014/main" id="{DF02BC71-A887-43A4-9F95-3035D5B3EB04}"/>
              </a:ext>
            </a:extLst>
          </p:cNvPr>
          <p:cNvSpPr>
            <a:spLocks noGrp="1"/>
          </p:cNvSpPr>
          <p:nvPr>
            <p:ph type="sldNum" sz="quarter" idx="12"/>
          </p:nvPr>
        </p:nvSpPr>
        <p:spPr/>
        <p:txBody>
          <a:bodyPr/>
          <a:lstStyle/>
          <a:p>
            <a:fld id="{DCE5FC2F-9F3E-40BA-BF15-0F7774B3E1B8}" type="slidenum">
              <a:rPr lang="en-US" smtClean="0"/>
              <a:t>26</a:t>
            </a:fld>
            <a:endParaRPr lang="en-US"/>
          </a:p>
        </p:txBody>
      </p:sp>
    </p:spTree>
    <p:extLst>
      <p:ext uri="{BB962C8B-B14F-4D97-AF65-F5344CB8AC3E}">
        <p14:creationId xmlns:p14="http://schemas.microsoft.com/office/powerpoint/2010/main" val="1616107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F4392-CF41-488F-A327-27E5ED5F62BA}"/>
              </a:ext>
            </a:extLst>
          </p:cNvPr>
          <p:cNvSpPr>
            <a:spLocks noGrp="1"/>
          </p:cNvSpPr>
          <p:nvPr>
            <p:ph type="title"/>
          </p:nvPr>
        </p:nvSpPr>
        <p:spPr>
          <a:xfrm>
            <a:off x="1864177" y="-81946"/>
            <a:ext cx="14984730" cy="2120901"/>
          </a:xfrm>
        </p:spPr>
        <p:txBody>
          <a:bodyPr/>
          <a:lstStyle/>
          <a:p>
            <a:r>
              <a:rPr lang="en-US" dirty="0"/>
              <a:t>Experimental Results</a:t>
            </a:r>
          </a:p>
        </p:txBody>
      </p:sp>
      <p:sp>
        <p:nvSpPr>
          <p:cNvPr id="86" name="Slide Number Placeholder 3">
            <a:extLst>
              <a:ext uri="{FF2B5EF4-FFF2-40B4-BE49-F238E27FC236}">
                <a16:creationId xmlns:a16="http://schemas.microsoft.com/office/drawing/2014/main" id="{651A13B8-8825-4C5B-8A3D-AC04A5C4CA2B}"/>
              </a:ext>
            </a:extLst>
          </p:cNvPr>
          <p:cNvSpPr>
            <a:spLocks noGrp="1"/>
          </p:cNvSpPr>
          <p:nvPr>
            <p:ph type="sldNum" sz="quarter" idx="12"/>
          </p:nvPr>
        </p:nvSpPr>
        <p:spPr>
          <a:xfrm>
            <a:off x="14373144" y="10177614"/>
            <a:ext cx="3909060" cy="584200"/>
          </a:xfrm>
        </p:spPr>
        <p:txBody>
          <a:bodyPr/>
          <a:lstStyle/>
          <a:p>
            <a:fld id="{DCE5FC2F-9F3E-40BA-BF15-0F7774B3E1B8}" type="slidenum">
              <a:rPr lang="en-US" smtClean="0"/>
              <a:t>27</a:t>
            </a:fld>
            <a:endParaRPr lang="en-US" dirty="0"/>
          </a:p>
        </p:txBody>
      </p:sp>
      <p:graphicFrame>
        <p:nvGraphicFramePr>
          <p:cNvPr id="30" name="Chart 29">
            <a:extLst>
              <a:ext uri="{FF2B5EF4-FFF2-40B4-BE49-F238E27FC236}">
                <a16:creationId xmlns:a16="http://schemas.microsoft.com/office/drawing/2014/main" id="{28D3C7F2-D9B8-494F-829C-2E90799C2A24}"/>
              </a:ext>
            </a:extLst>
          </p:cNvPr>
          <p:cNvGraphicFramePr>
            <a:graphicFrameLocks/>
          </p:cNvGraphicFramePr>
          <p:nvPr>
            <p:extLst>
              <p:ext uri="{D42A27DB-BD31-4B8C-83A1-F6EECF244321}">
                <p14:modId xmlns:p14="http://schemas.microsoft.com/office/powerpoint/2010/main" val="4099899804"/>
              </p:ext>
            </p:extLst>
          </p:nvPr>
        </p:nvGraphicFramePr>
        <p:xfrm>
          <a:off x="1538655" y="1342360"/>
          <a:ext cx="16626094" cy="5833112"/>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a:extLst>
              <a:ext uri="{FF2B5EF4-FFF2-40B4-BE49-F238E27FC236}">
                <a16:creationId xmlns:a16="http://schemas.microsoft.com/office/drawing/2014/main" id="{A3DF55E5-360B-4991-82E5-5FA099AB08C6}"/>
              </a:ext>
            </a:extLst>
          </p:cNvPr>
          <p:cNvSpPr txBox="1"/>
          <p:nvPr/>
        </p:nvSpPr>
        <p:spPr>
          <a:xfrm rot="16200000">
            <a:off x="-18915" y="3210580"/>
            <a:ext cx="3369064" cy="646331"/>
          </a:xfrm>
          <a:prstGeom prst="rect">
            <a:avLst/>
          </a:prstGeom>
          <a:noFill/>
        </p:spPr>
        <p:txBody>
          <a:bodyPr wrap="none" rtlCol="0">
            <a:spAutoFit/>
          </a:bodyPr>
          <a:lstStyle/>
          <a:p>
            <a:r>
              <a:rPr lang="en-US" sz="3600" b="1" dirty="0"/>
              <a:t>Normalized Perf.</a:t>
            </a:r>
          </a:p>
        </p:txBody>
      </p:sp>
      <p:sp>
        <p:nvSpPr>
          <p:cNvPr id="32" name="TextBox 1">
            <a:extLst>
              <a:ext uri="{FF2B5EF4-FFF2-40B4-BE49-F238E27FC236}">
                <a16:creationId xmlns:a16="http://schemas.microsoft.com/office/drawing/2014/main" id="{FFBA53F7-436F-4953-BBD8-D65E06915E4A}"/>
              </a:ext>
            </a:extLst>
          </p:cNvPr>
          <p:cNvSpPr txBox="1"/>
          <p:nvPr/>
        </p:nvSpPr>
        <p:spPr>
          <a:xfrm>
            <a:off x="14951510" y="2233175"/>
            <a:ext cx="1371600" cy="1371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a:t>Unclassified</a:t>
            </a:r>
          </a:p>
        </p:txBody>
      </p:sp>
      <p:cxnSp>
        <p:nvCxnSpPr>
          <p:cNvPr id="33" name="Straight Connector 32">
            <a:extLst>
              <a:ext uri="{FF2B5EF4-FFF2-40B4-BE49-F238E27FC236}">
                <a16:creationId xmlns:a16="http://schemas.microsoft.com/office/drawing/2014/main" id="{66545C94-E49C-43A0-A63E-10712CCDE7A6}"/>
              </a:ext>
            </a:extLst>
          </p:cNvPr>
          <p:cNvCxnSpPr>
            <a:cxnSpLocks/>
          </p:cNvCxnSpPr>
          <p:nvPr/>
        </p:nvCxnSpPr>
        <p:spPr>
          <a:xfrm>
            <a:off x="15030006" y="2384827"/>
            <a:ext cx="0" cy="2618052"/>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34" name="TextBox 1">
            <a:extLst>
              <a:ext uri="{FF2B5EF4-FFF2-40B4-BE49-F238E27FC236}">
                <a16:creationId xmlns:a16="http://schemas.microsoft.com/office/drawing/2014/main" id="{898C8287-1A30-4711-B10D-CECCA19EDA2D}"/>
              </a:ext>
            </a:extLst>
          </p:cNvPr>
          <p:cNvSpPr txBox="1"/>
          <p:nvPr/>
        </p:nvSpPr>
        <p:spPr>
          <a:xfrm>
            <a:off x="4440214" y="2233175"/>
            <a:ext cx="1371600" cy="1371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a:t>NL</a:t>
            </a:r>
          </a:p>
        </p:txBody>
      </p:sp>
      <p:sp>
        <p:nvSpPr>
          <p:cNvPr id="35" name="TextBox 1">
            <a:extLst>
              <a:ext uri="{FF2B5EF4-FFF2-40B4-BE49-F238E27FC236}">
                <a16:creationId xmlns:a16="http://schemas.microsoft.com/office/drawing/2014/main" id="{351C2980-DE0D-4F1E-9947-6F9F2C69A6CB}"/>
              </a:ext>
            </a:extLst>
          </p:cNvPr>
          <p:cNvSpPr txBox="1"/>
          <p:nvPr/>
        </p:nvSpPr>
        <p:spPr>
          <a:xfrm>
            <a:off x="8796914" y="2257016"/>
            <a:ext cx="1371600" cy="1371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a:t>RCL</a:t>
            </a:r>
          </a:p>
        </p:txBody>
      </p:sp>
      <p:sp>
        <p:nvSpPr>
          <p:cNvPr id="36" name="TextBox 1">
            <a:extLst>
              <a:ext uri="{FF2B5EF4-FFF2-40B4-BE49-F238E27FC236}">
                <a16:creationId xmlns:a16="http://schemas.microsoft.com/office/drawing/2014/main" id="{B850DA7B-C31D-452D-80E9-BAB745AB0DCE}"/>
              </a:ext>
            </a:extLst>
          </p:cNvPr>
          <p:cNvSpPr txBox="1"/>
          <p:nvPr/>
        </p:nvSpPr>
        <p:spPr>
          <a:xfrm>
            <a:off x="12567376" y="2207194"/>
            <a:ext cx="1371600" cy="1371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a:t>ITL</a:t>
            </a:r>
          </a:p>
        </p:txBody>
      </p:sp>
      <p:cxnSp>
        <p:nvCxnSpPr>
          <p:cNvPr id="37" name="Straight Connector 36">
            <a:extLst>
              <a:ext uri="{FF2B5EF4-FFF2-40B4-BE49-F238E27FC236}">
                <a16:creationId xmlns:a16="http://schemas.microsoft.com/office/drawing/2014/main" id="{71480AEF-6753-4C8A-AB01-A4D475AD6A2C}"/>
              </a:ext>
            </a:extLst>
          </p:cNvPr>
          <p:cNvCxnSpPr>
            <a:cxnSpLocks/>
          </p:cNvCxnSpPr>
          <p:nvPr/>
        </p:nvCxnSpPr>
        <p:spPr>
          <a:xfrm>
            <a:off x="6646029" y="2392599"/>
            <a:ext cx="0" cy="2618052"/>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05C2C9D2-D21D-44A5-B6E8-7C8C93E8074A}"/>
              </a:ext>
            </a:extLst>
          </p:cNvPr>
          <p:cNvCxnSpPr>
            <a:cxnSpLocks/>
          </p:cNvCxnSpPr>
          <p:nvPr/>
        </p:nvCxnSpPr>
        <p:spPr>
          <a:xfrm>
            <a:off x="11725734" y="2421584"/>
            <a:ext cx="0" cy="2618052"/>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65D4EA7D-053F-4374-8C32-6020D7C3CF1E}"/>
              </a:ext>
            </a:extLst>
          </p:cNvPr>
          <p:cNvCxnSpPr>
            <a:cxnSpLocks/>
          </p:cNvCxnSpPr>
          <p:nvPr/>
        </p:nvCxnSpPr>
        <p:spPr>
          <a:xfrm>
            <a:off x="16955232" y="2421584"/>
            <a:ext cx="0" cy="2618052"/>
          </a:xfrm>
          <a:prstGeom prst="line">
            <a:avLst/>
          </a:prstGeom>
          <a:ln w="38100">
            <a:prstDash val="dash"/>
          </a:ln>
        </p:spPr>
        <p:style>
          <a:lnRef idx="1">
            <a:schemeClr val="dk1"/>
          </a:lnRef>
          <a:fillRef idx="0">
            <a:schemeClr val="dk1"/>
          </a:fillRef>
          <a:effectRef idx="0">
            <a:schemeClr val="dk1"/>
          </a:effectRef>
          <a:fontRef idx="minor">
            <a:schemeClr val="tx1"/>
          </a:fontRef>
        </p:style>
      </p:cxnSp>
      <p:graphicFrame>
        <p:nvGraphicFramePr>
          <p:cNvPr id="42" name="Chart 41">
            <a:extLst>
              <a:ext uri="{FF2B5EF4-FFF2-40B4-BE49-F238E27FC236}">
                <a16:creationId xmlns:a16="http://schemas.microsoft.com/office/drawing/2014/main" id="{8053FD53-86A0-4C0B-B0AE-2933BE70FEEA}"/>
              </a:ext>
            </a:extLst>
          </p:cNvPr>
          <p:cNvGraphicFramePr>
            <a:graphicFrameLocks/>
          </p:cNvGraphicFramePr>
          <p:nvPr>
            <p:extLst>
              <p:ext uri="{D42A27DB-BD31-4B8C-83A1-F6EECF244321}">
                <p14:modId xmlns:p14="http://schemas.microsoft.com/office/powerpoint/2010/main" val="353032891"/>
              </p:ext>
            </p:extLst>
          </p:nvPr>
        </p:nvGraphicFramePr>
        <p:xfrm>
          <a:off x="2018756" y="6113367"/>
          <a:ext cx="15862202" cy="5143500"/>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7C1B118C-4D4F-4353-9844-DAE9B80585BF}"/>
              </a:ext>
            </a:extLst>
          </p:cNvPr>
          <p:cNvSpPr txBox="1"/>
          <p:nvPr/>
        </p:nvSpPr>
        <p:spPr>
          <a:xfrm rot="16200000">
            <a:off x="-180373" y="7935821"/>
            <a:ext cx="3751925" cy="646331"/>
          </a:xfrm>
          <a:prstGeom prst="rect">
            <a:avLst/>
          </a:prstGeom>
          <a:noFill/>
        </p:spPr>
        <p:txBody>
          <a:bodyPr wrap="none" rtlCol="0">
            <a:spAutoFit/>
          </a:bodyPr>
          <a:lstStyle/>
          <a:p>
            <a:r>
              <a:rPr lang="en-US" sz="3600" b="1" dirty="0"/>
              <a:t>Off-chip Traffic (%)</a:t>
            </a:r>
          </a:p>
        </p:txBody>
      </p:sp>
      <p:cxnSp>
        <p:nvCxnSpPr>
          <p:cNvPr id="44" name="Straight Connector 43">
            <a:extLst>
              <a:ext uri="{FF2B5EF4-FFF2-40B4-BE49-F238E27FC236}">
                <a16:creationId xmlns:a16="http://schemas.microsoft.com/office/drawing/2014/main" id="{23C3850C-DA6C-4DE0-93EC-9B161857A638}"/>
              </a:ext>
            </a:extLst>
          </p:cNvPr>
          <p:cNvCxnSpPr>
            <a:cxnSpLocks/>
          </p:cNvCxnSpPr>
          <p:nvPr/>
        </p:nvCxnSpPr>
        <p:spPr>
          <a:xfrm>
            <a:off x="14997539" y="6958962"/>
            <a:ext cx="0" cy="2618052"/>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B9F5588A-9349-429D-B56C-856172422978}"/>
              </a:ext>
            </a:extLst>
          </p:cNvPr>
          <p:cNvCxnSpPr>
            <a:cxnSpLocks/>
          </p:cNvCxnSpPr>
          <p:nvPr/>
        </p:nvCxnSpPr>
        <p:spPr>
          <a:xfrm>
            <a:off x="6677357" y="6924204"/>
            <a:ext cx="0" cy="2618052"/>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914AEC7E-5387-480B-B7CD-4A0F2DADAF35}"/>
              </a:ext>
            </a:extLst>
          </p:cNvPr>
          <p:cNvCxnSpPr>
            <a:cxnSpLocks/>
          </p:cNvCxnSpPr>
          <p:nvPr/>
        </p:nvCxnSpPr>
        <p:spPr>
          <a:xfrm>
            <a:off x="11799592" y="6974454"/>
            <a:ext cx="0" cy="2618052"/>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EB162EC-F5B9-4997-B18D-C53F680488FA}"/>
              </a:ext>
            </a:extLst>
          </p:cNvPr>
          <p:cNvCxnSpPr>
            <a:cxnSpLocks/>
          </p:cNvCxnSpPr>
          <p:nvPr/>
        </p:nvCxnSpPr>
        <p:spPr>
          <a:xfrm>
            <a:off x="16944030" y="6953189"/>
            <a:ext cx="0" cy="2618052"/>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87" name="Rectangle 86">
            <a:extLst>
              <a:ext uri="{FF2B5EF4-FFF2-40B4-BE49-F238E27FC236}">
                <a16:creationId xmlns:a16="http://schemas.microsoft.com/office/drawing/2014/main" id="{708A273B-4B9B-4661-B898-C83C65EF5F1E}"/>
              </a:ext>
            </a:extLst>
          </p:cNvPr>
          <p:cNvSpPr/>
          <p:nvPr/>
        </p:nvSpPr>
        <p:spPr>
          <a:xfrm>
            <a:off x="2558733" y="2294742"/>
            <a:ext cx="4097290" cy="8467075"/>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8" name="Rectangle 87">
            <a:extLst>
              <a:ext uri="{FF2B5EF4-FFF2-40B4-BE49-F238E27FC236}">
                <a16:creationId xmlns:a16="http://schemas.microsoft.com/office/drawing/2014/main" id="{BC8D143C-6048-4FD6-A140-75E94A997FB0}"/>
              </a:ext>
            </a:extLst>
          </p:cNvPr>
          <p:cNvSpPr/>
          <p:nvPr/>
        </p:nvSpPr>
        <p:spPr>
          <a:xfrm>
            <a:off x="6684210" y="2253554"/>
            <a:ext cx="5042500" cy="8467075"/>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9" name="Rectangle 88">
            <a:extLst>
              <a:ext uri="{FF2B5EF4-FFF2-40B4-BE49-F238E27FC236}">
                <a16:creationId xmlns:a16="http://schemas.microsoft.com/office/drawing/2014/main" id="{9F9D8EF2-29DD-43BA-AC28-2F307A5F1287}"/>
              </a:ext>
            </a:extLst>
          </p:cNvPr>
          <p:cNvSpPr/>
          <p:nvPr/>
        </p:nvSpPr>
        <p:spPr>
          <a:xfrm>
            <a:off x="11771405" y="2233176"/>
            <a:ext cx="3239258" cy="8528638"/>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0" name="Rectangle 89">
            <a:extLst>
              <a:ext uri="{FF2B5EF4-FFF2-40B4-BE49-F238E27FC236}">
                <a16:creationId xmlns:a16="http://schemas.microsoft.com/office/drawing/2014/main" id="{2EBD2B99-4E6B-420F-88BD-DDFB87EA3029}"/>
              </a:ext>
            </a:extLst>
          </p:cNvPr>
          <p:cNvSpPr/>
          <p:nvPr/>
        </p:nvSpPr>
        <p:spPr>
          <a:xfrm>
            <a:off x="14977187" y="2253551"/>
            <a:ext cx="1950014" cy="870248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1" name="Rectangle 90">
            <a:extLst>
              <a:ext uri="{FF2B5EF4-FFF2-40B4-BE49-F238E27FC236}">
                <a16:creationId xmlns:a16="http://schemas.microsoft.com/office/drawing/2014/main" id="{D1ED4CCB-AD66-4D9C-B551-CB5F30A3B429}"/>
              </a:ext>
            </a:extLst>
          </p:cNvPr>
          <p:cNvSpPr/>
          <p:nvPr/>
        </p:nvSpPr>
        <p:spPr>
          <a:xfrm>
            <a:off x="16929452" y="2294742"/>
            <a:ext cx="1108992" cy="8467075"/>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6002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8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8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childTnLst>
                          </p:cTn>
                        </p:par>
                        <p:par>
                          <p:cTn id="43" fill="hold">
                            <p:stCondLst>
                              <p:cond delay="0"/>
                            </p:stCondLst>
                            <p:childTnLst>
                              <p:par>
                                <p:cTn id="44" presetID="1" presetClass="exit" presetSubtype="0" fill="hold" grpId="1" nodeType="afterEffect">
                                  <p:stCondLst>
                                    <p:cond delay="0"/>
                                  </p:stCondLst>
                                  <p:childTnLst>
                                    <p:set>
                                      <p:cBhvr>
                                        <p:cTn id="45" dur="1" fill="hold">
                                          <p:stCondLst>
                                            <p:cond delay="0"/>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2" grpId="0">
        <p:bldAsOne/>
      </p:bldGraphic>
      <p:bldP spid="43" grpId="0"/>
      <p:bldP spid="87" grpId="0" animBg="1"/>
      <p:bldP spid="87" grpId="1" animBg="1"/>
      <p:bldP spid="88" grpId="0" animBg="1"/>
      <p:bldP spid="88" grpId="1" animBg="1"/>
      <p:bldP spid="89" grpId="0" animBg="1"/>
      <p:bldP spid="89" grpId="1" animBg="1"/>
      <p:bldP spid="90" grpId="0" animBg="1"/>
      <p:bldP spid="90" grpId="1" animBg="1"/>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FF46A-7870-435D-BF43-58A548D99AC2}"/>
              </a:ext>
            </a:extLst>
          </p:cNvPr>
          <p:cNvSpPr>
            <a:spLocks noGrp="1"/>
          </p:cNvSpPr>
          <p:nvPr>
            <p:ph type="title"/>
          </p:nvPr>
        </p:nvSpPr>
        <p:spPr/>
        <p:txBody>
          <a:bodyPr/>
          <a:lstStyle/>
          <a:p>
            <a:r>
              <a:rPr lang="en-US" dirty="0"/>
              <a:t>CRB Analysis</a:t>
            </a:r>
          </a:p>
        </p:txBody>
      </p:sp>
      <p:sp>
        <p:nvSpPr>
          <p:cNvPr id="4" name="Slide Number Placeholder 3">
            <a:extLst>
              <a:ext uri="{FF2B5EF4-FFF2-40B4-BE49-F238E27FC236}">
                <a16:creationId xmlns:a16="http://schemas.microsoft.com/office/drawing/2014/main" id="{752C5FB6-3016-4E72-9F01-2075C5397AA9}"/>
              </a:ext>
            </a:extLst>
          </p:cNvPr>
          <p:cNvSpPr>
            <a:spLocks noGrp="1"/>
          </p:cNvSpPr>
          <p:nvPr>
            <p:ph type="sldNum" sz="quarter" idx="12"/>
          </p:nvPr>
        </p:nvSpPr>
        <p:spPr/>
        <p:txBody>
          <a:bodyPr/>
          <a:lstStyle/>
          <a:p>
            <a:fld id="{DCE5FC2F-9F3E-40BA-BF15-0F7774B3E1B8}" type="slidenum">
              <a:rPr lang="en-US" smtClean="0"/>
              <a:t>28</a:t>
            </a:fld>
            <a:endParaRPr lang="en-US"/>
          </a:p>
        </p:txBody>
      </p:sp>
      <p:graphicFrame>
        <p:nvGraphicFramePr>
          <p:cNvPr id="5" name="Chart 4">
            <a:extLst>
              <a:ext uri="{FF2B5EF4-FFF2-40B4-BE49-F238E27FC236}">
                <a16:creationId xmlns:a16="http://schemas.microsoft.com/office/drawing/2014/main" id="{A4366BA7-68D5-4049-8BA1-AF667A6BCD6C}"/>
              </a:ext>
            </a:extLst>
          </p:cNvPr>
          <p:cNvGraphicFramePr>
            <a:graphicFrameLocks/>
          </p:cNvGraphicFramePr>
          <p:nvPr>
            <p:extLst>
              <p:ext uri="{D42A27DB-BD31-4B8C-83A1-F6EECF244321}">
                <p14:modId xmlns:p14="http://schemas.microsoft.com/office/powerpoint/2010/main" val="1777611934"/>
              </p:ext>
            </p:extLst>
          </p:nvPr>
        </p:nvGraphicFramePr>
        <p:xfrm>
          <a:off x="1840721" y="2992124"/>
          <a:ext cx="16344498" cy="57903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1938173-EFDF-43AF-B4DE-32C77D7092A4}"/>
              </a:ext>
            </a:extLst>
          </p:cNvPr>
          <p:cNvSpPr txBox="1"/>
          <p:nvPr/>
        </p:nvSpPr>
        <p:spPr>
          <a:xfrm rot="16200000">
            <a:off x="-166977" y="5163236"/>
            <a:ext cx="3369064" cy="646331"/>
          </a:xfrm>
          <a:prstGeom prst="rect">
            <a:avLst/>
          </a:prstGeom>
          <a:noFill/>
        </p:spPr>
        <p:txBody>
          <a:bodyPr wrap="none" rtlCol="0">
            <a:spAutoFit/>
          </a:bodyPr>
          <a:lstStyle/>
          <a:p>
            <a:r>
              <a:rPr lang="en-US" sz="3600" b="1" dirty="0"/>
              <a:t>Normalized Perf.</a:t>
            </a:r>
          </a:p>
        </p:txBody>
      </p:sp>
      <p:sp>
        <p:nvSpPr>
          <p:cNvPr id="7" name="TextBox 1">
            <a:extLst>
              <a:ext uri="{FF2B5EF4-FFF2-40B4-BE49-F238E27FC236}">
                <a16:creationId xmlns:a16="http://schemas.microsoft.com/office/drawing/2014/main" id="{3727C470-9CB7-4918-8D13-4603733CAF09}"/>
              </a:ext>
            </a:extLst>
          </p:cNvPr>
          <p:cNvSpPr txBox="1"/>
          <p:nvPr/>
        </p:nvSpPr>
        <p:spPr>
          <a:xfrm>
            <a:off x="4546540" y="3874811"/>
            <a:ext cx="1371600" cy="1371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a:t>NL</a:t>
            </a:r>
          </a:p>
        </p:txBody>
      </p:sp>
      <p:sp>
        <p:nvSpPr>
          <p:cNvPr id="8" name="TextBox 1">
            <a:extLst>
              <a:ext uri="{FF2B5EF4-FFF2-40B4-BE49-F238E27FC236}">
                <a16:creationId xmlns:a16="http://schemas.microsoft.com/office/drawing/2014/main" id="{525C3003-8357-454A-AE2D-495739EEC76B}"/>
              </a:ext>
            </a:extLst>
          </p:cNvPr>
          <p:cNvSpPr txBox="1"/>
          <p:nvPr/>
        </p:nvSpPr>
        <p:spPr>
          <a:xfrm>
            <a:off x="8903240" y="3898652"/>
            <a:ext cx="1371600" cy="1371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a:t>RCL</a:t>
            </a:r>
          </a:p>
        </p:txBody>
      </p:sp>
      <p:sp>
        <p:nvSpPr>
          <p:cNvPr id="9" name="TextBox 1">
            <a:extLst>
              <a:ext uri="{FF2B5EF4-FFF2-40B4-BE49-F238E27FC236}">
                <a16:creationId xmlns:a16="http://schemas.microsoft.com/office/drawing/2014/main" id="{9A03A328-7969-405D-B710-2A7E478A83D7}"/>
              </a:ext>
            </a:extLst>
          </p:cNvPr>
          <p:cNvSpPr txBox="1"/>
          <p:nvPr/>
        </p:nvSpPr>
        <p:spPr>
          <a:xfrm>
            <a:off x="12673702" y="3848830"/>
            <a:ext cx="1371600" cy="1371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a:t>ITL</a:t>
            </a:r>
          </a:p>
        </p:txBody>
      </p:sp>
      <p:sp>
        <p:nvSpPr>
          <p:cNvPr id="10" name="TextBox 1">
            <a:extLst>
              <a:ext uri="{FF2B5EF4-FFF2-40B4-BE49-F238E27FC236}">
                <a16:creationId xmlns:a16="http://schemas.microsoft.com/office/drawing/2014/main" id="{298EFD31-5900-4B22-B7FE-C191604FF74B}"/>
              </a:ext>
            </a:extLst>
          </p:cNvPr>
          <p:cNvSpPr txBox="1"/>
          <p:nvPr/>
        </p:nvSpPr>
        <p:spPr>
          <a:xfrm>
            <a:off x="15509602" y="3898652"/>
            <a:ext cx="1371600" cy="1371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a:t>Unclassified</a:t>
            </a:r>
          </a:p>
        </p:txBody>
      </p:sp>
      <p:cxnSp>
        <p:nvCxnSpPr>
          <p:cNvPr id="11" name="Straight Connector 10">
            <a:extLst>
              <a:ext uri="{FF2B5EF4-FFF2-40B4-BE49-F238E27FC236}">
                <a16:creationId xmlns:a16="http://schemas.microsoft.com/office/drawing/2014/main" id="{492EF4F9-A083-4499-B8FE-DF351F51BFAA}"/>
              </a:ext>
            </a:extLst>
          </p:cNvPr>
          <p:cNvCxnSpPr>
            <a:cxnSpLocks/>
          </p:cNvCxnSpPr>
          <p:nvPr/>
        </p:nvCxnSpPr>
        <p:spPr>
          <a:xfrm>
            <a:off x="6843100" y="4177374"/>
            <a:ext cx="0" cy="2618052"/>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FA6A7D4-C471-473E-8F82-DE94CD827E12}"/>
              </a:ext>
            </a:extLst>
          </p:cNvPr>
          <p:cNvCxnSpPr>
            <a:cxnSpLocks/>
          </p:cNvCxnSpPr>
          <p:nvPr/>
        </p:nvCxnSpPr>
        <p:spPr>
          <a:xfrm>
            <a:off x="12077863" y="4177374"/>
            <a:ext cx="0" cy="2618052"/>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2EE90B4-E88F-4FC7-AC2A-021DD31BAAC9}"/>
              </a:ext>
            </a:extLst>
          </p:cNvPr>
          <p:cNvCxnSpPr>
            <a:cxnSpLocks/>
          </p:cNvCxnSpPr>
          <p:nvPr/>
        </p:nvCxnSpPr>
        <p:spPr>
          <a:xfrm>
            <a:off x="15377500" y="4177374"/>
            <a:ext cx="0" cy="2618052"/>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09E91DE-5B2F-4BE3-8EB1-A10F7D5D2F32}"/>
              </a:ext>
            </a:extLst>
          </p:cNvPr>
          <p:cNvCxnSpPr>
            <a:cxnSpLocks/>
          </p:cNvCxnSpPr>
          <p:nvPr/>
        </p:nvCxnSpPr>
        <p:spPr>
          <a:xfrm>
            <a:off x="17486291" y="4177374"/>
            <a:ext cx="0" cy="2618052"/>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A909EFFA-7BDB-4C83-8D12-0032975AD113}"/>
              </a:ext>
            </a:extLst>
          </p:cNvPr>
          <p:cNvSpPr/>
          <p:nvPr/>
        </p:nvSpPr>
        <p:spPr>
          <a:xfrm>
            <a:off x="12077864" y="3797004"/>
            <a:ext cx="3299636" cy="4597008"/>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9DBF3B1E-FC52-4551-8F76-545D4D592EE0}"/>
              </a:ext>
            </a:extLst>
          </p:cNvPr>
          <p:cNvSpPr/>
          <p:nvPr/>
        </p:nvSpPr>
        <p:spPr>
          <a:xfrm>
            <a:off x="2626001" y="3801868"/>
            <a:ext cx="9454365" cy="4597008"/>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7391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15" grpId="0" animBg="1"/>
      <p:bldP spid="15" grpId="1" animBg="1"/>
      <p:bldP spid="17" grpId="0" animBg="1"/>
      <p:bldP spid="1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04F2-F36E-4341-A71D-53E3F896138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5E054C9-A0F6-4BBB-847F-28FF4E9CC997}"/>
              </a:ext>
            </a:extLst>
          </p:cNvPr>
          <p:cNvSpPr>
            <a:spLocks noGrp="1"/>
          </p:cNvSpPr>
          <p:nvPr>
            <p:ph idx="1"/>
          </p:nvPr>
        </p:nvSpPr>
        <p:spPr/>
        <p:txBody>
          <a:bodyPr/>
          <a:lstStyle/>
          <a:p>
            <a:r>
              <a:rPr lang="en-US" dirty="0"/>
              <a:t>Background and Motivation</a:t>
            </a:r>
          </a:p>
          <a:p>
            <a:r>
              <a:rPr lang="en-US" dirty="0"/>
              <a:t>LADM Overview.</a:t>
            </a:r>
          </a:p>
          <a:p>
            <a:r>
              <a:rPr lang="en-US" dirty="0"/>
              <a:t>Experimental Setup.</a:t>
            </a:r>
          </a:p>
          <a:p>
            <a:r>
              <a:rPr lang="en-US" dirty="0"/>
              <a:t>Experimental Results.</a:t>
            </a:r>
          </a:p>
          <a:p>
            <a:r>
              <a:rPr lang="en-US" dirty="0">
                <a:solidFill>
                  <a:srgbClr val="FF0000"/>
                </a:solidFill>
              </a:rPr>
              <a:t>Conclusions.</a:t>
            </a:r>
            <a:br>
              <a:rPr lang="en-US" dirty="0">
                <a:solidFill>
                  <a:srgbClr val="FF0000"/>
                </a:solidFill>
              </a:rPr>
            </a:br>
            <a:endParaRPr lang="en-US" dirty="0">
              <a:solidFill>
                <a:srgbClr val="FF0000"/>
              </a:solidFill>
            </a:endParaRPr>
          </a:p>
        </p:txBody>
      </p:sp>
      <p:sp>
        <p:nvSpPr>
          <p:cNvPr id="4" name="Slide Number Placeholder 3">
            <a:extLst>
              <a:ext uri="{FF2B5EF4-FFF2-40B4-BE49-F238E27FC236}">
                <a16:creationId xmlns:a16="http://schemas.microsoft.com/office/drawing/2014/main" id="{DF02BC71-A887-43A4-9F95-3035D5B3EB04}"/>
              </a:ext>
            </a:extLst>
          </p:cNvPr>
          <p:cNvSpPr>
            <a:spLocks noGrp="1"/>
          </p:cNvSpPr>
          <p:nvPr>
            <p:ph type="sldNum" sz="quarter" idx="12"/>
          </p:nvPr>
        </p:nvSpPr>
        <p:spPr/>
        <p:txBody>
          <a:bodyPr/>
          <a:lstStyle/>
          <a:p>
            <a:fld id="{DCE5FC2F-9F3E-40BA-BF15-0F7774B3E1B8}" type="slidenum">
              <a:rPr lang="en-US" smtClean="0"/>
              <a:t>29</a:t>
            </a:fld>
            <a:endParaRPr lang="en-US"/>
          </a:p>
        </p:txBody>
      </p:sp>
    </p:spTree>
    <p:extLst>
      <p:ext uri="{BB962C8B-B14F-4D97-AF65-F5344CB8AC3E}">
        <p14:creationId xmlns:p14="http://schemas.microsoft.com/office/powerpoint/2010/main" val="405896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36C2A96-D259-4B19-BD3A-FD8795E357C8}"/>
              </a:ext>
            </a:extLst>
          </p:cNvPr>
          <p:cNvGraphicFramePr>
            <a:graphicFrameLocks/>
          </p:cNvGraphicFramePr>
          <p:nvPr>
            <p:extLst>
              <p:ext uri="{D42A27DB-BD31-4B8C-83A1-F6EECF244321}">
                <p14:modId xmlns:p14="http://schemas.microsoft.com/office/powerpoint/2010/main" val="555927752"/>
              </p:ext>
            </p:extLst>
          </p:nvPr>
        </p:nvGraphicFramePr>
        <p:xfrm>
          <a:off x="2261237" y="2190307"/>
          <a:ext cx="15371091" cy="711259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5913535-8447-4808-99E7-EF550D63E963}"/>
              </a:ext>
            </a:extLst>
          </p:cNvPr>
          <p:cNvSpPr>
            <a:spLocks noGrp="1"/>
          </p:cNvSpPr>
          <p:nvPr>
            <p:ph type="title"/>
          </p:nvPr>
        </p:nvSpPr>
        <p:spPr/>
        <p:txBody>
          <a:bodyPr/>
          <a:lstStyle/>
          <a:p>
            <a:r>
              <a:rPr lang="en-US" dirty="0"/>
              <a:t>GPU Performance Scalability</a:t>
            </a:r>
          </a:p>
        </p:txBody>
      </p:sp>
      <p:sp>
        <p:nvSpPr>
          <p:cNvPr id="3" name="Slide Number Placeholder 2">
            <a:extLst>
              <a:ext uri="{FF2B5EF4-FFF2-40B4-BE49-F238E27FC236}">
                <a16:creationId xmlns:a16="http://schemas.microsoft.com/office/drawing/2014/main" id="{8589015D-8004-4CCD-9B4C-2E604A81D2CE}"/>
              </a:ext>
            </a:extLst>
          </p:cNvPr>
          <p:cNvSpPr>
            <a:spLocks noGrp="1"/>
          </p:cNvSpPr>
          <p:nvPr>
            <p:ph type="sldNum" sz="quarter" idx="12"/>
          </p:nvPr>
        </p:nvSpPr>
        <p:spPr/>
        <p:txBody>
          <a:bodyPr/>
          <a:lstStyle/>
          <a:p>
            <a:fld id="{DCE5FC2F-9F3E-40BA-BF15-0F7774B3E1B8}" type="slidenum">
              <a:rPr lang="en-US" smtClean="0"/>
              <a:t>3</a:t>
            </a:fld>
            <a:endParaRPr lang="en-US"/>
          </a:p>
        </p:txBody>
      </p:sp>
      <p:cxnSp>
        <p:nvCxnSpPr>
          <p:cNvPr id="10" name="Straight Arrow Connector 9">
            <a:extLst>
              <a:ext uri="{FF2B5EF4-FFF2-40B4-BE49-F238E27FC236}">
                <a16:creationId xmlns:a16="http://schemas.microsoft.com/office/drawing/2014/main" id="{B7B7AF69-4770-496F-B908-B6C0141373A8}"/>
              </a:ext>
            </a:extLst>
          </p:cNvPr>
          <p:cNvCxnSpPr>
            <a:cxnSpLocks/>
          </p:cNvCxnSpPr>
          <p:nvPr/>
        </p:nvCxnSpPr>
        <p:spPr>
          <a:xfrm>
            <a:off x="4138331" y="6712179"/>
            <a:ext cx="0" cy="7014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8434AAD-D825-437F-8E55-9DA566B74590}"/>
              </a:ext>
            </a:extLst>
          </p:cNvPr>
          <p:cNvSpPr txBox="1"/>
          <p:nvPr/>
        </p:nvSpPr>
        <p:spPr>
          <a:xfrm>
            <a:off x="3429170" y="5771148"/>
            <a:ext cx="1966043" cy="794064"/>
          </a:xfrm>
          <a:prstGeom prst="rect">
            <a:avLst/>
          </a:prstGeom>
          <a:noFill/>
          <a:ln w="38100">
            <a:solidFill>
              <a:schemeClr val="tx1"/>
            </a:solidFill>
          </a:ln>
        </p:spPr>
        <p:txBody>
          <a:bodyPr wrap="square" rtlCol="0">
            <a:spAutoFit/>
          </a:bodyPr>
          <a:lstStyle/>
          <a:p>
            <a:r>
              <a:rPr lang="en-US" sz="2280" b="1" dirty="0"/>
              <a:t>Maxwell GPU</a:t>
            </a:r>
          </a:p>
          <a:p>
            <a:r>
              <a:rPr lang="en-US" sz="2280" dirty="0"/>
              <a:t>8B Tr @28nm</a:t>
            </a:r>
          </a:p>
        </p:txBody>
      </p:sp>
      <p:sp>
        <p:nvSpPr>
          <p:cNvPr id="5" name="TextBox 4">
            <a:extLst>
              <a:ext uri="{FF2B5EF4-FFF2-40B4-BE49-F238E27FC236}">
                <a16:creationId xmlns:a16="http://schemas.microsoft.com/office/drawing/2014/main" id="{28641733-8DFD-4C68-8C26-15CC0FCFC306}"/>
              </a:ext>
            </a:extLst>
          </p:cNvPr>
          <p:cNvSpPr txBox="1"/>
          <p:nvPr/>
        </p:nvSpPr>
        <p:spPr>
          <a:xfrm rot="16200000">
            <a:off x="-644221" y="5276381"/>
            <a:ext cx="5000785" cy="615553"/>
          </a:xfrm>
          <a:prstGeom prst="rect">
            <a:avLst/>
          </a:prstGeom>
          <a:noFill/>
        </p:spPr>
        <p:txBody>
          <a:bodyPr wrap="square" rtlCol="0">
            <a:spAutoFit/>
          </a:bodyPr>
          <a:lstStyle/>
          <a:p>
            <a:r>
              <a:rPr lang="en-US" sz="3400" b="1" dirty="0"/>
              <a:t>Normalized Performance</a:t>
            </a:r>
          </a:p>
        </p:txBody>
      </p:sp>
      <p:sp>
        <p:nvSpPr>
          <p:cNvPr id="6" name="TextBox 5">
            <a:extLst>
              <a:ext uri="{FF2B5EF4-FFF2-40B4-BE49-F238E27FC236}">
                <a16:creationId xmlns:a16="http://schemas.microsoft.com/office/drawing/2014/main" id="{880D3601-761A-4379-AF1B-3555B453A5AB}"/>
              </a:ext>
            </a:extLst>
          </p:cNvPr>
          <p:cNvSpPr txBox="1"/>
          <p:nvPr/>
        </p:nvSpPr>
        <p:spPr>
          <a:xfrm>
            <a:off x="8088721" y="9302901"/>
            <a:ext cx="3329758" cy="677108"/>
          </a:xfrm>
          <a:prstGeom prst="rect">
            <a:avLst/>
          </a:prstGeom>
          <a:noFill/>
        </p:spPr>
        <p:txBody>
          <a:bodyPr wrap="none" rtlCol="0">
            <a:spAutoFit/>
          </a:bodyPr>
          <a:lstStyle/>
          <a:p>
            <a:r>
              <a:rPr lang="en-US" sz="3800" b="1" dirty="0"/>
              <a:t>Number of SMs</a:t>
            </a:r>
          </a:p>
        </p:txBody>
      </p:sp>
      <p:cxnSp>
        <p:nvCxnSpPr>
          <p:cNvPr id="11" name="Straight Arrow Connector 10">
            <a:extLst>
              <a:ext uri="{FF2B5EF4-FFF2-40B4-BE49-F238E27FC236}">
                <a16:creationId xmlns:a16="http://schemas.microsoft.com/office/drawing/2014/main" id="{A39BC346-9FE2-443E-81A9-22CD0525F0A6}"/>
              </a:ext>
            </a:extLst>
          </p:cNvPr>
          <p:cNvCxnSpPr>
            <a:cxnSpLocks/>
          </p:cNvCxnSpPr>
          <p:nvPr/>
        </p:nvCxnSpPr>
        <p:spPr>
          <a:xfrm>
            <a:off x="5849009" y="5555805"/>
            <a:ext cx="0" cy="12947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FB2AA83-17F7-4F05-8A10-21A5AAAE0B99}"/>
              </a:ext>
            </a:extLst>
          </p:cNvPr>
          <p:cNvSpPr txBox="1"/>
          <p:nvPr/>
        </p:nvSpPr>
        <p:spPr>
          <a:xfrm>
            <a:off x="4798040" y="4722498"/>
            <a:ext cx="2179369" cy="794064"/>
          </a:xfrm>
          <a:prstGeom prst="rect">
            <a:avLst/>
          </a:prstGeom>
          <a:noFill/>
          <a:ln w="38100">
            <a:solidFill>
              <a:schemeClr val="tx1"/>
            </a:solidFill>
          </a:ln>
        </p:spPr>
        <p:txBody>
          <a:bodyPr wrap="square" rtlCol="0">
            <a:spAutoFit/>
          </a:bodyPr>
          <a:lstStyle/>
          <a:p>
            <a:r>
              <a:rPr lang="en-US" sz="2280" b="1" dirty="0"/>
              <a:t>Pascal GPU</a:t>
            </a:r>
          </a:p>
          <a:p>
            <a:r>
              <a:rPr lang="en-US" sz="2280" dirty="0"/>
              <a:t>15B Tr @16nm</a:t>
            </a:r>
          </a:p>
        </p:txBody>
      </p:sp>
      <p:cxnSp>
        <p:nvCxnSpPr>
          <p:cNvPr id="14" name="Straight Arrow Connector 13">
            <a:extLst>
              <a:ext uri="{FF2B5EF4-FFF2-40B4-BE49-F238E27FC236}">
                <a16:creationId xmlns:a16="http://schemas.microsoft.com/office/drawing/2014/main" id="{A826F48A-D8BD-47C9-A438-D889CD9FC212}"/>
              </a:ext>
            </a:extLst>
          </p:cNvPr>
          <p:cNvCxnSpPr>
            <a:cxnSpLocks/>
          </p:cNvCxnSpPr>
          <p:nvPr/>
        </p:nvCxnSpPr>
        <p:spPr>
          <a:xfrm>
            <a:off x="7235343" y="4722501"/>
            <a:ext cx="0" cy="17233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776B254-657F-470C-B6E5-99EDC1E4A0F9}"/>
              </a:ext>
            </a:extLst>
          </p:cNvPr>
          <p:cNvSpPr txBox="1"/>
          <p:nvPr/>
        </p:nvSpPr>
        <p:spPr>
          <a:xfrm>
            <a:off x="6145661" y="3793050"/>
            <a:ext cx="2179369" cy="794064"/>
          </a:xfrm>
          <a:prstGeom prst="rect">
            <a:avLst/>
          </a:prstGeom>
          <a:noFill/>
          <a:ln w="38100">
            <a:solidFill>
              <a:schemeClr val="tx1"/>
            </a:solidFill>
          </a:ln>
        </p:spPr>
        <p:txBody>
          <a:bodyPr wrap="square" rtlCol="0">
            <a:spAutoFit/>
          </a:bodyPr>
          <a:lstStyle/>
          <a:p>
            <a:r>
              <a:rPr lang="en-US" sz="2280" b="1" dirty="0"/>
              <a:t>Volta GPU</a:t>
            </a:r>
          </a:p>
          <a:p>
            <a:r>
              <a:rPr lang="en-US" sz="2280" dirty="0"/>
              <a:t>21B Tr @12nm</a:t>
            </a:r>
          </a:p>
        </p:txBody>
      </p:sp>
      <p:sp>
        <p:nvSpPr>
          <p:cNvPr id="24" name="TextBox 23">
            <a:extLst>
              <a:ext uri="{FF2B5EF4-FFF2-40B4-BE49-F238E27FC236}">
                <a16:creationId xmlns:a16="http://schemas.microsoft.com/office/drawing/2014/main" id="{711D92BB-8AE6-48DC-8396-7DFCF5472F84}"/>
              </a:ext>
            </a:extLst>
          </p:cNvPr>
          <p:cNvSpPr txBox="1"/>
          <p:nvPr/>
        </p:nvSpPr>
        <p:spPr>
          <a:xfrm>
            <a:off x="3486360" y="10034441"/>
            <a:ext cx="13364556" cy="487056"/>
          </a:xfrm>
          <a:prstGeom prst="rect">
            <a:avLst/>
          </a:prstGeom>
          <a:noFill/>
        </p:spPr>
        <p:txBody>
          <a:bodyPr wrap="none" rtlCol="0">
            <a:spAutoFit/>
          </a:bodyPr>
          <a:lstStyle/>
          <a:p>
            <a:r>
              <a:rPr lang="en-US" sz="2565" dirty="0"/>
              <a:t>Scaling all the GPU resources: Increasing SMs, memory bandwidth and interconnection bandwidth.</a:t>
            </a:r>
          </a:p>
        </p:txBody>
      </p:sp>
      <p:cxnSp>
        <p:nvCxnSpPr>
          <p:cNvPr id="4" name="Straight Arrow Connector 3">
            <a:extLst>
              <a:ext uri="{FF2B5EF4-FFF2-40B4-BE49-F238E27FC236}">
                <a16:creationId xmlns:a16="http://schemas.microsoft.com/office/drawing/2014/main" id="{B36D4103-43F2-4870-B5E0-2D5F6133EF5C}"/>
              </a:ext>
            </a:extLst>
          </p:cNvPr>
          <p:cNvCxnSpPr/>
          <p:nvPr/>
        </p:nvCxnSpPr>
        <p:spPr>
          <a:xfrm flipV="1">
            <a:off x="3592241" y="3600765"/>
            <a:ext cx="2713506" cy="181940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EB67107C-1C3C-4D48-9A1D-52CCCEB1CFE0}"/>
              </a:ext>
            </a:extLst>
          </p:cNvPr>
          <p:cNvSpPr txBox="1"/>
          <p:nvPr/>
        </p:nvSpPr>
        <p:spPr>
          <a:xfrm rot="19524439">
            <a:off x="3220055" y="4007878"/>
            <a:ext cx="2774670" cy="487056"/>
          </a:xfrm>
          <a:prstGeom prst="rect">
            <a:avLst/>
          </a:prstGeom>
          <a:noFill/>
        </p:spPr>
        <p:txBody>
          <a:bodyPr wrap="none" rtlCol="0">
            <a:spAutoFit/>
          </a:bodyPr>
          <a:lstStyle/>
          <a:p>
            <a:r>
              <a:rPr lang="en-US" sz="2565" dirty="0"/>
              <a:t>Transparent Scaling</a:t>
            </a:r>
          </a:p>
        </p:txBody>
      </p:sp>
      <p:cxnSp>
        <p:nvCxnSpPr>
          <p:cNvPr id="17" name="Straight Arrow Connector 16">
            <a:extLst>
              <a:ext uri="{FF2B5EF4-FFF2-40B4-BE49-F238E27FC236}">
                <a16:creationId xmlns:a16="http://schemas.microsoft.com/office/drawing/2014/main" id="{544ACFC9-CCE2-45B5-93AA-961040EB06AD}"/>
              </a:ext>
            </a:extLst>
          </p:cNvPr>
          <p:cNvCxnSpPr/>
          <p:nvPr/>
        </p:nvCxnSpPr>
        <p:spPr>
          <a:xfrm flipV="1">
            <a:off x="8842552" y="3850567"/>
            <a:ext cx="6300169" cy="21534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E705E833-ED6E-4B21-AED4-A428AF2F8B29}"/>
              </a:ext>
            </a:extLst>
          </p:cNvPr>
          <p:cNvSpPr/>
          <p:nvPr/>
        </p:nvSpPr>
        <p:spPr>
          <a:xfrm rot="20422812">
            <a:off x="9742095" y="3633349"/>
            <a:ext cx="3366628" cy="11608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565" dirty="0"/>
              <a:t>We need more!</a:t>
            </a:r>
          </a:p>
          <a:p>
            <a:pPr algn="ctr"/>
            <a:r>
              <a:rPr lang="en-US" sz="2565" dirty="0"/>
              <a:t>DL, VR, 8K gaming, </a:t>
            </a:r>
          </a:p>
          <a:p>
            <a:pPr algn="ctr"/>
            <a:r>
              <a:rPr lang="en-US" sz="2565" dirty="0" err="1"/>
              <a:t>Exascale</a:t>
            </a:r>
            <a:r>
              <a:rPr lang="en-US" sz="2565" dirty="0"/>
              <a:t> computing, ...</a:t>
            </a:r>
          </a:p>
        </p:txBody>
      </p:sp>
    </p:spTree>
    <p:extLst>
      <p:ext uri="{BB962C8B-B14F-4D97-AF65-F5344CB8AC3E}">
        <p14:creationId xmlns:p14="http://schemas.microsoft.com/office/powerpoint/2010/main" val="32918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8" grpId="0"/>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F4392-CF41-488F-A327-27E5ED5F62BA}"/>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4463AD10-9DD6-4C93-B5D7-09186E82CB81}"/>
              </a:ext>
            </a:extLst>
          </p:cNvPr>
          <p:cNvSpPr>
            <a:spLocks noGrp="1"/>
          </p:cNvSpPr>
          <p:nvPr>
            <p:ph idx="1"/>
          </p:nvPr>
        </p:nvSpPr>
        <p:spPr>
          <a:xfrm>
            <a:off x="2261235" y="2921001"/>
            <a:ext cx="14626812" cy="6962141"/>
          </a:xfrm>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2E8B670-79C0-4B89-88DE-5824F0AA96E5}"/>
              </a:ext>
            </a:extLst>
          </p:cNvPr>
          <p:cNvSpPr>
            <a:spLocks noGrp="1"/>
          </p:cNvSpPr>
          <p:nvPr>
            <p:ph type="sldNum" sz="quarter" idx="12"/>
          </p:nvPr>
        </p:nvSpPr>
        <p:spPr/>
        <p:txBody>
          <a:bodyPr/>
          <a:lstStyle/>
          <a:p>
            <a:fld id="{DCE5FC2F-9F3E-40BA-BF15-0F7774B3E1B8}" type="slidenum">
              <a:rPr lang="en-US" smtClean="0"/>
              <a:t>30</a:t>
            </a:fld>
            <a:endParaRPr lang="en-US"/>
          </a:p>
        </p:txBody>
      </p:sp>
      <p:sp>
        <p:nvSpPr>
          <p:cNvPr id="5" name="Rectangle: Rounded Corners 4">
            <a:extLst>
              <a:ext uri="{FF2B5EF4-FFF2-40B4-BE49-F238E27FC236}">
                <a16:creationId xmlns:a16="http://schemas.microsoft.com/office/drawing/2014/main" id="{2980B1FB-C9DD-44E4-9DBB-AE24B0DF7B20}"/>
              </a:ext>
            </a:extLst>
          </p:cNvPr>
          <p:cNvSpPr/>
          <p:nvPr/>
        </p:nvSpPr>
        <p:spPr>
          <a:xfrm>
            <a:off x="2619156" y="2633980"/>
            <a:ext cx="13758531" cy="16429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400" b="1" dirty="0">
                <a:solidFill>
                  <a:schemeClr val="tx1"/>
                </a:solidFill>
              </a:rPr>
              <a:t>Problem Definition:</a:t>
            </a:r>
          </a:p>
          <a:p>
            <a:pPr lvl="1"/>
            <a:r>
              <a:rPr lang="en-US" sz="2900" dirty="0">
                <a:solidFill>
                  <a:schemeClr val="tx1"/>
                </a:solidFill>
              </a:rPr>
              <a:t>Due to the physical limitations of chip and interconnect technologies, GPUs will have to overcome significant NUMA effects.</a:t>
            </a:r>
          </a:p>
        </p:txBody>
      </p:sp>
      <p:sp>
        <p:nvSpPr>
          <p:cNvPr id="7" name="Rectangle: Rounded Corners 6">
            <a:extLst>
              <a:ext uri="{FF2B5EF4-FFF2-40B4-BE49-F238E27FC236}">
                <a16:creationId xmlns:a16="http://schemas.microsoft.com/office/drawing/2014/main" id="{329E9259-A6E4-47A2-AC14-6858C73D7224}"/>
              </a:ext>
            </a:extLst>
          </p:cNvPr>
          <p:cNvSpPr/>
          <p:nvPr/>
        </p:nvSpPr>
        <p:spPr>
          <a:xfrm>
            <a:off x="2619156" y="4664944"/>
            <a:ext cx="13758531" cy="16429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400" b="1" dirty="0">
                <a:solidFill>
                  <a:schemeClr val="tx1"/>
                </a:solidFill>
              </a:rPr>
              <a:t>Solution:</a:t>
            </a:r>
          </a:p>
          <a:p>
            <a:pPr lvl="1"/>
            <a:r>
              <a:rPr lang="en-US" sz="2900" dirty="0">
                <a:solidFill>
                  <a:schemeClr val="tx1"/>
                </a:solidFill>
              </a:rPr>
              <a:t>We propose a locality-aware data management system designed to transparently overcome the NUMA effects of future hierarchical GPUs.</a:t>
            </a:r>
          </a:p>
        </p:txBody>
      </p:sp>
      <p:sp>
        <p:nvSpPr>
          <p:cNvPr id="8" name="Rectangle: Rounded Corners 7">
            <a:extLst>
              <a:ext uri="{FF2B5EF4-FFF2-40B4-BE49-F238E27FC236}">
                <a16:creationId xmlns:a16="http://schemas.microsoft.com/office/drawing/2014/main" id="{17CA8CF6-A274-48CB-B056-AF244C8BD4FC}"/>
              </a:ext>
            </a:extLst>
          </p:cNvPr>
          <p:cNvSpPr/>
          <p:nvPr/>
        </p:nvSpPr>
        <p:spPr>
          <a:xfrm>
            <a:off x="2619155" y="6633076"/>
            <a:ext cx="13758531" cy="16429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400" b="1" dirty="0">
                <a:solidFill>
                  <a:schemeClr val="tx1"/>
                </a:solidFill>
              </a:rPr>
              <a:t>Key Results:</a:t>
            </a:r>
          </a:p>
          <a:p>
            <a:pPr lvl="1"/>
            <a:r>
              <a:rPr lang="en-US" sz="2900" dirty="0">
                <a:solidFill>
                  <a:schemeClr val="tx1"/>
                </a:solidFill>
              </a:rPr>
              <a:t>LADM decreases inter-GPU memory traffic by 4x, improving system performance by 1.8x across a range of workloads with varying locality.</a:t>
            </a:r>
          </a:p>
        </p:txBody>
      </p:sp>
      <p:sp>
        <p:nvSpPr>
          <p:cNvPr id="10" name="Rectangle: Rounded Corners 9">
            <a:extLst>
              <a:ext uri="{FF2B5EF4-FFF2-40B4-BE49-F238E27FC236}">
                <a16:creationId xmlns:a16="http://schemas.microsoft.com/office/drawing/2014/main" id="{AE0F2A7E-AD1F-424F-910D-E4E536675700}"/>
              </a:ext>
            </a:extLst>
          </p:cNvPr>
          <p:cNvSpPr/>
          <p:nvPr/>
        </p:nvSpPr>
        <p:spPr>
          <a:xfrm>
            <a:off x="2619154" y="8664040"/>
            <a:ext cx="13758531" cy="16429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600" b="1" dirty="0"/>
              <a:t>Future Directions :</a:t>
            </a:r>
          </a:p>
          <a:p>
            <a:r>
              <a:rPr lang="en-US" sz="3200" dirty="0"/>
              <a:t>Further customization to advance static analysis for strong NUMA-GPU scaling.</a:t>
            </a:r>
          </a:p>
        </p:txBody>
      </p:sp>
    </p:spTree>
    <p:extLst>
      <p:ext uri="{BB962C8B-B14F-4D97-AF65-F5344CB8AC3E}">
        <p14:creationId xmlns:p14="http://schemas.microsoft.com/office/powerpoint/2010/main" val="195872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E612-3728-4DB7-8C76-9CF86FBCDDD2}"/>
              </a:ext>
            </a:extLst>
          </p:cNvPr>
          <p:cNvSpPr>
            <a:spLocks noGrp="1"/>
          </p:cNvSpPr>
          <p:nvPr>
            <p:ph type="title"/>
          </p:nvPr>
        </p:nvSpPr>
        <p:spPr>
          <a:xfrm>
            <a:off x="1964341" y="3904389"/>
            <a:ext cx="14984730" cy="2120901"/>
          </a:xfrm>
        </p:spPr>
        <p:txBody>
          <a:bodyPr>
            <a:normAutofit/>
          </a:bodyPr>
          <a:lstStyle/>
          <a:p>
            <a:pPr algn="ctr"/>
            <a:r>
              <a:rPr lang="en-US" i="1" dirty="0"/>
              <a:t>Thanks!</a:t>
            </a:r>
          </a:p>
        </p:txBody>
      </p:sp>
      <p:sp>
        <p:nvSpPr>
          <p:cNvPr id="4" name="Slide Number Placeholder 3">
            <a:extLst>
              <a:ext uri="{FF2B5EF4-FFF2-40B4-BE49-F238E27FC236}">
                <a16:creationId xmlns:a16="http://schemas.microsoft.com/office/drawing/2014/main" id="{44B29119-730B-4DCA-98AA-43C9407A2CC3}"/>
              </a:ext>
            </a:extLst>
          </p:cNvPr>
          <p:cNvSpPr>
            <a:spLocks noGrp="1"/>
          </p:cNvSpPr>
          <p:nvPr>
            <p:ph type="sldNum" sz="quarter" idx="12"/>
          </p:nvPr>
        </p:nvSpPr>
        <p:spPr/>
        <p:txBody>
          <a:bodyPr/>
          <a:lstStyle/>
          <a:p>
            <a:fld id="{DCE5FC2F-9F3E-40BA-BF15-0F7774B3E1B8}" type="slidenum">
              <a:rPr lang="en-US" smtClean="0"/>
              <a:t>31</a:t>
            </a:fld>
            <a:endParaRPr lang="en-US"/>
          </a:p>
        </p:txBody>
      </p:sp>
      <p:sp>
        <p:nvSpPr>
          <p:cNvPr id="3" name="TextBox 2">
            <a:extLst>
              <a:ext uri="{FF2B5EF4-FFF2-40B4-BE49-F238E27FC236}">
                <a16:creationId xmlns:a16="http://schemas.microsoft.com/office/drawing/2014/main" id="{B7E783BA-01DB-407E-8A10-09BCCFB0DB0B}"/>
              </a:ext>
            </a:extLst>
          </p:cNvPr>
          <p:cNvSpPr txBox="1"/>
          <p:nvPr/>
        </p:nvSpPr>
        <p:spPr>
          <a:xfrm>
            <a:off x="8489356" y="9261932"/>
            <a:ext cx="2223686" cy="1200329"/>
          </a:xfrm>
          <a:prstGeom prst="rect">
            <a:avLst/>
          </a:prstGeom>
          <a:noFill/>
        </p:spPr>
        <p:txBody>
          <a:bodyPr wrap="none" rtlCol="0">
            <a:spAutoFit/>
          </a:bodyPr>
          <a:lstStyle/>
          <a:p>
            <a:pPr algn="ctr"/>
            <a:r>
              <a:rPr lang="en-US" i="1" dirty="0"/>
              <a:t>Mahmoud Khairy</a:t>
            </a:r>
            <a:br>
              <a:rPr lang="en-US" i="1" dirty="0"/>
            </a:br>
            <a:r>
              <a:rPr lang="en-US" i="1" dirty="0"/>
              <a:t>abdallm@purdue.edu</a:t>
            </a:r>
            <a:br>
              <a:rPr lang="en-US" i="1" dirty="0"/>
            </a:br>
            <a:br>
              <a:rPr lang="en-US" i="1" dirty="0"/>
            </a:br>
            <a:endParaRPr lang="en-US" dirty="0"/>
          </a:p>
        </p:txBody>
      </p:sp>
      <p:sp>
        <p:nvSpPr>
          <p:cNvPr id="5" name="TextBox 4">
            <a:extLst>
              <a:ext uri="{FF2B5EF4-FFF2-40B4-BE49-F238E27FC236}">
                <a16:creationId xmlns:a16="http://schemas.microsoft.com/office/drawing/2014/main" id="{E97BB387-C6A2-484F-B687-F36E6383B173}"/>
              </a:ext>
            </a:extLst>
          </p:cNvPr>
          <p:cNvSpPr txBox="1"/>
          <p:nvPr/>
        </p:nvSpPr>
        <p:spPr>
          <a:xfrm>
            <a:off x="4211698" y="6589332"/>
            <a:ext cx="11083803" cy="1200329"/>
          </a:xfrm>
          <a:prstGeom prst="rect">
            <a:avLst/>
          </a:prstGeom>
          <a:noFill/>
        </p:spPr>
        <p:txBody>
          <a:bodyPr wrap="none" rtlCol="0">
            <a:spAutoFit/>
          </a:bodyPr>
          <a:lstStyle/>
          <a:p>
            <a:r>
              <a:rPr lang="en-US" sz="3600" dirty="0"/>
              <a:t>This presentation and recording belong to the authors. </a:t>
            </a:r>
          </a:p>
          <a:p>
            <a:r>
              <a:rPr lang="en-US" sz="3600" dirty="0"/>
              <a:t>No distribution is allowed without the authors' permission</a:t>
            </a:r>
          </a:p>
        </p:txBody>
      </p:sp>
    </p:spTree>
    <p:extLst>
      <p:ext uri="{BB962C8B-B14F-4D97-AF65-F5344CB8AC3E}">
        <p14:creationId xmlns:p14="http://schemas.microsoft.com/office/powerpoint/2010/main" val="1392676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EA5C-4762-4A47-9A93-05B2FF4D578E}"/>
              </a:ext>
            </a:extLst>
          </p:cNvPr>
          <p:cNvSpPr>
            <a:spLocks noGrp="1"/>
          </p:cNvSpPr>
          <p:nvPr>
            <p:ph type="title"/>
          </p:nvPr>
        </p:nvSpPr>
        <p:spPr>
          <a:xfrm>
            <a:off x="2554533" y="4425952"/>
            <a:ext cx="14984730" cy="2120901"/>
          </a:xfrm>
        </p:spPr>
        <p:txBody>
          <a:bodyPr/>
          <a:lstStyle/>
          <a:p>
            <a:r>
              <a:rPr lang="en-US" dirty="0"/>
              <a:t>Backup slides</a:t>
            </a:r>
          </a:p>
        </p:txBody>
      </p:sp>
      <p:sp>
        <p:nvSpPr>
          <p:cNvPr id="4" name="Slide Number Placeholder 3">
            <a:extLst>
              <a:ext uri="{FF2B5EF4-FFF2-40B4-BE49-F238E27FC236}">
                <a16:creationId xmlns:a16="http://schemas.microsoft.com/office/drawing/2014/main" id="{2AE8BE30-2467-4BED-BAD4-FDC5DA89FDF3}"/>
              </a:ext>
            </a:extLst>
          </p:cNvPr>
          <p:cNvSpPr>
            <a:spLocks noGrp="1"/>
          </p:cNvSpPr>
          <p:nvPr>
            <p:ph type="sldNum" sz="quarter" idx="12"/>
          </p:nvPr>
        </p:nvSpPr>
        <p:spPr/>
        <p:txBody>
          <a:bodyPr/>
          <a:lstStyle/>
          <a:p>
            <a:fld id="{DCE5FC2F-9F3E-40BA-BF15-0F7774B3E1B8}" type="slidenum">
              <a:rPr lang="en-US" smtClean="0"/>
              <a:t>32</a:t>
            </a:fld>
            <a:endParaRPr lang="en-US"/>
          </a:p>
        </p:txBody>
      </p:sp>
    </p:spTree>
    <p:extLst>
      <p:ext uri="{BB962C8B-B14F-4D97-AF65-F5344CB8AC3E}">
        <p14:creationId xmlns:p14="http://schemas.microsoft.com/office/powerpoint/2010/main" val="1366448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E1AA-AF79-4CE6-B961-F9CEBDCD182B}"/>
              </a:ext>
            </a:extLst>
          </p:cNvPr>
          <p:cNvSpPr>
            <a:spLocks noGrp="1"/>
          </p:cNvSpPr>
          <p:nvPr>
            <p:ph type="title"/>
          </p:nvPr>
        </p:nvSpPr>
        <p:spPr/>
        <p:txBody>
          <a:bodyPr/>
          <a:lstStyle/>
          <a:p>
            <a:r>
              <a:rPr lang="en-US" dirty="0"/>
              <a:t>NUMA-GPU is already out there!</a:t>
            </a:r>
          </a:p>
        </p:txBody>
      </p:sp>
      <p:pic>
        <p:nvPicPr>
          <p:cNvPr id="15364" name="Picture 4">
            <a:extLst>
              <a:ext uri="{FF2B5EF4-FFF2-40B4-BE49-F238E27FC236}">
                <a16:creationId xmlns:a16="http://schemas.microsoft.com/office/drawing/2014/main" id="{9DE7E688-BAB2-4D9E-83BE-CD03B667BC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20210" y="2987611"/>
            <a:ext cx="6605291" cy="33155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B9E0C36-8C63-47A2-8915-2A7F03119C35}"/>
              </a:ext>
            </a:extLst>
          </p:cNvPr>
          <p:cNvSpPr>
            <a:spLocks noGrp="1"/>
          </p:cNvSpPr>
          <p:nvPr>
            <p:ph type="sldNum" sz="quarter" idx="12"/>
          </p:nvPr>
        </p:nvSpPr>
        <p:spPr/>
        <p:txBody>
          <a:bodyPr/>
          <a:lstStyle/>
          <a:p>
            <a:fld id="{DCE5FC2F-9F3E-40BA-BF15-0F7774B3E1B8}" type="slidenum">
              <a:rPr lang="en-US" smtClean="0"/>
              <a:t>33</a:t>
            </a:fld>
            <a:endParaRPr lang="en-US"/>
          </a:p>
        </p:txBody>
      </p:sp>
      <p:pic>
        <p:nvPicPr>
          <p:cNvPr id="15362" name="Picture 2" descr="Exclusive: Internal Intel Xe Docs Reveal 500-Watt GPU and 'Tile' Design |  Digital Trends">
            <a:extLst>
              <a:ext uri="{FF2B5EF4-FFF2-40B4-BE49-F238E27FC236}">
                <a16:creationId xmlns:a16="http://schemas.microsoft.com/office/drawing/2014/main" id="{DE7A0A9F-CEB8-4269-AEA9-007535CB7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8066" y="3135288"/>
            <a:ext cx="5415517" cy="3020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A8E31F-5524-4116-A158-13DCF6637D1B}"/>
              </a:ext>
            </a:extLst>
          </p:cNvPr>
          <p:cNvSpPr txBox="1"/>
          <p:nvPr/>
        </p:nvSpPr>
        <p:spPr>
          <a:xfrm>
            <a:off x="12939078" y="6819245"/>
            <a:ext cx="4633491" cy="1754326"/>
          </a:xfrm>
          <a:prstGeom prst="rect">
            <a:avLst/>
          </a:prstGeom>
          <a:noFill/>
        </p:spPr>
        <p:txBody>
          <a:bodyPr wrap="square" rtlCol="0">
            <a:spAutoFit/>
          </a:bodyPr>
          <a:lstStyle/>
          <a:p>
            <a:pPr algn="ctr"/>
            <a:r>
              <a:rPr lang="en-US" sz="3600" b="1" dirty="0"/>
              <a:t>Next Intel </a:t>
            </a:r>
            <a:r>
              <a:rPr lang="en-US" sz="3600" b="1" dirty="0" err="1"/>
              <a:t>Xe</a:t>
            </a:r>
            <a:r>
              <a:rPr lang="en-US" sz="3600" b="1" dirty="0"/>
              <a:t> GPU </a:t>
            </a:r>
          </a:p>
          <a:p>
            <a:pPr algn="ctr"/>
            <a:r>
              <a:rPr lang="en-US" sz="3600" b="1" dirty="0"/>
              <a:t>8 </a:t>
            </a:r>
            <a:r>
              <a:rPr lang="en-US" sz="3600" b="1" dirty="0" err="1"/>
              <a:t>chiplets</a:t>
            </a:r>
            <a:r>
              <a:rPr lang="en-US" sz="3600" b="1" dirty="0"/>
              <a:t> per GPU</a:t>
            </a:r>
          </a:p>
          <a:p>
            <a:pPr algn="ctr"/>
            <a:r>
              <a:rPr lang="en-US" sz="3600" b="1" dirty="0"/>
              <a:t>6 GPUs per server</a:t>
            </a:r>
          </a:p>
        </p:txBody>
      </p:sp>
      <p:sp>
        <p:nvSpPr>
          <p:cNvPr id="10" name="TextBox 9">
            <a:extLst>
              <a:ext uri="{FF2B5EF4-FFF2-40B4-BE49-F238E27FC236}">
                <a16:creationId xmlns:a16="http://schemas.microsoft.com/office/drawing/2014/main" id="{F1E95DD6-44F4-4E0C-BD74-5177A516E1ED}"/>
              </a:ext>
            </a:extLst>
          </p:cNvPr>
          <p:cNvSpPr txBox="1"/>
          <p:nvPr/>
        </p:nvSpPr>
        <p:spPr>
          <a:xfrm>
            <a:off x="5420210" y="6702456"/>
            <a:ext cx="6329341" cy="1754326"/>
          </a:xfrm>
          <a:prstGeom prst="rect">
            <a:avLst/>
          </a:prstGeom>
          <a:noFill/>
        </p:spPr>
        <p:txBody>
          <a:bodyPr wrap="square" rtlCol="0">
            <a:spAutoFit/>
          </a:bodyPr>
          <a:lstStyle/>
          <a:p>
            <a:pPr algn="ctr"/>
            <a:r>
              <a:rPr lang="en-US" sz="3600" b="1" dirty="0"/>
              <a:t>Nvidia Ampere has two virtual </a:t>
            </a:r>
            <a:r>
              <a:rPr lang="en-US" sz="3600" b="1" dirty="0" err="1"/>
              <a:t>chiplets</a:t>
            </a:r>
            <a:r>
              <a:rPr lang="en-US" sz="3600" b="1" dirty="0"/>
              <a:t> (on the same silicon) under the hood</a:t>
            </a:r>
          </a:p>
        </p:txBody>
      </p:sp>
      <p:pic>
        <p:nvPicPr>
          <p:cNvPr id="11" name="Picture 10">
            <a:extLst>
              <a:ext uri="{FF2B5EF4-FFF2-40B4-BE49-F238E27FC236}">
                <a16:creationId xmlns:a16="http://schemas.microsoft.com/office/drawing/2014/main" id="{6CFD0CC6-59E6-4D59-A4A3-FA40CC21C72C}"/>
              </a:ext>
            </a:extLst>
          </p:cNvPr>
          <p:cNvPicPr>
            <a:picLocks noChangeAspect="1"/>
          </p:cNvPicPr>
          <p:nvPr/>
        </p:nvPicPr>
        <p:blipFill>
          <a:blip r:embed="rId4"/>
          <a:stretch>
            <a:fillRect/>
          </a:stretch>
        </p:blipFill>
        <p:spPr>
          <a:xfrm>
            <a:off x="1543621" y="3135289"/>
            <a:ext cx="2505075" cy="2466975"/>
          </a:xfrm>
          <a:prstGeom prst="rect">
            <a:avLst/>
          </a:prstGeom>
        </p:spPr>
      </p:pic>
      <p:sp>
        <p:nvSpPr>
          <p:cNvPr id="12" name="TextBox 11">
            <a:extLst>
              <a:ext uri="{FF2B5EF4-FFF2-40B4-BE49-F238E27FC236}">
                <a16:creationId xmlns:a16="http://schemas.microsoft.com/office/drawing/2014/main" id="{F591A094-B8E8-471C-A9AF-176D55953068}"/>
              </a:ext>
            </a:extLst>
          </p:cNvPr>
          <p:cNvSpPr txBox="1"/>
          <p:nvPr/>
        </p:nvSpPr>
        <p:spPr>
          <a:xfrm>
            <a:off x="786717" y="6303158"/>
            <a:ext cx="4633491" cy="1200329"/>
          </a:xfrm>
          <a:prstGeom prst="rect">
            <a:avLst/>
          </a:prstGeom>
          <a:noFill/>
        </p:spPr>
        <p:txBody>
          <a:bodyPr wrap="square" rtlCol="0">
            <a:spAutoFit/>
          </a:bodyPr>
          <a:lstStyle/>
          <a:p>
            <a:pPr algn="ctr"/>
            <a:r>
              <a:rPr lang="en-US" sz="3600" b="1" dirty="0"/>
              <a:t>Nvidia DGX server</a:t>
            </a:r>
          </a:p>
          <a:p>
            <a:pPr algn="ctr"/>
            <a:r>
              <a:rPr lang="en-US" sz="3600" b="1" dirty="0"/>
              <a:t>(4-16 GPUs)</a:t>
            </a:r>
          </a:p>
        </p:txBody>
      </p:sp>
    </p:spTree>
    <p:extLst>
      <p:ext uri="{BB962C8B-B14F-4D97-AF65-F5344CB8AC3E}">
        <p14:creationId xmlns:p14="http://schemas.microsoft.com/office/powerpoint/2010/main" val="3340923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9BC1-80A6-4013-91C5-6AEB494770F2}"/>
              </a:ext>
            </a:extLst>
          </p:cNvPr>
          <p:cNvSpPr>
            <a:spLocks noGrp="1"/>
          </p:cNvSpPr>
          <p:nvPr>
            <p:ph type="title"/>
          </p:nvPr>
        </p:nvSpPr>
        <p:spPr>
          <a:xfrm>
            <a:off x="2261235" y="468755"/>
            <a:ext cx="14984730" cy="1967613"/>
          </a:xfrm>
        </p:spPr>
        <p:txBody>
          <a:bodyPr/>
          <a:lstStyle/>
          <a:p>
            <a:r>
              <a:rPr lang="en-US"/>
              <a:t>Interconnect Technologies </a:t>
            </a:r>
            <a:endParaRPr lang="en-US" dirty="0"/>
          </a:p>
        </p:txBody>
      </p:sp>
      <p:sp>
        <p:nvSpPr>
          <p:cNvPr id="4" name="Slide Number Placeholder 3">
            <a:extLst>
              <a:ext uri="{FF2B5EF4-FFF2-40B4-BE49-F238E27FC236}">
                <a16:creationId xmlns:a16="http://schemas.microsoft.com/office/drawing/2014/main" id="{8297072B-21D3-440E-A19C-71C6DC8BC2F0}"/>
              </a:ext>
            </a:extLst>
          </p:cNvPr>
          <p:cNvSpPr>
            <a:spLocks noGrp="1"/>
          </p:cNvSpPr>
          <p:nvPr>
            <p:ph type="sldNum" sz="quarter" idx="12"/>
          </p:nvPr>
        </p:nvSpPr>
        <p:spPr/>
        <p:txBody>
          <a:bodyPr/>
          <a:lstStyle/>
          <a:p>
            <a:fld id="{DCE5FC2F-9F3E-40BA-BF15-0F7774B3E1B8}" type="slidenum">
              <a:rPr lang="en-US" smtClean="0"/>
              <a:t>34</a:t>
            </a:fld>
            <a:endParaRPr lang="en-US"/>
          </a:p>
        </p:txBody>
      </p:sp>
      <p:sp>
        <p:nvSpPr>
          <p:cNvPr id="5" name="TextBox 4">
            <a:extLst>
              <a:ext uri="{FF2B5EF4-FFF2-40B4-BE49-F238E27FC236}">
                <a16:creationId xmlns:a16="http://schemas.microsoft.com/office/drawing/2014/main" id="{3C440B11-797D-4A7D-B25F-C5B64A826A17}"/>
              </a:ext>
            </a:extLst>
          </p:cNvPr>
          <p:cNvSpPr txBox="1"/>
          <p:nvPr/>
        </p:nvSpPr>
        <p:spPr>
          <a:xfrm>
            <a:off x="2170769" y="2724103"/>
            <a:ext cx="3851466" cy="1200329"/>
          </a:xfrm>
          <a:prstGeom prst="rect">
            <a:avLst/>
          </a:prstGeom>
          <a:noFill/>
        </p:spPr>
        <p:txBody>
          <a:bodyPr wrap="square" rtlCol="0">
            <a:spAutoFit/>
          </a:bodyPr>
          <a:lstStyle/>
          <a:p>
            <a:pPr algn="ctr"/>
            <a:r>
              <a:rPr lang="en-US" sz="3600" b="1"/>
              <a:t>PCB Connection</a:t>
            </a:r>
          </a:p>
          <a:p>
            <a:pPr algn="ctr"/>
            <a:r>
              <a:rPr lang="en-US" sz="3600" b="1"/>
              <a:t>(e.g. NVLink) </a:t>
            </a:r>
            <a:endParaRPr lang="en-US" sz="3600" b="1" dirty="0"/>
          </a:p>
        </p:txBody>
      </p:sp>
      <p:sp>
        <p:nvSpPr>
          <p:cNvPr id="11" name="TextBox 10">
            <a:extLst>
              <a:ext uri="{FF2B5EF4-FFF2-40B4-BE49-F238E27FC236}">
                <a16:creationId xmlns:a16="http://schemas.microsoft.com/office/drawing/2014/main" id="{38305602-F364-4F47-B3E6-BCE90A826505}"/>
              </a:ext>
            </a:extLst>
          </p:cNvPr>
          <p:cNvSpPr txBox="1"/>
          <p:nvPr/>
        </p:nvSpPr>
        <p:spPr>
          <a:xfrm>
            <a:off x="13013074" y="2779771"/>
            <a:ext cx="3162019" cy="1200329"/>
          </a:xfrm>
          <a:prstGeom prst="rect">
            <a:avLst/>
          </a:prstGeom>
          <a:noFill/>
        </p:spPr>
        <p:txBody>
          <a:bodyPr wrap="none" rtlCol="0">
            <a:spAutoFit/>
          </a:bodyPr>
          <a:lstStyle/>
          <a:p>
            <a:pPr algn="ctr"/>
            <a:r>
              <a:rPr lang="en-US" sz="3600" b="1"/>
              <a:t>AMD’s </a:t>
            </a:r>
          </a:p>
          <a:p>
            <a:pPr algn="ctr"/>
            <a:r>
              <a:rPr lang="en-US" sz="3600" b="1"/>
              <a:t>Interposer TSVs</a:t>
            </a:r>
            <a:endParaRPr lang="en-US" sz="3600" b="1" dirty="0"/>
          </a:p>
        </p:txBody>
      </p:sp>
      <p:pic>
        <p:nvPicPr>
          <p:cNvPr id="2054" name="Picture 6" descr="2nd Gen EPYC Rome- Chiplet Die Diagram | Microway">
            <a:extLst>
              <a:ext uri="{FF2B5EF4-FFF2-40B4-BE49-F238E27FC236}">
                <a16:creationId xmlns:a16="http://schemas.microsoft.com/office/drawing/2014/main" id="{BD82F9FB-136C-4D0B-AB36-CC656D070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7705" y="4125412"/>
            <a:ext cx="3175749" cy="24717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1761791-2D88-4537-945D-F420F2EC9FF3}"/>
              </a:ext>
            </a:extLst>
          </p:cNvPr>
          <p:cNvPicPr>
            <a:picLocks noChangeAspect="1"/>
          </p:cNvPicPr>
          <p:nvPr/>
        </p:nvPicPr>
        <p:blipFill>
          <a:blip r:embed="rId3"/>
          <a:stretch>
            <a:fillRect/>
          </a:stretch>
        </p:blipFill>
        <p:spPr>
          <a:xfrm>
            <a:off x="7939097" y="3972159"/>
            <a:ext cx="2816386" cy="3132424"/>
          </a:xfrm>
          <a:prstGeom prst="rect">
            <a:avLst/>
          </a:prstGeom>
        </p:spPr>
      </p:pic>
      <p:sp>
        <p:nvSpPr>
          <p:cNvPr id="17" name="TextBox 16">
            <a:extLst>
              <a:ext uri="{FF2B5EF4-FFF2-40B4-BE49-F238E27FC236}">
                <a16:creationId xmlns:a16="http://schemas.microsoft.com/office/drawing/2014/main" id="{69FB66A4-9F22-4CDD-9168-3AC01CDCE38B}"/>
              </a:ext>
            </a:extLst>
          </p:cNvPr>
          <p:cNvSpPr txBox="1"/>
          <p:nvPr/>
        </p:nvSpPr>
        <p:spPr>
          <a:xfrm>
            <a:off x="6948222" y="2575933"/>
            <a:ext cx="4465673" cy="1200329"/>
          </a:xfrm>
          <a:prstGeom prst="rect">
            <a:avLst/>
          </a:prstGeom>
          <a:noFill/>
        </p:spPr>
        <p:txBody>
          <a:bodyPr wrap="square" rtlCol="0">
            <a:spAutoFit/>
          </a:bodyPr>
          <a:lstStyle/>
          <a:p>
            <a:pPr algn="ctr"/>
            <a:r>
              <a:rPr lang="en-US" sz="3600" b="1"/>
              <a:t>Nvidia’s GRS </a:t>
            </a:r>
          </a:p>
          <a:p>
            <a:pPr algn="ctr"/>
            <a:r>
              <a:rPr lang="en-US" sz="3600" b="1"/>
              <a:t>Package Substrate</a:t>
            </a:r>
            <a:endParaRPr lang="en-US" sz="3600" b="1" dirty="0"/>
          </a:p>
        </p:txBody>
      </p:sp>
      <p:pic>
        <p:nvPicPr>
          <p:cNvPr id="12" name="Picture 11">
            <a:extLst>
              <a:ext uri="{FF2B5EF4-FFF2-40B4-BE49-F238E27FC236}">
                <a16:creationId xmlns:a16="http://schemas.microsoft.com/office/drawing/2014/main" id="{971757DF-677A-4017-AB28-8DABB69C373D}"/>
              </a:ext>
            </a:extLst>
          </p:cNvPr>
          <p:cNvPicPr>
            <a:picLocks noChangeAspect="1"/>
          </p:cNvPicPr>
          <p:nvPr/>
        </p:nvPicPr>
        <p:blipFill>
          <a:blip r:embed="rId4"/>
          <a:stretch>
            <a:fillRect/>
          </a:stretch>
        </p:blipFill>
        <p:spPr>
          <a:xfrm>
            <a:off x="2843968" y="4252915"/>
            <a:ext cx="2505075" cy="2466975"/>
          </a:xfrm>
          <a:prstGeom prst="rect">
            <a:avLst/>
          </a:prstGeom>
        </p:spPr>
      </p:pic>
      <p:sp>
        <p:nvSpPr>
          <p:cNvPr id="19" name="TextBox 18">
            <a:extLst>
              <a:ext uri="{FF2B5EF4-FFF2-40B4-BE49-F238E27FC236}">
                <a16:creationId xmlns:a16="http://schemas.microsoft.com/office/drawing/2014/main" id="{B650975F-69D5-44AC-9ECE-D6EE97814645}"/>
              </a:ext>
            </a:extLst>
          </p:cNvPr>
          <p:cNvSpPr txBox="1"/>
          <p:nvPr/>
        </p:nvSpPr>
        <p:spPr>
          <a:xfrm>
            <a:off x="10828108" y="7352381"/>
            <a:ext cx="5017592" cy="646331"/>
          </a:xfrm>
          <a:prstGeom prst="rect">
            <a:avLst/>
          </a:prstGeom>
          <a:noFill/>
        </p:spPr>
        <p:txBody>
          <a:bodyPr wrap="none" rtlCol="0">
            <a:spAutoFit/>
          </a:bodyPr>
          <a:lstStyle/>
          <a:p>
            <a:pPr algn="ctr"/>
            <a:r>
              <a:rPr lang="en-US" sz="3600" b="1" dirty="0"/>
              <a:t>Wafer-scale (UCLA’s Si-IF)</a:t>
            </a:r>
          </a:p>
        </p:txBody>
      </p:sp>
      <p:pic>
        <p:nvPicPr>
          <p:cNvPr id="14" name="Picture 13">
            <a:extLst>
              <a:ext uri="{FF2B5EF4-FFF2-40B4-BE49-F238E27FC236}">
                <a16:creationId xmlns:a16="http://schemas.microsoft.com/office/drawing/2014/main" id="{A1D671E7-5AA2-4A25-96A6-0A330A698CAB}"/>
              </a:ext>
            </a:extLst>
          </p:cNvPr>
          <p:cNvPicPr>
            <a:picLocks noChangeAspect="1"/>
          </p:cNvPicPr>
          <p:nvPr/>
        </p:nvPicPr>
        <p:blipFill>
          <a:blip r:embed="rId5"/>
          <a:stretch>
            <a:fillRect/>
          </a:stretch>
        </p:blipFill>
        <p:spPr>
          <a:xfrm>
            <a:off x="4462364" y="8396870"/>
            <a:ext cx="5313167" cy="1537842"/>
          </a:xfrm>
          <a:prstGeom prst="rect">
            <a:avLst/>
          </a:prstGeom>
        </p:spPr>
      </p:pic>
      <p:pic>
        <p:nvPicPr>
          <p:cNvPr id="13" name="Picture 8" descr="Cerebras Systems unveils the industry's first trillion transistor ...">
            <a:extLst>
              <a:ext uri="{FF2B5EF4-FFF2-40B4-BE49-F238E27FC236}">
                <a16:creationId xmlns:a16="http://schemas.microsoft.com/office/drawing/2014/main" id="{276E9499-4552-49B8-BBCB-A8E121FDE4B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210" r="-3" b="17210"/>
          <a:stretch/>
        </p:blipFill>
        <p:spPr bwMode="auto">
          <a:xfrm>
            <a:off x="11487355" y="8202547"/>
            <a:ext cx="3699105" cy="19676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8574385-EAD1-4B8F-9FC4-8C461336579C}"/>
              </a:ext>
            </a:extLst>
          </p:cNvPr>
          <p:cNvSpPr txBox="1"/>
          <p:nvPr/>
        </p:nvSpPr>
        <p:spPr>
          <a:xfrm>
            <a:off x="4784744" y="7556219"/>
            <a:ext cx="4326955" cy="646331"/>
          </a:xfrm>
          <a:prstGeom prst="rect">
            <a:avLst/>
          </a:prstGeom>
          <a:noFill/>
        </p:spPr>
        <p:txBody>
          <a:bodyPr wrap="none" rtlCol="0">
            <a:spAutoFit/>
          </a:bodyPr>
          <a:lstStyle/>
          <a:p>
            <a:pPr algn="ctr"/>
            <a:r>
              <a:rPr lang="en-US" sz="3600" b="1" dirty="0"/>
              <a:t>Intel’s EMIB (</a:t>
            </a:r>
            <a:r>
              <a:rPr lang="en-US" sz="3600" b="1" dirty="0" err="1"/>
              <a:t>Foveros</a:t>
            </a:r>
            <a:r>
              <a:rPr lang="en-US" sz="3600" b="1" dirty="0"/>
              <a:t>)</a:t>
            </a:r>
          </a:p>
        </p:txBody>
      </p:sp>
    </p:spTree>
    <p:extLst>
      <p:ext uri="{BB962C8B-B14F-4D97-AF65-F5344CB8AC3E}">
        <p14:creationId xmlns:p14="http://schemas.microsoft.com/office/powerpoint/2010/main" val="3165824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3A416-20C1-426C-9CAD-26612EB2919F}"/>
              </a:ext>
            </a:extLst>
          </p:cNvPr>
          <p:cNvSpPr>
            <a:spLocks noGrp="1"/>
          </p:cNvSpPr>
          <p:nvPr>
            <p:ph type="title"/>
          </p:nvPr>
        </p:nvSpPr>
        <p:spPr/>
        <p:txBody>
          <a:bodyPr/>
          <a:lstStyle/>
          <a:p>
            <a:r>
              <a:rPr lang="en-US" dirty="0"/>
              <a:t>Solution#1: </a:t>
            </a:r>
            <a:r>
              <a:rPr lang="en-US" dirty="0" err="1"/>
              <a:t>Chiplet</a:t>
            </a:r>
            <a:r>
              <a:rPr lang="en-US" dirty="0"/>
              <a:t>-based GPU</a:t>
            </a:r>
          </a:p>
        </p:txBody>
      </p:sp>
      <p:sp>
        <p:nvSpPr>
          <p:cNvPr id="3" name="Content Placeholder 2">
            <a:extLst>
              <a:ext uri="{FF2B5EF4-FFF2-40B4-BE49-F238E27FC236}">
                <a16:creationId xmlns:a16="http://schemas.microsoft.com/office/drawing/2014/main" id="{174642C5-EDAD-4FC4-8173-9895A36C76E0}"/>
              </a:ext>
            </a:extLst>
          </p:cNvPr>
          <p:cNvSpPr>
            <a:spLocks noGrp="1"/>
          </p:cNvSpPr>
          <p:nvPr>
            <p:ph idx="1"/>
          </p:nvPr>
        </p:nvSpPr>
        <p:spPr>
          <a:xfrm>
            <a:off x="2261235" y="2705105"/>
            <a:ext cx="14984730" cy="7263099"/>
          </a:xfrm>
        </p:spPr>
        <p:txBody>
          <a:bodyPr/>
          <a:lstStyle/>
          <a:p>
            <a:r>
              <a:rPr lang="en-US" dirty="0"/>
              <a:t>Easy manufacturable, high yield and less expensive </a:t>
            </a:r>
            <a:r>
              <a:rPr lang="en-US" dirty="0" err="1"/>
              <a:t>Chiplets</a:t>
            </a:r>
            <a:r>
              <a:rPr lang="en-US" dirty="0"/>
              <a:t>.</a:t>
            </a:r>
          </a:p>
          <a:p>
            <a:endParaRPr lang="en-US" b="1" dirty="0"/>
          </a:p>
        </p:txBody>
      </p:sp>
      <p:sp>
        <p:nvSpPr>
          <p:cNvPr id="116" name="Slide Number Placeholder 115">
            <a:extLst>
              <a:ext uri="{FF2B5EF4-FFF2-40B4-BE49-F238E27FC236}">
                <a16:creationId xmlns:a16="http://schemas.microsoft.com/office/drawing/2014/main" id="{66308294-5AC7-4BE0-8466-2876F530B173}"/>
              </a:ext>
            </a:extLst>
          </p:cNvPr>
          <p:cNvSpPr>
            <a:spLocks noGrp="1"/>
          </p:cNvSpPr>
          <p:nvPr>
            <p:ph type="sldNum" sz="quarter" idx="12"/>
          </p:nvPr>
        </p:nvSpPr>
        <p:spPr/>
        <p:txBody>
          <a:bodyPr/>
          <a:lstStyle/>
          <a:p>
            <a:fld id="{DCE5FC2F-9F3E-40BA-BF15-0F7774B3E1B8}" type="slidenum">
              <a:rPr lang="en-US" smtClean="0"/>
              <a:t>35</a:t>
            </a:fld>
            <a:endParaRPr lang="en-US" dirty="0"/>
          </a:p>
        </p:txBody>
      </p:sp>
      <p:pic>
        <p:nvPicPr>
          <p:cNvPr id="76" name="Picture 75">
            <a:extLst>
              <a:ext uri="{FF2B5EF4-FFF2-40B4-BE49-F238E27FC236}">
                <a16:creationId xmlns:a16="http://schemas.microsoft.com/office/drawing/2014/main" id="{0EFD4438-C4F1-49E0-AA79-4C60D3B6155D}"/>
              </a:ext>
            </a:extLst>
          </p:cNvPr>
          <p:cNvPicPr>
            <a:picLocks noChangeAspect="1"/>
          </p:cNvPicPr>
          <p:nvPr/>
        </p:nvPicPr>
        <p:blipFill>
          <a:blip r:embed="rId3"/>
          <a:stretch>
            <a:fillRect/>
          </a:stretch>
        </p:blipFill>
        <p:spPr>
          <a:xfrm>
            <a:off x="7216499" y="4025977"/>
            <a:ext cx="7724869" cy="6055420"/>
          </a:xfrm>
          <a:prstGeom prst="rect">
            <a:avLst/>
          </a:prstGeom>
        </p:spPr>
      </p:pic>
      <p:sp>
        <p:nvSpPr>
          <p:cNvPr id="80" name="Rectangle: Rounded Corners 79">
            <a:extLst>
              <a:ext uri="{FF2B5EF4-FFF2-40B4-BE49-F238E27FC236}">
                <a16:creationId xmlns:a16="http://schemas.microsoft.com/office/drawing/2014/main" id="{B905294B-8674-42FD-94DD-F3C12A6D872B}"/>
              </a:ext>
            </a:extLst>
          </p:cNvPr>
          <p:cNvSpPr/>
          <p:nvPr/>
        </p:nvSpPr>
        <p:spPr>
          <a:xfrm>
            <a:off x="2053631" y="6345147"/>
            <a:ext cx="2238766" cy="1538605"/>
          </a:xfrm>
          <a:prstGeom prst="roundRect">
            <a:avLst/>
          </a:prstGeom>
          <a:solidFill>
            <a:schemeClr val="bg1">
              <a:lumMod val="75000"/>
            </a:schemeClr>
          </a:solidFill>
          <a:ln w="57150"/>
        </p:spPr>
        <p:style>
          <a:lnRef idx="2">
            <a:schemeClr val="dk1"/>
          </a:lnRef>
          <a:fillRef idx="1">
            <a:schemeClr val="lt1"/>
          </a:fillRef>
          <a:effectRef idx="0">
            <a:schemeClr val="dk1"/>
          </a:effectRef>
          <a:fontRef idx="minor">
            <a:schemeClr val="dk1"/>
          </a:fontRef>
        </p:style>
        <p:txBody>
          <a:bodyPr lIns="119472" tIns="59736" rIns="119472" bIns="59736" spcCol="0" rtlCol="0" anchor="ctr"/>
          <a:lstStyle/>
          <a:p>
            <a:pPr algn="ctr"/>
            <a:r>
              <a:rPr lang="en-US" sz="4600" b="1" dirty="0"/>
              <a:t>GPU</a:t>
            </a:r>
          </a:p>
        </p:txBody>
      </p:sp>
      <p:cxnSp>
        <p:nvCxnSpPr>
          <p:cNvPr id="81" name="Straight Connector 80">
            <a:extLst>
              <a:ext uri="{FF2B5EF4-FFF2-40B4-BE49-F238E27FC236}">
                <a16:creationId xmlns:a16="http://schemas.microsoft.com/office/drawing/2014/main" id="{9DA25602-7E40-4DEA-A8A9-3E8FA316099B}"/>
              </a:ext>
            </a:extLst>
          </p:cNvPr>
          <p:cNvCxnSpPr>
            <a:cxnSpLocks/>
          </p:cNvCxnSpPr>
          <p:nvPr/>
        </p:nvCxnSpPr>
        <p:spPr>
          <a:xfrm flipV="1">
            <a:off x="4281273" y="4423144"/>
            <a:ext cx="3654160" cy="2091048"/>
          </a:xfrm>
          <a:prstGeom prst="line">
            <a:avLst/>
          </a:prstGeom>
          <a:ln w="38100"/>
        </p:spPr>
        <p:style>
          <a:lnRef idx="2">
            <a:schemeClr val="dk1"/>
          </a:lnRef>
          <a:fillRef idx="0">
            <a:schemeClr val="dk1"/>
          </a:fillRef>
          <a:effectRef idx="1">
            <a:schemeClr val="dk1"/>
          </a:effectRef>
          <a:fontRef idx="minor">
            <a:schemeClr val="tx1"/>
          </a:fontRef>
        </p:style>
      </p:cxnSp>
      <p:cxnSp>
        <p:nvCxnSpPr>
          <p:cNvPr id="83" name="Straight Connector 82">
            <a:extLst>
              <a:ext uri="{FF2B5EF4-FFF2-40B4-BE49-F238E27FC236}">
                <a16:creationId xmlns:a16="http://schemas.microsoft.com/office/drawing/2014/main" id="{50F36DB9-DE75-4109-9A62-0205CC2327D5}"/>
              </a:ext>
            </a:extLst>
          </p:cNvPr>
          <p:cNvCxnSpPr>
            <a:cxnSpLocks/>
          </p:cNvCxnSpPr>
          <p:nvPr/>
        </p:nvCxnSpPr>
        <p:spPr>
          <a:xfrm>
            <a:off x="4281276" y="7814434"/>
            <a:ext cx="3543757" cy="1706816"/>
          </a:xfrm>
          <a:prstGeom prst="line">
            <a:avLst/>
          </a:prstGeom>
          <a:ln w="38100"/>
        </p:spPr>
        <p:style>
          <a:lnRef idx="2">
            <a:schemeClr val="dk1"/>
          </a:lnRef>
          <a:fillRef idx="0">
            <a:schemeClr val="dk1"/>
          </a:fillRef>
          <a:effectRef idx="1">
            <a:schemeClr val="dk1"/>
          </a:effectRef>
          <a:fontRef idx="minor">
            <a:schemeClr val="tx1"/>
          </a:fontRef>
        </p:style>
      </p:cxnSp>
      <p:sp>
        <p:nvSpPr>
          <p:cNvPr id="90" name="TextBox 89">
            <a:extLst>
              <a:ext uri="{FF2B5EF4-FFF2-40B4-BE49-F238E27FC236}">
                <a16:creationId xmlns:a16="http://schemas.microsoft.com/office/drawing/2014/main" id="{B74CFFC8-CA58-4D25-B521-F906A31CD3EB}"/>
              </a:ext>
            </a:extLst>
          </p:cNvPr>
          <p:cNvSpPr txBox="1"/>
          <p:nvPr/>
        </p:nvSpPr>
        <p:spPr>
          <a:xfrm>
            <a:off x="7659753" y="3497282"/>
            <a:ext cx="3925498" cy="677108"/>
          </a:xfrm>
          <a:prstGeom prst="rect">
            <a:avLst/>
          </a:prstGeom>
          <a:noFill/>
        </p:spPr>
        <p:txBody>
          <a:bodyPr wrap="none" rtlCol="0">
            <a:spAutoFit/>
          </a:bodyPr>
          <a:lstStyle/>
          <a:p>
            <a:r>
              <a:rPr lang="en-US" sz="3800" b="1" i="1" dirty="0"/>
              <a:t>Single Logical GPU</a:t>
            </a:r>
          </a:p>
        </p:txBody>
      </p:sp>
      <p:sp>
        <p:nvSpPr>
          <p:cNvPr id="96" name="TextBox 95">
            <a:extLst>
              <a:ext uri="{FF2B5EF4-FFF2-40B4-BE49-F238E27FC236}">
                <a16:creationId xmlns:a16="http://schemas.microsoft.com/office/drawing/2014/main" id="{1A4B0919-90B1-4CD6-B0B5-A4059D3B29D8}"/>
              </a:ext>
            </a:extLst>
          </p:cNvPr>
          <p:cNvSpPr txBox="1"/>
          <p:nvPr/>
        </p:nvSpPr>
        <p:spPr>
          <a:xfrm>
            <a:off x="3112804" y="10117876"/>
            <a:ext cx="13334099" cy="830997"/>
          </a:xfrm>
          <a:prstGeom prst="rect">
            <a:avLst/>
          </a:prstGeom>
          <a:noFill/>
        </p:spPr>
        <p:txBody>
          <a:bodyPr wrap="none" rtlCol="0">
            <a:spAutoFit/>
          </a:bodyPr>
          <a:lstStyle/>
          <a:p>
            <a:r>
              <a:rPr lang="en-US" sz="2400" dirty="0" err="1"/>
              <a:t>Arunkumar</a:t>
            </a:r>
            <a:r>
              <a:rPr lang="en-US" sz="2400" dirty="0"/>
              <a:t> et al, “MCM-GPU: Multi-Chip-Module GPUs for Continued Performance Scalability” ISCA 2017</a:t>
            </a:r>
          </a:p>
          <a:p>
            <a:r>
              <a:rPr lang="en-US" sz="2400" dirty="0"/>
              <a:t>Kannan et al ,“Enabling Interposer-based Disintegration of Multi-core Processors”, MICRO 2015</a:t>
            </a:r>
          </a:p>
        </p:txBody>
      </p:sp>
      <p:sp>
        <p:nvSpPr>
          <p:cNvPr id="102" name="TextBox 101">
            <a:extLst>
              <a:ext uri="{FF2B5EF4-FFF2-40B4-BE49-F238E27FC236}">
                <a16:creationId xmlns:a16="http://schemas.microsoft.com/office/drawing/2014/main" id="{2B12BE2F-C372-4EDF-8FC9-CBCFCB8F4C33}"/>
              </a:ext>
            </a:extLst>
          </p:cNvPr>
          <p:cNvSpPr txBox="1"/>
          <p:nvPr/>
        </p:nvSpPr>
        <p:spPr>
          <a:xfrm>
            <a:off x="14620300" y="3921222"/>
            <a:ext cx="3925498" cy="2031325"/>
          </a:xfrm>
          <a:prstGeom prst="rect">
            <a:avLst/>
          </a:prstGeom>
          <a:noFill/>
        </p:spPr>
        <p:txBody>
          <a:bodyPr wrap="square" rtlCol="0">
            <a:spAutoFit/>
          </a:bodyPr>
          <a:lstStyle/>
          <a:p>
            <a:pPr algn="ctr"/>
            <a:r>
              <a:rPr lang="en-US" sz="4200" dirty="0"/>
              <a:t>Non-Uniform Memory Access</a:t>
            </a:r>
          </a:p>
          <a:p>
            <a:pPr algn="ctr"/>
            <a:r>
              <a:rPr lang="en-US" sz="4200" dirty="0"/>
              <a:t>(NUMA)</a:t>
            </a:r>
          </a:p>
        </p:txBody>
      </p:sp>
      <p:cxnSp>
        <p:nvCxnSpPr>
          <p:cNvPr id="105" name="Straight Connector 104">
            <a:extLst>
              <a:ext uri="{FF2B5EF4-FFF2-40B4-BE49-F238E27FC236}">
                <a16:creationId xmlns:a16="http://schemas.microsoft.com/office/drawing/2014/main" id="{45CCF54E-E96C-4748-8253-845B2FAC9055}"/>
              </a:ext>
            </a:extLst>
          </p:cNvPr>
          <p:cNvCxnSpPr>
            <a:cxnSpLocks/>
          </p:cNvCxnSpPr>
          <p:nvPr/>
        </p:nvCxnSpPr>
        <p:spPr>
          <a:xfrm flipV="1">
            <a:off x="13727339" y="5486400"/>
            <a:ext cx="1349650" cy="1395554"/>
          </a:xfrm>
          <a:prstGeom prst="line">
            <a:avLst/>
          </a:prstGeom>
          <a:ln w="57150">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07" name="Straight Connector 106">
            <a:extLst>
              <a:ext uri="{FF2B5EF4-FFF2-40B4-BE49-F238E27FC236}">
                <a16:creationId xmlns:a16="http://schemas.microsoft.com/office/drawing/2014/main" id="{70E7103A-B940-4FC2-99FD-380AC16A3B3F}"/>
              </a:ext>
            </a:extLst>
          </p:cNvPr>
          <p:cNvCxnSpPr>
            <a:cxnSpLocks/>
            <a:endCxn id="102" idx="1"/>
          </p:cNvCxnSpPr>
          <p:nvPr/>
        </p:nvCxnSpPr>
        <p:spPr>
          <a:xfrm flipV="1">
            <a:off x="12504772" y="4936885"/>
            <a:ext cx="2115528" cy="944623"/>
          </a:xfrm>
          <a:prstGeom prst="line">
            <a:avLst/>
          </a:prstGeom>
          <a:ln w="57150">
            <a:headEnd type="arrow"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682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10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D3F9-EF78-41D6-842F-A0F8F64CF34F}"/>
              </a:ext>
            </a:extLst>
          </p:cNvPr>
          <p:cNvSpPr>
            <a:spLocks noGrp="1"/>
          </p:cNvSpPr>
          <p:nvPr>
            <p:ph type="title"/>
          </p:nvPr>
        </p:nvSpPr>
        <p:spPr>
          <a:xfrm>
            <a:off x="2068346" y="716740"/>
            <a:ext cx="15757451" cy="2120901"/>
          </a:xfrm>
        </p:spPr>
        <p:txBody>
          <a:bodyPr/>
          <a:lstStyle/>
          <a:p>
            <a:r>
              <a:rPr lang="en-US" dirty="0"/>
              <a:t>Solution#2: Socket-based Multi-GPU</a:t>
            </a:r>
          </a:p>
        </p:txBody>
      </p:sp>
      <p:sp>
        <p:nvSpPr>
          <p:cNvPr id="30" name="Content Placeholder 2">
            <a:extLst>
              <a:ext uri="{FF2B5EF4-FFF2-40B4-BE49-F238E27FC236}">
                <a16:creationId xmlns:a16="http://schemas.microsoft.com/office/drawing/2014/main" id="{EE459970-C4DF-4DA4-9E18-C7D9914C0F74}"/>
              </a:ext>
            </a:extLst>
          </p:cNvPr>
          <p:cNvSpPr>
            <a:spLocks noGrp="1"/>
          </p:cNvSpPr>
          <p:nvPr>
            <p:ph idx="1"/>
          </p:nvPr>
        </p:nvSpPr>
        <p:spPr>
          <a:xfrm>
            <a:off x="2261235" y="2705105"/>
            <a:ext cx="14984730" cy="7263099"/>
          </a:xfrm>
        </p:spPr>
        <p:txBody>
          <a:bodyPr/>
          <a:lstStyle/>
          <a:p>
            <a:r>
              <a:rPr lang="en-US" dirty="0"/>
              <a:t>More scalable and cost-effective interconnects. </a:t>
            </a:r>
          </a:p>
          <a:p>
            <a:endParaRPr lang="en-US" b="1" dirty="0"/>
          </a:p>
        </p:txBody>
      </p:sp>
      <p:sp>
        <p:nvSpPr>
          <p:cNvPr id="4" name="Slide Number Placeholder 3">
            <a:extLst>
              <a:ext uri="{FF2B5EF4-FFF2-40B4-BE49-F238E27FC236}">
                <a16:creationId xmlns:a16="http://schemas.microsoft.com/office/drawing/2014/main" id="{CC33E3A1-B8D6-4961-A7F5-A526904A70F7}"/>
              </a:ext>
            </a:extLst>
          </p:cNvPr>
          <p:cNvSpPr>
            <a:spLocks noGrp="1"/>
          </p:cNvSpPr>
          <p:nvPr>
            <p:ph type="sldNum" sz="quarter" idx="12"/>
          </p:nvPr>
        </p:nvSpPr>
        <p:spPr/>
        <p:txBody>
          <a:bodyPr/>
          <a:lstStyle/>
          <a:p>
            <a:fld id="{DCE5FC2F-9F3E-40BA-BF15-0F7774B3E1B8}" type="slidenum">
              <a:rPr lang="en-US" smtClean="0"/>
              <a:t>36</a:t>
            </a:fld>
            <a:endParaRPr lang="en-US"/>
          </a:p>
        </p:txBody>
      </p:sp>
      <p:sp>
        <p:nvSpPr>
          <p:cNvPr id="15" name="TextBox 14">
            <a:extLst>
              <a:ext uri="{FF2B5EF4-FFF2-40B4-BE49-F238E27FC236}">
                <a16:creationId xmlns:a16="http://schemas.microsoft.com/office/drawing/2014/main" id="{35A640EE-C099-4A68-9C2A-95EC36CC39D7}"/>
              </a:ext>
            </a:extLst>
          </p:cNvPr>
          <p:cNvSpPr txBox="1"/>
          <p:nvPr/>
        </p:nvSpPr>
        <p:spPr>
          <a:xfrm>
            <a:off x="6021572" y="3674926"/>
            <a:ext cx="3925498" cy="677108"/>
          </a:xfrm>
          <a:prstGeom prst="rect">
            <a:avLst/>
          </a:prstGeom>
          <a:noFill/>
        </p:spPr>
        <p:txBody>
          <a:bodyPr wrap="none" rtlCol="0">
            <a:spAutoFit/>
          </a:bodyPr>
          <a:lstStyle/>
          <a:p>
            <a:r>
              <a:rPr lang="en-US" sz="3800" b="1" i="1" dirty="0"/>
              <a:t>Single Logical GPU</a:t>
            </a:r>
          </a:p>
        </p:txBody>
      </p:sp>
      <p:sp>
        <p:nvSpPr>
          <p:cNvPr id="23" name="TextBox 22">
            <a:extLst>
              <a:ext uri="{FF2B5EF4-FFF2-40B4-BE49-F238E27FC236}">
                <a16:creationId xmlns:a16="http://schemas.microsoft.com/office/drawing/2014/main" id="{09CED2F3-1FD6-4B53-A558-F686278A3A62}"/>
              </a:ext>
            </a:extLst>
          </p:cNvPr>
          <p:cNvSpPr txBox="1"/>
          <p:nvPr/>
        </p:nvSpPr>
        <p:spPr>
          <a:xfrm>
            <a:off x="3032051" y="10429866"/>
            <a:ext cx="8559010" cy="461665"/>
          </a:xfrm>
          <a:prstGeom prst="rect">
            <a:avLst/>
          </a:prstGeom>
          <a:noFill/>
        </p:spPr>
        <p:txBody>
          <a:bodyPr wrap="none" rtlCol="0">
            <a:spAutoFit/>
          </a:bodyPr>
          <a:lstStyle/>
          <a:p>
            <a:r>
              <a:rPr lang="en-US" sz="2400" dirty="0" err="1"/>
              <a:t>Milic</a:t>
            </a:r>
            <a:r>
              <a:rPr lang="en-US" sz="2400" dirty="0"/>
              <a:t> et al., “Beyond the Socket: NUMA-Aware GPUs”,  MICRO 2017</a:t>
            </a:r>
          </a:p>
        </p:txBody>
      </p:sp>
      <p:pic>
        <p:nvPicPr>
          <p:cNvPr id="25" name="Picture 24">
            <a:extLst>
              <a:ext uri="{FF2B5EF4-FFF2-40B4-BE49-F238E27FC236}">
                <a16:creationId xmlns:a16="http://schemas.microsoft.com/office/drawing/2014/main" id="{0DABE98D-DC98-478C-8C45-BAD1727DC1F8}"/>
              </a:ext>
            </a:extLst>
          </p:cNvPr>
          <p:cNvPicPr>
            <a:picLocks noChangeAspect="1"/>
          </p:cNvPicPr>
          <p:nvPr/>
        </p:nvPicPr>
        <p:blipFill>
          <a:blip r:embed="rId3"/>
          <a:stretch>
            <a:fillRect/>
          </a:stretch>
        </p:blipFill>
        <p:spPr>
          <a:xfrm>
            <a:off x="5523382" y="4253958"/>
            <a:ext cx="6469411" cy="5881283"/>
          </a:xfrm>
          <a:prstGeom prst="rect">
            <a:avLst/>
          </a:prstGeom>
        </p:spPr>
      </p:pic>
      <p:sp>
        <p:nvSpPr>
          <p:cNvPr id="26" name="TextBox 25">
            <a:extLst>
              <a:ext uri="{FF2B5EF4-FFF2-40B4-BE49-F238E27FC236}">
                <a16:creationId xmlns:a16="http://schemas.microsoft.com/office/drawing/2014/main" id="{61A4163B-B745-4D92-8530-97ED7CA30C10}"/>
              </a:ext>
            </a:extLst>
          </p:cNvPr>
          <p:cNvSpPr txBox="1"/>
          <p:nvPr/>
        </p:nvSpPr>
        <p:spPr>
          <a:xfrm>
            <a:off x="12684062" y="4660839"/>
            <a:ext cx="3925498" cy="1384995"/>
          </a:xfrm>
          <a:prstGeom prst="rect">
            <a:avLst/>
          </a:prstGeom>
          <a:noFill/>
        </p:spPr>
        <p:txBody>
          <a:bodyPr wrap="square" rtlCol="0">
            <a:spAutoFit/>
          </a:bodyPr>
          <a:lstStyle/>
          <a:p>
            <a:pPr algn="ctr"/>
            <a:r>
              <a:rPr lang="en-US" sz="4200" dirty="0"/>
              <a:t>Exacerbates NUMA effects</a:t>
            </a:r>
          </a:p>
        </p:txBody>
      </p:sp>
      <p:cxnSp>
        <p:nvCxnSpPr>
          <p:cNvPr id="27" name="Straight Connector 26">
            <a:extLst>
              <a:ext uri="{FF2B5EF4-FFF2-40B4-BE49-F238E27FC236}">
                <a16:creationId xmlns:a16="http://schemas.microsoft.com/office/drawing/2014/main" id="{3AD03C95-2E94-48CE-9B95-58829ACF48B1}"/>
              </a:ext>
            </a:extLst>
          </p:cNvPr>
          <p:cNvCxnSpPr>
            <a:cxnSpLocks/>
          </p:cNvCxnSpPr>
          <p:nvPr/>
        </p:nvCxnSpPr>
        <p:spPr>
          <a:xfrm flipV="1">
            <a:off x="11216771" y="5353336"/>
            <a:ext cx="1664341" cy="1743653"/>
          </a:xfrm>
          <a:prstGeom prst="line">
            <a:avLst/>
          </a:prstGeom>
          <a:ln w="57150">
            <a:headEnd type="arrow"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17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9B4E-D624-456B-B939-46FD220A1289}"/>
              </a:ext>
            </a:extLst>
          </p:cNvPr>
          <p:cNvSpPr>
            <a:spLocks noGrp="1"/>
          </p:cNvSpPr>
          <p:nvPr>
            <p:ph type="title"/>
          </p:nvPr>
        </p:nvSpPr>
        <p:spPr>
          <a:xfrm>
            <a:off x="2261235" y="414081"/>
            <a:ext cx="14984730" cy="2120901"/>
          </a:xfrm>
        </p:spPr>
        <p:txBody>
          <a:bodyPr/>
          <a:lstStyle/>
          <a:p>
            <a:r>
              <a:rPr lang="en-US" dirty="0"/>
              <a:t>NUMA Locality in CPUs vs GPUs</a:t>
            </a:r>
          </a:p>
        </p:txBody>
      </p:sp>
      <p:sp>
        <p:nvSpPr>
          <p:cNvPr id="3" name="Content Placeholder 2">
            <a:extLst>
              <a:ext uri="{FF2B5EF4-FFF2-40B4-BE49-F238E27FC236}">
                <a16:creationId xmlns:a16="http://schemas.microsoft.com/office/drawing/2014/main" id="{9C9A6F03-CD63-4A24-880C-A50D047AA489}"/>
              </a:ext>
            </a:extLst>
          </p:cNvPr>
          <p:cNvSpPr>
            <a:spLocks noGrp="1"/>
          </p:cNvSpPr>
          <p:nvPr>
            <p:ph idx="1"/>
          </p:nvPr>
        </p:nvSpPr>
        <p:spPr>
          <a:xfrm>
            <a:off x="2261235" y="2317901"/>
            <a:ext cx="15860188" cy="7565243"/>
          </a:xfrm>
        </p:spPr>
        <p:txBody>
          <a:bodyPr/>
          <a:lstStyle/>
          <a:p>
            <a:r>
              <a:rPr lang="en-US" dirty="0"/>
              <a:t>Many NUMA-CPU proposals are </a:t>
            </a:r>
            <a:r>
              <a:rPr lang="en-US" i="1" dirty="0"/>
              <a:t>reactive</a:t>
            </a:r>
            <a:r>
              <a:rPr lang="en-US" dirty="0"/>
              <a:t> solutions.</a:t>
            </a:r>
          </a:p>
          <a:p>
            <a:pPr lvl="1"/>
            <a:r>
              <a:rPr lang="en-US" dirty="0"/>
              <a:t>R-NUMA, COMA, R-NUCA, Carrefour, ………</a:t>
            </a:r>
          </a:p>
          <a:p>
            <a:r>
              <a:rPr lang="en-US" dirty="0"/>
              <a:t>In GPUs, reactive systems can introduce a substantial performance penalty that can outweigh the benefits.</a:t>
            </a:r>
          </a:p>
          <a:p>
            <a:pPr lvl="1"/>
            <a:r>
              <a:rPr lang="en-US" dirty="0"/>
              <a:t>First-touch, page migration -&gt; substantial performance penalty (20-50 us).</a:t>
            </a:r>
          </a:p>
          <a:p>
            <a:pPr lvl="1"/>
            <a:r>
              <a:rPr lang="en-US" dirty="0"/>
              <a:t>Data replication -&gt; GPU memory capacity pressure is a scarce resource (16-32 GB).</a:t>
            </a:r>
          </a:p>
          <a:p>
            <a:pPr lvl="1"/>
            <a:r>
              <a:rPr lang="en-US" dirty="0"/>
              <a:t>Work redistribution -&gt; Many number of threads and bandwidth-limited workloads.</a:t>
            </a:r>
          </a:p>
          <a:p>
            <a:r>
              <a:rPr lang="en-US" dirty="0"/>
              <a:t>CPU vs GPU Programming model.</a:t>
            </a:r>
          </a:p>
        </p:txBody>
      </p:sp>
      <p:sp>
        <p:nvSpPr>
          <p:cNvPr id="4" name="Slide Number Placeholder 3">
            <a:extLst>
              <a:ext uri="{FF2B5EF4-FFF2-40B4-BE49-F238E27FC236}">
                <a16:creationId xmlns:a16="http://schemas.microsoft.com/office/drawing/2014/main" id="{A0180F6C-D0E8-4040-8F91-B6349F55B5BF}"/>
              </a:ext>
            </a:extLst>
          </p:cNvPr>
          <p:cNvSpPr>
            <a:spLocks noGrp="1"/>
          </p:cNvSpPr>
          <p:nvPr>
            <p:ph type="sldNum" sz="quarter" idx="12"/>
          </p:nvPr>
        </p:nvSpPr>
        <p:spPr/>
        <p:txBody>
          <a:bodyPr/>
          <a:lstStyle/>
          <a:p>
            <a:fld id="{DCE5FC2F-9F3E-40BA-BF15-0F7774B3E1B8}" type="slidenum">
              <a:rPr lang="en-US" smtClean="0"/>
              <a:t>37</a:t>
            </a:fld>
            <a:endParaRPr lang="en-US"/>
          </a:p>
        </p:txBody>
      </p:sp>
      <p:pic>
        <p:nvPicPr>
          <p:cNvPr id="5" name="Picture 4">
            <a:extLst>
              <a:ext uri="{FF2B5EF4-FFF2-40B4-BE49-F238E27FC236}">
                <a16:creationId xmlns:a16="http://schemas.microsoft.com/office/drawing/2014/main" id="{C90A6670-6866-4583-8C83-828B773A65B6}"/>
              </a:ext>
            </a:extLst>
          </p:cNvPr>
          <p:cNvPicPr>
            <a:picLocks noChangeAspect="1"/>
          </p:cNvPicPr>
          <p:nvPr/>
        </p:nvPicPr>
        <p:blipFill>
          <a:blip r:embed="rId2"/>
          <a:stretch>
            <a:fillRect/>
          </a:stretch>
        </p:blipFill>
        <p:spPr>
          <a:xfrm>
            <a:off x="6170299" y="7357730"/>
            <a:ext cx="8054781" cy="3200990"/>
          </a:xfrm>
          <a:prstGeom prst="rect">
            <a:avLst/>
          </a:prstGeom>
        </p:spPr>
      </p:pic>
      <p:sp>
        <p:nvSpPr>
          <p:cNvPr id="9" name="TextBox 8">
            <a:extLst>
              <a:ext uri="{FF2B5EF4-FFF2-40B4-BE49-F238E27FC236}">
                <a16:creationId xmlns:a16="http://schemas.microsoft.com/office/drawing/2014/main" id="{15618CC8-F858-4E11-9B80-5A21D6DCA3DF}"/>
              </a:ext>
            </a:extLst>
          </p:cNvPr>
          <p:cNvSpPr txBox="1"/>
          <p:nvPr/>
        </p:nvSpPr>
        <p:spPr>
          <a:xfrm>
            <a:off x="2833485" y="10538918"/>
            <a:ext cx="6673622" cy="430887"/>
          </a:xfrm>
          <a:prstGeom prst="rect">
            <a:avLst/>
          </a:prstGeom>
          <a:noFill/>
        </p:spPr>
        <p:txBody>
          <a:bodyPr wrap="none" rtlCol="0">
            <a:spAutoFit/>
          </a:bodyPr>
          <a:lstStyle/>
          <a:p>
            <a:r>
              <a:rPr lang="en-US" sz="1100" dirty="0"/>
              <a:t>Zheng et al, “Towards High Performance Paged Memory for GPUs ”, HPCA’16</a:t>
            </a:r>
          </a:p>
          <a:p>
            <a:r>
              <a:rPr lang="en-US" sz="1100" dirty="0"/>
              <a:t>Young et al., “Combining HW/SW Mechanisms to Improve NUMA Performance of Multi-GPU Systems”, MICRO’18</a:t>
            </a:r>
          </a:p>
        </p:txBody>
      </p:sp>
    </p:spTree>
    <p:extLst>
      <p:ext uri="{BB962C8B-B14F-4D97-AF65-F5344CB8AC3E}">
        <p14:creationId xmlns:p14="http://schemas.microsoft.com/office/powerpoint/2010/main" val="72810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434E9-8DF2-4632-9A6E-D00D2AFA9E2B}"/>
              </a:ext>
            </a:extLst>
          </p:cNvPr>
          <p:cNvSpPr>
            <a:spLocks noGrp="1"/>
          </p:cNvSpPr>
          <p:nvPr>
            <p:ph type="title"/>
          </p:nvPr>
        </p:nvSpPr>
        <p:spPr/>
        <p:txBody>
          <a:bodyPr/>
          <a:lstStyle/>
          <a:p>
            <a:r>
              <a:rPr lang="en-US" dirty="0"/>
              <a:t>LADM Overview</a:t>
            </a:r>
          </a:p>
        </p:txBody>
      </p:sp>
      <p:sp>
        <p:nvSpPr>
          <p:cNvPr id="3" name="Content Placeholder 2">
            <a:extLst>
              <a:ext uri="{FF2B5EF4-FFF2-40B4-BE49-F238E27FC236}">
                <a16:creationId xmlns:a16="http://schemas.microsoft.com/office/drawing/2014/main" id="{2CCB93D8-013B-4B03-AE32-9A38FBF1E78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3BAF222-D727-46EB-98C5-8A42053BC3C0}"/>
              </a:ext>
            </a:extLst>
          </p:cNvPr>
          <p:cNvSpPr>
            <a:spLocks noGrp="1"/>
          </p:cNvSpPr>
          <p:nvPr>
            <p:ph type="sldNum" sz="quarter" idx="12"/>
          </p:nvPr>
        </p:nvSpPr>
        <p:spPr/>
        <p:txBody>
          <a:bodyPr/>
          <a:lstStyle/>
          <a:p>
            <a:fld id="{DCE5FC2F-9F3E-40BA-BF15-0F7774B3E1B8}" type="slidenum">
              <a:rPr lang="en-US" smtClean="0"/>
              <a:t>38</a:t>
            </a:fld>
            <a:endParaRPr lang="en-US"/>
          </a:p>
        </p:txBody>
      </p:sp>
      <p:pic>
        <p:nvPicPr>
          <p:cNvPr id="5" name="Picture 4">
            <a:extLst>
              <a:ext uri="{FF2B5EF4-FFF2-40B4-BE49-F238E27FC236}">
                <a16:creationId xmlns:a16="http://schemas.microsoft.com/office/drawing/2014/main" id="{C8C16D36-C381-4D35-BE05-234AE265EAA0}"/>
              </a:ext>
            </a:extLst>
          </p:cNvPr>
          <p:cNvPicPr>
            <a:picLocks noChangeAspect="1"/>
          </p:cNvPicPr>
          <p:nvPr/>
        </p:nvPicPr>
        <p:blipFill>
          <a:blip r:embed="rId2"/>
          <a:stretch>
            <a:fillRect/>
          </a:stretch>
        </p:blipFill>
        <p:spPr>
          <a:xfrm>
            <a:off x="654234" y="3641869"/>
            <a:ext cx="16507217" cy="5520402"/>
          </a:xfrm>
          <a:prstGeom prst="rect">
            <a:avLst/>
          </a:prstGeom>
        </p:spPr>
      </p:pic>
    </p:spTree>
    <p:extLst>
      <p:ext uri="{BB962C8B-B14F-4D97-AF65-F5344CB8AC3E}">
        <p14:creationId xmlns:p14="http://schemas.microsoft.com/office/powerpoint/2010/main" val="1172706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33CEE-FA1C-49C5-A799-AF612726E589}"/>
              </a:ext>
            </a:extLst>
          </p:cNvPr>
          <p:cNvSpPr>
            <a:spLocks noGrp="1"/>
          </p:cNvSpPr>
          <p:nvPr>
            <p:ph type="title"/>
          </p:nvPr>
        </p:nvSpPr>
        <p:spPr/>
        <p:txBody>
          <a:bodyPr/>
          <a:lstStyle/>
          <a:p>
            <a:r>
              <a:rPr lang="en-US" dirty="0"/>
              <a:t>Example: FC-1 Layer in VGG network</a:t>
            </a:r>
          </a:p>
        </p:txBody>
      </p:sp>
      <p:sp>
        <p:nvSpPr>
          <p:cNvPr id="3" name="Content Placeholder 2">
            <a:extLst>
              <a:ext uri="{FF2B5EF4-FFF2-40B4-BE49-F238E27FC236}">
                <a16:creationId xmlns:a16="http://schemas.microsoft.com/office/drawing/2014/main" id="{C53751B6-1840-4CD0-B94B-B5E794584EB6}"/>
              </a:ext>
            </a:extLst>
          </p:cNvPr>
          <p:cNvSpPr>
            <a:spLocks noGrp="1"/>
          </p:cNvSpPr>
          <p:nvPr>
            <p:ph idx="1"/>
          </p:nvPr>
        </p:nvSpPr>
        <p:spPr>
          <a:xfrm>
            <a:off x="1702023" y="3201591"/>
            <a:ext cx="15543943" cy="6200657"/>
          </a:xfrm>
        </p:spPr>
        <p:txBody>
          <a:bodyPr>
            <a:normAutofit/>
          </a:bodyPr>
          <a:lstStyle/>
          <a:p>
            <a:r>
              <a:rPr lang="en-US" sz="3420" dirty="0"/>
              <a:t>Unequal matrix sizes are commonly found in deep learning applications .</a:t>
            </a:r>
          </a:p>
          <a:p>
            <a:r>
              <a:rPr lang="en-US" sz="3420" dirty="0"/>
              <a:t>Optimize for compulsory/capacity misses.</a:t>
            </a:r>
          </a:p>
        </p:txBody>
      </p:sp>
      <p:sp>
        <p:nvSpPr>
          <p:cNvPr id="8" name="Slide Number Placeholder 7">
            <a:extLst>
              <a:ext uri="{FF2B5EF4-FFF2-40B4-BE49-F238E27FC236}">
                <a16:creationId xmlns:a16="http://schemas.microsoft.com/office/drawing/2014/main" id="{D8984A14-C911-44C2-BC9E-8F91DF174F73}"/>
              </a:ext>
            </a:extLst>
          </p:cNvPr>
          <p:cNvSpPr>
            <a:spLocks noGrp="1"/>
          </p:cNvSpPr>
          <p:nvPr>
            <p:ph type="sldNum" sz="quarter" idx="12"/>
          </p:nvPr>
        </p:nvSpPr>
        <p:spPr/>
        <p:txBody>
          <a:bodyPr/>
          <a:lstStyle/>
          <a:p>
            <a:fld id="{DCE5FC2F-9F3E-40BA-BF15-0F7774B3E1B8}" type="slidenum">
              <a:rPr lang="en-US" smtClean="0"/>
              <a:t>39</a:t>
            </a:fld>
            <a:endParaRPr lang="en-US"/>
          </a:p>
        </p:txBody>
      </p:sp>
      <p:sp>
        <p:nvSpPr>
          <p:cNvPr id="4" name="Rectangle 3">
            <a:extLst>
              <a:ext uri="{FF2B5EF4-FFF2-40B4-BE49-F238E27FC236}">
                <a16:creationId xmlns:a16="http://schemas.microsoft.com/office/drawing/2014/main" id="{20CCCCE2-00DA-46F8-BFD3-98E2657E0207}"/>
              </a:ext>
            </a:extLst>
          </p:cNvPr>
          <p:cNvSpPr/>
          <p:nvPr/>
        </p:nvSpPr>
        <p:spPr>
          <a:xfrm>
            <a:off x="3181494" y="8439009"/>
            <a:ext cx="4902613" cy="9389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565" dirty="0"/>
              <a:t>6 MB</a:t>
            </a:r>
          </a:p>
        </p:txBody>
      </p:sp>
      <p:sp>
        <p:nvSpPr>
          <p:cNvPr id="5" name="Rectangle 4">
            <a:extLst>
              <a:ext uri="{FF2B5EF4-FFF2-40B4-BE49-F238E27FC236}">
                <a16:creationId xmlns:a16="http://schemas.microsoft.com/office/drawing/2014/main" id="{E5DBAB60-9FDE-4B41-AD8B-6356316635A0}"/>
              </a:ext>
            </a:extLst>
          </p:cNvPr>
          <p:cNvSpPr/>
          <p:nvPr/>
        </p:nvSpPr>
        <p:spPr>
          <a:xfrm>
            <a:off x="8556449" y="4834891"/>
            <a:ext cx="6884292" cy="29643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135" dirty="0"/>
              <a:t>Weight matrix</a:t>
            </a:r>
          </a:p>
          <a:p>
            <a:pPr algn="ctr"/>
            <a:r>
              <a:rPr lang="en-US" sz="3135" dirty="0"/>
              <a:t>(392 MB)</a:t>
            </a:r>
          </a:p>
        </p:txBody>
      </p:sp>
      <p:sp>
        <p:nvSpPr>
          <p:cNvPr id="7" name="TextBox 6">
            <a:extLst>
              <a:ext uri="{FF2B5EF4-FFF2-40B4-BE49-F238E27FC236}">
                <a16:creationId xmlns:a16="http://schemas.microsoft.com/office/drawing/2014/main" id="{5EA29D82-9B92-42DC-B459-62730AE5C5F2}"/>
              </a:ext>
            </a:extLst>
          </p:cNvPr>
          <p:cNvSpPr txBox="1"/>
          <p:nvPr/>
        </p:nvSpPr>
        <p:spPr>
          <a:xfrm>
            <a:off x="1788890" y="9899779"/>
            <a:ext cx="8128700" cy="399340"/>
          </a:xfrm>
          <a:prstGeom prst="rect">
            <a:avLst/>
          </a:prstGeom>
          <a:noFill/>
        </p:spPr>
        <p:txBody>
          <a:bodyPr wrap="none" rtlCol="0">
            <a:spAutoFit/>
          </a:bodyPr>
          <a:lstStyle/>
          <a:p>
            <a:r>
              <a:rPr lang="en-US" sz="1995" dirty="0"/>
              <a:t>Source: </a:t>
            </a:r>
            <a:r>
              <a:rPr lang="en-US" sz="1995" dirty="0">
                <a:hlinkClick r:id="rId2"/>
              </a:rPr>
              <a:t>http://15418.courses.cs.cmu.edu/spring2017/lecture/dnn/slide_035</a:t>
            </a:r>
            <a:endParaRPr lang="en-US" sz="1995" dirty="0"/>
          </a:p>
        </p:txBody>
      </p:sp>
      <p:cxnSp>
        <p:nvCxnSpPr>
          <p:cNvPr id="11" name="Straight Arrow Connector 10">
            <a:extLst>
              <a:ext uri="{FF2B5EF4-FFF2-40B4-BE49-F238E27FC236}">
                <a16:creationId xmlns:a16="http://schemas.microsoft.com/office/drawing/2014/main" id="{DDD6B938-3B95-49FA-829D-CDD9C25A544A}"/>
              </a:ext>
            </a:extLst>
          </p:cNvPr>
          <p:cNvCxnSpPr/>
          <p:nvPr/>
        </p:nvCxnSpPr>
        <p:spPr>
          <a:xfrm>
            <a:off x="2939891" y="8439009"/>
            <a:ext cx="0" cy="9389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614C75D-3181-4E41-BAE4-1090DC5DF1FE}"/>
              </a:ext>
            </a:extLst>
          </p:cNvPr>
          <p:cNvSpPr txBox="1"/>
          <p:nvPr/>
        </p:nvSpPr>
        <p:spPr>
          <a:xfrm>
            <a:off x="1480247" y="8407606"/>
            <a:ext cx="1500667" cy="881780"/>
          </a:xfrm>
          <a:prstGeom prst="rect">
            <a:avLst/>
          </a:prstGeom>
          <a:noFill/>
        </p:spPr>
        <p:txBody>
          <a:bodyPr wrap="none" rtlCol="0">
            <a:spAutoFit/>
          </a:bodyPr>
          <a:lstStyle/>
          <a:p>
            <a:r>
              <a:rPr lang="en-US" sz="2565" dirty="0" err="1"/>
              <a:t>Batchsize</a:t>
            </a:r>
            <a:r>
              <a:rPr lang="en-US" sz="2565" dirty="0"/>
              <a:t> </a:t>
            </a:r>
          </a:p>
          <a:p>
            <a:r>
              <a:rPr lang="en-US" sz="2565" dirty="0"/>
              <a:t>= 64</a:t>
            </a:r>
          </a:p>
        </p:txBody>
      </p:sp>
      <p:cxnSp>
        <p:nvCxnSpPr>
          <p:cNvPr id="14" name="Straight Arrow Connector 13">
            <a:extLst>
              <a:ext uri="{FF2B5EF4-FFF2-40B4-BE49-F238E27FC236}">
                <a16:creationId xmlns:a16="http://schemas.microsoft.com/office/drawing/2014/main" id="{81A13A7E-3083-4D0E-A3AB-CCF999160049}"/>
              </a:ext>
            </a:extLst>
          </p:cNvPr>
          <p:cNvCxnSpPr/>
          <p:nvPr/>
        </p:nvCxnSpPr>
        <p:spPr>
          <a:xfrm>
            <a:off x="3181494" y="8342867"/>
            <a:ext cx="490261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42AFC41-539B-459B-A2C0-19ACD994228D}"/>
              </a:ext>
            </a:extLst>
          </p:cNvPr>
          <p:cNvSpPr txBox="1"/>
          <p:nvPr/>
        </p:nvSpPr>
        <p:spPr>
          <a:xfrm>
            <a:off x="5084345" y="7816568"/>
            <a:ext cx="1018227" cy="487056"/>
          </a:xfrm>
          <a:prstGeom prst="rect">
            <a:avLst/>
          </a:prstGeom>
          <a:noFill/>
        </p:spPr>
        <p:txBody>
          <a:bodyPr wrap="none" rtlCol="0">
            <a:spAutoFit/>
          </a:bodyPr>
          <a:lstStyle/>
          <a:p>
            <a:r>
              <a:rPr lang="en-US" sz="2565" dirty="0"/>
              <a:t>25088</a:t>
            </a:r>
          </a:p>
        </p:txBody>
      </p:sp>
      <p:cxnSp>
        <p:nvCxnSpPr>
          <p:cNvPr id="16" name="Straight Arrow Connector 15">
            <a:extLst>
              <a:ext uri="{FF2B5EF4-FFF2-40B4-BE49-F238E27FC236}">
                <a16:creationId xmlns:a16="http://schemas.microsoft.com/office/drawing/2014/main" id="{44F07029-EC69-4D18-A78F-714D53E5E4D7}"/>
              </a:ext>
            </a:extLst>
          </p:cNvPr>
          <p:cNvCxnSpPr>
            <a:cxnSpLocks/>
          </p:cNvCxnSpPr>
          <p:nvPr/>
        </p:nvCxnSpPr>
        <p:spPr>
          <a:xfrm flipV="1">
            <a:off x="8363712" y="4884079"/>
            <a:ext cx="0" cy="27911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CC6C2C-B423-4866-B70E-F95A023FAB68}"/>
              </a:ext>
            </a:extLst>
          </p:cNvPr>
          <p:cNvSpPr txBox="1"/>
          <p:nvPr/>
        </p:nvSpPr>
        <p:spPr>
          <a:xfrm>
            <a:off x="7177148" y="5106961"/>
            <a:ext cx="1018227" cy="487056"/>
          </a:xfrm>
          <a:prstGeom prst="rect">
            <a:avLst/>
          </a:prstGeom>
          <a:noFill/>
        </p:spPr>
        <p:txBody>
          <a:bodyPr wrap="none" rtlCol="0">
            <a:spAutoFit/>
          </a:bodyPr>
          <a:lstStyle/>
          <a:p>
            <a:r>
              <a:rPr lang="en-US" sz="2565" dirty="0"/>
              <a:t>25088</a:t>
            </a:r>
          </a:p>
        </p:txBody>
      </p:sp>
      <p:cxnSp>
        <p:nvCxnSpPr>
          <p:cNvPr id="20" name="Straight Arrow Connector 19">
            <a:extLst>
              <a:ext uri="{FF2B5EF4-FFF2-40B4-BE49-F238E27FC236}">
                <a16:creationId xmlns:a16="http://schemas.microsoft.com/office/drawing/2014/main" id="{D1B8AACB-C143-40FC-AB30-8DBAC0F1114A}"/>
              </a:ext>
            </a:extLst>
          </p:cNvPr>
          <p:cNvCxnSpPr>
            <a:cxnSpLocks/>
          </p:cNvCxnSpPr>
          <p:nvPr/>
        </p:nvCxnSpPr>
        <p:spPr>
          <a:xfrm flipH="1">
            <a:off x="8582941" y="4663109"/>
            <a:ext cx="6745845"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F4B0AAC-BE00-474B-A33E-919E720AC3CD}"/>
              </a:ext>
            </a:extLst>
          </p:cNvPr>
          <p:cNvSpPr txBox="1"/>
          <p:nvPr/>
        </p:nvSpPr>
        <p:spPr>
          <a:xfrm>
            <a:off x="11137663" y="4116307"/>
            <a:ext cx="851515" cy="487056"/>
          </a:xfrm>
          <a:prstGeom prst="rect">
            <a:avLst/>
          </a:prstGeom>
          <a:noFill/>
        </p:spPr>
        <p:txBody>
          <a:bodyPr wrap="none" rtlCol="0">
            <a:spAutoFit/>
          </a:bodyPr>
          <a:lstStyle/>
          <a:p>
            <a:r>
              <a:rPr lang="en-US" sz="2565" dirty="0"/>
              <a:t>4096</a:t>
            </a:r>
          </a:p>
        </p:txBody>
      </p:sp>
      <p:sp>
        <p:nvSpPr>
          <p:cNvPr id="23" name="TextBox 22">
            <a:extLst>
              <a:ext uri="{FF2B5EF4-FFF2-40B4-BE49-F238E27FC236}">
                <a16:creationId xmlns:a16="http://schemas.microsoft.com/office/drawing/2014/main" id="{26E34220-8DF9-432D-B361-BEB7A9D12030}"/>
              </a:ext>
            </a:extLst>
          </p:cNvPr>
          <p:cNvSpPr txBox="1"/>
          <p:nvPr/>
        </p:nvSpPr>
        <p:spPr>
          <a:xfrm>
            <a:off x="15481906" y="5621764"/>
            <a:ext cx="2840329" cy="1276503"/>
          </a:xfrm>
          <a:prstGeom prst="rect">
            <a:avLst/>
          </a:prstGeom>
          <a:noFill/>
        </p:spPr>
        <p:txBody>
          <a:bodyPr wrap="none" rtlCol="0">
            <a:spAutoFit/>
          </a:bodyPr>
          <a:lstStyle/>
          <a:p>
            <a:pPr marL="407194" indent="-407194">
              <a:buFont typeface="Arial" panose="020B0604020202020204" pitchFamily="34" charset="0"/>
              <a:buChar char="•"/>
            </a:pPr>
            <a:r>
              <a:rPr lang="en-US" sz="2565" dirty="0"/>
              <a:t>Large footprint</a:t>
            </a:r>
          </a:p>
          <a:p>
            <a:pPr marL="407194" indent="-407194">
              <a:buFont typeface="Arial" panose="020B0604020202020204" pitchFamily="34" charset="0"/>
              <a:buChar char="•"/>
            </a:pPr>
            <a:r>
              <a:rPr lang="en-US" sz="2565" dirty="0"/>
              <a:t>High compulsory</a:t>
            </a:r>
          </a:p>
          <a:p>
            <a:r>
              <a:rPr lang="en-US" sz="2565" dirty="0"/>
              <a:t>/capacity misses</a:t>
            </a:r>
          </a:p>
        </p:txBody>
      </p:sp>
      <p:sp>
        <p:nvSpPr>
          <p:cNvPr id="26" name="TextBox 25">
            <a:extLst>
              <a:ext uri="{FF2B5EF4-FFF2-40B4-BE49-F238E27FC236}">
                <a16:creationId xmlns:a16="http://schemas.microsoft.com/office/drawing/2014/main" id="{45E23D60-D348-4FE7-AB37-FE8E28AF8D52}"/>
              </a:ext>
            </a:extLst>
          </p:cNvPr>
          <p:cNvSpPr txBox="1"/>
          <p:nvPr/>
        </p:nvSpPr>
        <p:spPr>
          <a:xfrm>
            <a:off x="1348382" y="6594331"/>
            <a:ext cx="6359883" cy="1276503"/>
          </a:xfrm>
          <a:prstGeom prst="rect">
            <a:avLst/>
          </a:prstGeom>
          <a:noFill/>
        </p:spPr>
        <p:txBody>
          <a:bodyPr wrap="none" rtlCol="0">
            <a:spAutoFit/>
          </a:bodyPr>
          <a:lstStyle/>
          <a:p>
            <a:pPr marL="407194" indent="-407194">
              <a:buFont typeface="Arial" panose="020B0604020202020204" pitchFamily="34" charset="0"/>
              <a:buChar char="•"/>
            </a:pPr>
            <a:r>
              <a:rPr lang="en-US" sz="2565" dirty="0"/>
              <a:t>Smaller footprint</a:t>
            </a:r>
          </a:p>
          <a:p>
            <a:pPr marL="407194" indent="-407194">
              <a:buFont typeface="Arial" panose="020B0604020202020204" pitchFamily="34" charset="0"/>
              <a:buChar char="•"/>
            </a:pPr>
            <a:r>
              <a:rPr lang="en-US" sz="2565" dirty="0"/>
              <a:t>Higher locality intensity (80% accesses), </a:t>
            </a:r>
          </a:p>
          <a:p>
            <a:r>
              <a:rPr lang="en-US" sz="2565" dirty="0"/>
              <a:t>but can be easily cached at L2 (cache resident)</a:t>
            </a:r>
          </a:p>
        </p:txBody>
      </p:sp>
      <p:graphicFrame>
        <p:nvGraphicFramePr>
          <p:cNvPr id="30" name="Table 29">
            <a:extLst>
              <a:ext uri="{FF2B5EF4-FFF2-40B4-BE49-F238E27FC236}">
                <a16:creationId xmlns:a16="http://schemas.microsoft.com/office/drawing/2014/main" id="{00F95A67-284C-4F50-9007-064FE5988812}"/>
              </a:ext>
            </a:extLst>
          </p:cNvPr>
          <p:cNvGraphicFramePr>
            <a:graphicFrameLocks noGrp="1"/>
          </p:cNvGraphicFramePr>
          <p:nvPr/>
        </p:nvGraphicFramePr>
        <p:xfrm>
          <a:off x="8556449" y="8311509"/>
          <a:ext cx="6925450" cy="1235964"/>
        </p:xfrm>
        <a:graphic>
          <a:graphicData uri="http://schemas.openxmlformats.org/drawingml/2006/table">
            <a:tbl>
              <a:tblPr firstRow="1" bandRow="1">
                <a:tableStyleId>{5940675A-B579-460E-94D1-54222C63F5DA}</a:tableStyleId>
              </a:tblPr>
              <a:tblGrid>
                <a:gridCol w="692545">
                  <a:extLst>
                    <a:ext uri="{9D8B030D-6E8A-4147-A177-3AD203B41FA5}">
                      <a16:colId xmlns:a16="http://schemas.microsoft.com/office/drawing/2014/main" val="4102094169"/>
                    </a:ext>
                  </a:extLst>
                </a:gridCol>
                <a:gridCol w="692545">
                  <a:extLst>
                    <a:ext uri="{9D8B030D-6E8A-4147-A177-3AD203B41FA5}">
                      <a16:colId xmlns:a16="http://schemas.microsoft.com/office/drawing/2014/main" val="1456427488"/>
                    </a:ext>
                  </a:extLst>
                </a:gridCol>
                <a:gridCol w="692545">
                  <a:extLst>
                    <a:ext uri="{9D8B030D-6E8A-4147-A177-3AD203B41FA5}">
                      <a16:colId xmlns:a16="http://schemas.microsoft.com/office/drawing/2014/main" val="2928272352"/>
                    </a:ext>
                  </a:extLst>
                </a:gridCol>
                <a:gridCol w="692545">
                  <a:extLst>
                    <a:ext uri="{9D8B030D-6E8A-4147-A177-3AD203B41FA5}">
                      <a16:colId xmlns:a16="http://schemas.microsoft.com/office/drawing/2014/main" val="4156913926"/>
                    </a:ext>
                  </a:extLst>
                </a:gridCol>
                <a:gridCol w="692545">
                  <a:extLst>
                    <a:ext uri="{9D8B030D-6E8A-4147-A177-3AD203B41FA5}">
                      <a16:colId xmlns:a16="http://schemas.microsoft.com/office/drawing/2014/main" val="2295128763"/>
                    </a:ext>
                  </a:extLst>
                </a:gridCol>
                <a:gridCol w="692545">
                  <a:extLst>
                    <a:ext uri="{9D8B030D-6E8A-4147-A177-3AD203B41FA5}">
                      <a16:colId xmlns:a16="http://schemas.microsoft.com/office/drawing/2014/main" val="4133500603"/>
                    </a:ext>
                  </a:extLst>
                </a:gridCol>
                <a:gridCol w="692545">
                  <a:extLst>
                    <a:ext uri="{9D8B030D-6E8A-4147-A177-3AD203B41FA5}">
                      <a16:colId xmlns:a16="http://schemas.microsoft.com/office/drawing/2014/main" val="2950659335"/>
                    </a:ext>
                  </a:extLst>
                </a:gridCol>
                <a:gridCol w="692545">
                  <a:extLst>
                    <a:ext uri="{9D8B030D-6E8A-4147-A177-3AD203B41FA5}">
                      <a16:colId xmlns:a16="http://schemas.microsoft.com/office/drawing/2014/main" val="4183543862"/>
                    </a:ext>
                  </a:extLst>
                </a:gridCol>
                <a:gridCol w="692545">
                  <a:extLst>
                    <a:ext uri="{9D8B030D-6E8A-4147-A177-3AD203B41FA5}">
                      <a16:colId xmlns:a16="http://schemas.microsoft.com/office/drawing/2014/main" val="1812629017"/>
                    </a:ext>
                  </a:extLst>
                </a:gridCol>
                <a:gridCol w="692545">
                  <a:extLst>
                    <a:ext uri="{9D8B030D-6E8A-4147-A177-3AD203B41FA5}">
                      <a16:colId xmlns:a16="http://schemas.microsoft.com/office/drawing/2014/main" val="1628780716"/>
                    </a:ext>
                  </a:extLst>
                </a:gridCol>
              </a:tblGrid>
              <a:tr h="440890">
                <a:tc>
                  <a:txBody>
                    <a:bodyPr/>
                    <a:lstStyle/>
                    <a:p>
                      <a:r>
                        <a:rPr lang="en-US" sz="3200" dirty="0"/>
                        <a:t>TB</a:t>
                      </a:r>
                    </a:p>
                  </a:txBody>
                  <a:tcPr marL="130302" marR="130302" marT="65151" marB="65151"/>
                </a:tc>
                <a:tc>
                  <a:txBody>
                    <a:bodyPr/>
                    <a:lstStyle/>
                    <a:p>
                      <a:r>
                        <a:rPr lang="en-US" sz="3200" dirty="0"/>
                        <a:t>TB</a:t>
                      </a:r>
                    </a:p>
                  </a:txBody>
                  <a:tcPr marL="130302" marR="130302" marT="65151" marB="65151"/>
                </a:tc>
                <a:tc>
                  <a:txBody>
                    <a:bodyPr/>
                    <a:lstStyle/>
                    <a:p>
                      <a:r>
                        <a:rPr lang="en-US" sz="3200" dirty="0"/>
                        <a:t>…</a:t>
                      </a:r>
                    </a:p>
                  </a:txBody>
                  <a:tcPr marL="130302" marR="130302" marT="65151" marB="65151"/>
                </a:tc>
                <a:tc>
                  <a:txBody>
                    <a:bodyPr/>
                    <a:lstStyle/>
                    <a:p>
                      <a:r>
                        <a:rPr lang="en-US" sz="3200" dirty="0"/>
                        <a:t>…</a:t>
                      </a:r>
                    </a:p>
                  </a:txBody>
                  <a:tcPr marL="130302" marR="130302" marT="65151" marB="65151"/>
                </a:tc>
                <a:tc>
                  <a:txBody>
                    <a:bodyPr/>
                    <a:lstStyle/>
                    <a:p>
                      <a:r>
                        <a:rPr lang="en-US" sz="3200" dirty="0"/>
                        <a:t>…</a:t>
                      </a:r>
                    </a:p>
                  </a:txBody>
                  <a:tcPr marL="130302" marR="130302" marT="65151" marB="65151"/>
                </a:tc>
                <a:tc>
                  <a:txBody>
                    <a:bodyPr/>
                    <a:lstStyle/>
                    <a:p>
                      <a:r>
                        <a:rPr lang="en-US" sz="3200" dirty="0"/>
                        <a:t>…</a:t>
                      </a:r>
                    </a:p>
                  </a:txBody>
                  <a:tcPr marL="130302" marR="130302" marT="65151" marB="65151"/>
                </a:tc>
                <a:tc>
                  <a:txBody>
                    <a:bodyPr/>
                    <a:lstStyle/>
                    <a:p>
                      <a:r>
                        <a:rPr lang="en-US" sz="3200" dirty="0"/>
                        <a:t>…</a:t>
                      </a:r>
                    </a:p>
                  </a:txBody>
                  <a:tcPr marL="130302" marR="130302" marT="65151" marB="65151"/>
                </a:tc>
                <a:tc>
                  <a:txBody>
                    <a:bodyPr/>
                    <a:lstStyle/>
                    <a:p>
                      <a:r>
                        <a:rPr lang="en-US" sz="3200" dirty="0"/>
                        <a:t>….</a:t>
                      </a:r>
                    </a:p>
                  </a:txBody>
                  <a:tcPr marL="130302" marR="130302" marT="65151" marB="65151"/>
                </a:tc>
                <a:tc>
                  <a:txBody>
                    <a:bodyPr/>
                    <a:lstStyle/>
                    <a:p>
                      <a:r>
                        <a:rPr lang="en-US" sz="3200" dirty="0"/>
                        <a:t>…</a:t>
                      </a:r>
                    </a:p>
                  </a:txBody>
                  <a:tcPr marL="130302" marR="130302" marT="65151" marB="65151"/>
                </a:tc>
                <a:tc>
                  <a:txBody>
                    <a:bodyPr/>
                    <a:lstStyle/>
                    <a:p>
                      <a:r>
                        <a:rPr lang="en-US" sz="3200" dirty="0"/>
                        <a:t>TB</a:t>
                      </a:r>
                    </a:p>
                  </a:txBody>
                  <a:tcPr marL="130302" marR="130302" marT="65151" marB="65151"/>
                </a:tc>
                <a:extLst>
                  <a:ext uri="{0D108BD9-81ED-4DB2-BD59-A6C34878D82A}">
                    <a16:rowId xmlns:a16="http://schemas.microsoft.com/office/drawing/2014/main" val="2850762440"/>
                  </a:ext>
                </a:extLst>
              </a:tr>
              <a:tr h="440890">
                <a:tc>
                  <a:txBody>
                    <a:bodyPr/>
                    <a:lstStyle/>
                    <a:p>
                      <a:r>
                        <a:rPr lang="en-US" sz="3200" dirty="0"/>
                        <a:t>TB</a:t>
                      </a:r>
                    </a:p>
                  </a:txBody>
                  <a:tcPr marL="130302" marR="130302" marT="65151" marB="65151"/>
                </a:tc>
                <a:tc>
                  <a:txBody>
                    <a:bodyPr/>
                    <a:lstStyle/>
                    <a:p>
                      <a:r>
                        <a:rPr lang="en-US" sz="3200" dirty="0"/>
                        <a:t>TB</a:t>
                      </a:r>
                    </a:p>
                  </a:txBody>
                  <a:tcPr marL="130302" marR="130302" marT="65151" marB="65151"/>
                </a:tc>
                <a:tc>
                  <a:txBody>
                    <a:bodyPr/>
                    <a:lstStyle/>
                    <a:p>
                      <a:r>
                        <a:rPr lang="en-US" sz="3200" dirty="0"/>
                        <a:t>…</a:t>
                      </a:r>
                    </a:p>
                  </a:txBody>
                  <a:tcPr marL="130302" marR="130302" marT="65151" marB="65151"/>
                </a:tc>
                <a:tc>
                  <a:txBody>
                    <a:bodyPr/>
                    <a:lstStyle/>
                    <a:p>
                      <a:r>
                        <a:rPr lang="en-US" sz="3200" dirty="0"/>
                        <a:t>…</a:t>
                      </a:r>
                    </a:p>
                  </a:txBody>
                  <a:tcPr marL="130302" marR="130302" marT="65151" marB="65151"/>
                </a:tc>
                <a:tc>
                  <a:txBody>
                    <a:bodyPr/>
                    <a:lstStyle/>
                    <a:p>
                      <a:r>
                        <a:rPr lang="en-US" sz="3200" dirty="0"/>
                        <a:t>…</a:t>
                      </a:r>
                    </a:p>
                  </a:txBody>
                  <a:tcPr marL="130302" marR="130302" marT="65151" marB="65151"/>
                </a:tc>
                <a:tc>
                  <a:txBody>
                    <a:bodyPr/>
                    <a:lstStyle/>
                    <a:p>
                      <a:r>
                        <a:rPr lang="en-US" sz="3200" dirty="0"/>
                        <a:t>…</a:t>
                      </a:r>
                    </a:p>
                  </a:txBody>
                  <a:tcPr marL="130302" marR="130302" marT="65151" marB="65151"/>
                </a:tc>
                <a:tc>
                  <a:txBody>
                    <a:bodyPr/>
                    <a:lstStyle/>
                    <a:p>
                      <a:r>
                        <a:rPr lang="en-US" sz="3200" dirty="0"/>
                        <a:t>…</a:t>
                      </a:r>
                    </a:p>
                  </a:txBody>
                  <a:tcPr marL="130302" marR="130302" marT="65151" marB="65151"/>
                </a:tc>
                <a:tc>
                  <a:txBody>
                    <a:bodyPr/>
                    <a:lstStyle/>
                    <a:p>
                      <a:r>
                        <a:rPr lang="en-US" sz="3200" dirty="0"/>
                        <a:t>…</a:t>
                      </a:r>
                    </a:p>
                  </a:txBody>
                  <a:tcPr marL="130302" marR="130302" marT="65151" marB="65151"/>
                </a:tc>
                <a:tc>
                  <a:txBody>
                    <a:bodyPr/>
                    <a:lstStyle/>
                    <a:p>
                      <a:r>
                        <a:rPr lang="en-US" sz="3200" dirty="0"/>
                        <a:t>...</a:t>
                      </a:r>
                    </a:p>
                  </a:txBody>
                  <a:tcPr marL="130302" marR="130302" marT="65151" marB="65151"/>
                </a:tc>
                <a:tc>
                  <a:txBody>
                    <a:bodyPr/>
                    <a:lstStyle/>
                    <a:p>
                      <a:r>
                        <a:rPr lang="en-US" sz="3200" dirty="0"/>
                        <a:t>TB</a:t>
                      </a:r>
                    </a:p>
                  </a:txBody>
                  <a:tcPr marL="130302" marR="130302" marT="65151" marB="65151"/>
                </a:tc>
                <a:extLst>
                  <a:ext uri="{0D108BD9-81ED-4DB2-BD59-A6C34878D82A}">
                    <a16:rowId xmlns:a16="http://schemas.microsoft.com/office/drawing/2014/main" val="2354685267"/>
                  </a:ext>
                </a:extLst>
              </a:tr>
            </a:tbl>
          </a:graphicData>
        </a:graphic>
      </p:graphicFrame>
      <p:sp>
        <p:nvSpPr>
          <p:cNvPr id="6" name="Rectangle 5">
            <a:extLst>
              <a:ext uri="{FF2B5EF4-FFF2-40B4-BE49-F238E27FC236}">
                <a16:creationId xmlns:a16="http://schemas.microsoft.com/office/drawing/2014/main" id="{FA8922D9-03F0-484E-B93D-86EC35FC31BA}"/>
              </a:ext>
            </a:extLst>
          </p:cNvPr>
          <p:cNvSpPr/>
          <p:nvPr/>
        </p:nvSpPr>
        <p:spPr>
          <a:xfrm>
            <a:off x="9883818" y="5766940"/>
            <a:ext cx="4368007" cy="10589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420" b="1" dirty="0"/>
              <a:t>Column Scheduler is preferred!</a:t>
            </a:r>
          </a:p>
        </p:txBody>
      </p:sp>
    </p:spTree>
    <p:extLst>
      <p:ext uri="{BB962C8B-B14F-4D97-AF65-F5344CB8AC3E}">
        <p14:creationId xmlns:p14="http://schemas.microsoft.com/office/powerpoint/2010/main" val="305411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7C029-61A8-457A-8148-9EDAB1C695B7}"/>
              </a:ext>
            </a:extLst>
          </p:cNvPr>
          <p:cNvSpPr>
            <a:spLocks noGrp="1"/>
          </p:cNvSpPr>
          <p:nvPr>
            <p:ph type="title"/>
          </p:nvPr>
        </p:nvSpPr>
        <p:spPr/>
        <p:txBody>
          <a:bodyPr/>
          <a:lstStyle/>
          <a:p>
            <a:r>
              <a:rPr lang="en-US" dirty="0"/>
              <a:t>Manufacturing Hurdles</a:t>
            </a:r>
          </a:p>
        </p:txBody>
      </p:sp>
      <p:sp>
        <p:nvSpPr>
          <p:cNvPr id="3" name="Slide Number Placeholder 2">
            <a:extLst>
              <a:ext uri="{FF2B5EF4-FFF2-40B4-BE49-F238E27FC236}">
                <a16:creationId xmlns:a16="http://schemas.microsoft.com/office/drawing/2014/main" id="{956CE5AE-616E-4714-8A79-660DC32DBB49}"/>
              </a:ext>
            </a:extLst>
          </p:cNvPr>
          <p:cNvSpPr>
            <a:spLocks noGrp="1"/>
          </p:cNvSpPr>
          <p:nvPr>
            <p:ph type="sldNum" sz="quarter" idx="12"/>
          </p:nvPr>
        </p:nvSpPr>
        <p:spPr/>
        <p:txBody>
          <a:bodyPr/>
          <a:lstStyle/>
          <a:p>
            <a:fld id="{DCE5FC2F-9F3E-40BA-BF15-0F7774B3E1B8}" type="slidenum">
              <a:rPr lang="en-US" smtClean="0"/>
              <a:t>4</a:t>
            </a:fld>
            <a:endParaRPr lang="en-US"/>
          </a:p>
        </p:txBody>
      </p:sp>
      <p:pic>
        <p:nvPicPr>
          <p:cNvPr id="4" name="Picture 3">
            <a:extLst>
              <a:ext uri="{FF2B5EF4-FFF2-40B4-BE49-F238E27FC236}">
                <a16:creationId xmlns:a16="http://schemas.microsoft.com/office/drawing/2014/main" id="{2A2A3039-3A5E-4D88-A877-CD57FF34F500}"/>
              </a:ext>
            </a:extLst>
          </p:cNvPr>
          <p:cNvPicPr>
            <a:picLocks noChangeAspect="1"/>
          </p:cNvPicPr>
          <p:nvPr/>
        </p:nvPicPr>
        <p:blipFill>
          <a:blip r:embed="rId3"/>
          <a:stretch>
            <a:fillRect/>
          </a:stretch>
        </p:blipFill>
        <p:spPr>
          <a:xfrm rot="21226394">
            <a:off x="3018789" y="5863766"/>
            <a:ext cx="14170343" cy="1818799"/>
          </a:xfrm>
          <a:prstGeom prst="rect">
            <a:avLst/>
          </a:prstGeom>
        </p:spPr>
      </p:pic>
      <p:pic>
        <p:nvPicPr>
          <p:cNvPr id="5" name="Picture 4">
            <a:extLst>
              <a:ext uri="{FF2B5EF4-FFF2-40B4-BE49-F238E27FC236}">
                <a16:creationId xmlns:a16="http://schemas.microsoft.com/office/drawing/2014/main" id="{459222F3-57C2-4E57-9276-2B83766F4ADA}"/>
              </a:ext>
            </a:extLst>
          </p:cNvPr>
          <p:cNvPicPr>
            <a:picLocks noChangeAspect="1"/>
          </p:cNvPicPr>
          <p:nvPr/>
        </p:nvPicPr>
        <p:blipFill>
          <a:blip r:embed="rId4"/>
          <a:stretch>
            <a:fillRect/>
          </a:stretch>
        </p:blipFill>
        <p:spPr>
          <a:xfrm rot="297897">
            <a:off x="3633029" y="3810575"/>
            <a:ext cx="11835765" cy="977265"/>
          </a:xfrm>
          <a:prstGeom prst="rect">
            <a:avLst/>
          </a:prstGeom>
        </p:spPr>
      </p:pic>
      <p:pic>
        <p:nvPicPr>
          <p:cNvPr id="6" name="Picture 5">
            <a:extLst>
              <a:ext uri="{FF2B5EF4-FFF2-40B4-BE49-F238E27FC236}">
                <a16:creationId xmlns:a16="http://schemas.microsoft.com/office/drawing/2014/main" id="{7FCDE241-4260-40A4-B6C9-0C75148DDA31}"/>
              </a:ext>
            </a:extLst>
          </p:cNvPr>
          <p:cNvPicPr>
            <a:picLocks noChangeAspect="1"/>
          </p:cNvPicPr>
          <p:nvPr/>
        </p:nvPicPr>
        <p:blipFill>
          <a:blip r:embed="rId5"/>
          <a:stretch>
            <a:fillRect/>
          </a:stretch>
        </p:blipFill>
        <p:spPr>
          <a:xfrm rot="217894">
            <a:off x="6131963" y="8163820"/>
            <a:ext cx="10152698" cy="1031558"/>
          </a:xfrm>
          <a:prstGeom prst="rect">
            <a:avLst/>
          </a:prstGeom>
        </p:spPr>
      </p:pic>
      <p:sp>
        <p:nvSpPr>
          <p:cNvPr id="7" name="Rectangle 6">
            <a:extLst>
              <a:ext uri="{FF2B5EF4-FFF2-40B4-BE49-F238E27FC236}">
                <a16:creationId xmlns:a16="http://schemas.microsoft.com/office/drawing/2014/main" id="{A6D94F3C-7CA5-4B4B-A38B-6C8BBC8B29B5}"/>
              </a:ext>
            </a:extLst>
          </p:cNvPr>
          <p:cNvSpPr/>
          <p:nvPr/>
        </p:nvSpPr>
        <p:spPr>
          <a:xfrm>
            <a:off x="2261235" y="10246092"/>
            <a:ext cx="8488414" cy="646331"/>
          </a:xfrm>
          <a:prstGeom prst="rect">
            <a:avLst/>
          </a:prstGeom>
        </p:spPr>
        <p:txBody>
          <a:bodyPr wrap="none">
            <a:spAutoFit/>
          </a:bodyPr>
          <a:lstStyle/>
          <a:p>
            <a:r>
              <a:rPr lang="en-US" dirty="0">
                <a:hlinkClick r:id="rId6"/>
              </a:rPr>
              <a:t>https://www.techpowerup.com/270097/samsungs-5-nm-euv-node-struggles-with-yields</a:t>
            </a:r>
            <a:endParaRPr lang="en-US" dirty="0"/>
          </a:p>
          <a:p>
            <a:r>
              <a:rPr lang="en-US" dirty="0">
                <a:hlinkClick r:id="rId7"/>
              </a:rPr>
              <a:t>https://www.eenewsanalog.com/news/intel-goes-foundry-7nm-due-yield-issues</a:t>
            </a:r>
            <a:endParaRPr lang="en-US" dirty="0"/>
          </a:p>
        </p:txBody>
      </p:sp>
    </p:spTree>
    <p:extLst>
      <p:ext uri="{BB962C8B-B14F-4D97-AF65-F5344CB8AC3E}">
        <p14:creationId xmlns:p14="http://schemas.microsoft.com/office/powerpoint/2010/main" val="152230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98A3-1313-40FF-959B-876A0E83D534}"/>
              </a:ext>
            </a:extLst>
          </p:cNvPr>
          <p:cNvSpPr>
            <a:spLocks noGrp="1"/>
          </p:cNvSpPr>
          <p:nvPr>
            <p:ph type="title"/>
          </p:nvPr>
        </p:nvSpPr>
        <p:spPr>
          <a:xfrm>
            <a:off x="2261235" y="584202"/>
            <a:ext cx="15775128" cy="2120901"/>
          </a:xfrm>
        </p:spPr>
        <p:txBody>
          <a:bodyPr/>
          <a:lstStyle/>
          <a:p>
            <a:r>
              <a:rPr lang="en-US" dirty="0"/>
              <a:t>Dynamic Shared L2 Remote-Caching [MICRO’17]</a:t>
            </a:r>
          </a:p>
        </p:txBody>
      </p:sp>
      <p:sp>
        <p:nvSpPr>
          <p:cNvPr id="3" name="Content Placeholder 2">
            <a:extLst>
              <a:ext uri="{FF2B5EF4-FFF2-40B4-BE49-F238E27FC236}">
                <a16:creationId xmlns:a16="http://schemas.microsoft.com/office/drawing/2014/main" id="{56749416-132C-4675-9AC5-025CF2DACA3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41B23B6-FBE2-4F21-B7D7-5C10160C570B}"/>
              </a:ext>
            </a:extLst>
          </p:cNvPr>
          <p:cNvSpPr>
            <a:spLocks noGrp="1"/>
          </p:cNvSpPr>
          <p:nvPr>
            <p:ph type="sldNum" sz="quarter" idx="12"/>
          </p:nvPr>
        </p:nvSpPr>
        <p:spPr/>
        <p:txBody>
          <a:bodyPr/>
          <a:lstStyle/>
          <a:p>
            <a:fld id="{DCE5FC2F-9F3E-40BA-BF15-0F7774B3E1B8}" type="slidenum">
              <a:rPr lang="en-US" smtClean="0"/>
              <a:t>40</a:t>
            </a:fld>
            <a:endParaRPr lang="en-US"/>
          </a:p>
        </p:txBody>
      </p:sp>
      <p:sp>
        <p:nvSpPr>
          <p:cNvPr id="370" name="Rectangle 369">
            <a:extLst>
              <a:ext uri="{FF2B5EF4-FFF2-40B4-BE49-F238E27FC236}">
                <a16:creationId xmlns:a16="http://schemas.microsoft.com/office/drawing/2014/main" id="{2A2396C9-ACDE-4420-97FF-F7CAC363C0B3}"/>
              </a:ext>
            </a:extLst>
          </p:cNvPr>
          <p:cNvSpPr/>
          <p:nvPr/>
        </p:nvSpPr>
        <p:spPr>
          <a:xfrm>
            <a:off x="2261236" y="2884410"/>
            <a:ext cx="6958027" cy="6320399"/>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967" b="1" dirty="0"/>
          </a:p>
        </p:txBody>
      </p:sp>
      <p:sp>
        <p:nvSpPr>
          <p:cNvPr id="371" name="Rectangle 370">
            <a:extLst>
              <a:ext uri="{FF2B5EF4-FFF2-40B4-BE49-F238E27FC236}">
                <a16:creationId xmlns:a16="http://schemas.microsoft.com/office/drawing/2014/main" id="{87834195-6CA8-4A54-BCA9-FFB15A37E242}"/>
              </a:ext>
            </a:extLst>
          </p:cNvPr>
          <p:cNvSpPr/>
          <p:nvPr/>
        </p:nvSpPr>
        <p:spPr>
          <a:xfrm>
            <a:off x="3505533" y="4212192"/>
            <a:ext cx="1346683" cy="1143409"/>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GPU </a:t>
            </a:r>
          </a:p>
          <a:p>
            <a:pPr algn="ctr"/>
            <a:r>
              <a:rPr lang="en-US" sz="2850" b="1" dirty="0" err="1"/>
              <a:t>Chiplet</a:t>
            </a:r>
            <a:endParaRPr lang="en-US" sz="2850" b="1" dirty="0"/>
          </a:p>
        </p:txBody>
      </p:sp>
      <p:sp>
        <p:nvSpPr>
          <p:cNvPr id="372" name="Rectangle 371">
            <a:extLst>
              <a:ext uri="{FF2B5EF4-FFF2-40B4-BE49-F238E27FC236}">
                <a16:creationId xmlns:a16="http://schemas.microsoft.com/office/drawing/2014/main" id="{06695F95-ECBD-46EA-AE27-E2246322BDE9}"/>
              </a:ext>
            </a:extLst>
          </p:cNvPr>
          <p:cNvSpPr/>
          <p:nvPr/>
        </p:nvSpPr>
        <p:spPr>
          <a:xfrm>
            <a:off x="6607813" y="4250566"/>
            <a:ext cx="1339992" cy="1041233"/>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GPU</a:t>
            </a:r>
          </a:p>
          <a:p>
            <a:pPr algn="ctr"/>
            <a:r>
              <a:rPr lang="en-US" sz="2850" b="1" dirty="0" err="1"/>
              <a:t>Chiplet</a:t>
            </a:r>
            <a:endParaRPr lang="en-US" sz="2850" b="1" dirty="0"/>
          </a:p>
        </p:txBody>
      </p:sp>
      <p:sp>
        <p:nvSpPr>
          <p:cNvPr id="373" name="Rectangle 372">
            <a:extLst>
              <a:ext uri="{FF2B5EF4-FFF2-40B4-BE49-F238E27FC236}">
                <a16:creationId xmlns:a16="http://schemas.microsoft.com/office/drawing/2014/main" id="{90F5E686-C454-4C3F-9ECB-9B27BC038309}"/>
              </a:ext>
            </a:extLst>
          </p:cNvPr>
          <p:cNvSpPr/>
          <p:nvPr/>
        </p:nvSpPr>
        <p:spPr>
          <a:xfrm>
            <a:off x="3640266" y="2973941"/>
            <a:ext cx="4234604" cy="929019"/>
          </a:xfrm>
          <a:prstGeom prst="rect">
            <a:avLst/>
          </a:prstGeom>
          <a:solidFill>
            <a:schemeClr val="bg1">
              <a:lumMod val="75000"/>
            </a:schemeClr>
          </a:solidFill>
          <a:ln w="28575">
            <a:solidFill>
              <a:schemeClr val="tx1"/>
            </a:solidFill>
          </a:ln>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565" b="1" dirty="0"/>
              <a:t>Controller chip</a:t>
            </a:r>
          </a:p>
          <a:p>
            <a:pPr algn="ctr"/>
            <a:r>
              <a:rPr lang="en-US" sz="2565" b="1" dirty="0"/>
              <a:t>(I/Os, Kernel/TB Scheduler, ..)</a:t>
            </a:r>
          </a:p>
        </p:txBody>
      </p:sp>
      <p:cxnSp>
        <p:nvCxnSpPr>
          <p:cNvPr id="374" name="Straight Arrow Connector 373">
            <a:extLst>
              <a:ext uri="{FF2B5EF4-FFF2-40B4-BE49-F238E27FC236}">
                <a16:creationId xmlns:a16="http://schemas.microsoft.com/office/drawing/2014/main" id="{54A0575E-15FC-4A96-8D28-24AA41E1FE48}"/>
              </a:ext>
            </a:extLst>
          </p:cNvPr>
          <p:cNvCxnSpPr>
            <a:cxnSpLocks/>
          </p:cNvCxnSpPr>
          <p:nvPr/>
        </p:nvCxnSpPr>
        <p:spPr>
          <a:xfrm>
            <a:off x="4313454" y="3906400"/>
            <a:ext cx="0" cy="2828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5" name="Rectangle 374">
            <a:extLst>
              <a:ext uri="{FF2B5EF4-FFF2-40B4-BE49-F238E27FC236}">
                <a16:creationId xmlns:a16="http://schemas.microsoft.com/office/drawing/2014/main" id="{69FB10C2-E3CC-4CD7-870C-314DFBE25493}"/>
              </a:ext>
            </a:extLst>
          </p:cNvPr>
          <p:cNvSpPr/>
          <p:nvPr/>
        </p:nvSpPr>
        <p:spPr>
          <a:xfrm>
            <a:off x="8026652" y="4308555"/>
            <a:ext cx="1027549" cy="923389"/>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50" b="1" dirty="0"/>
              <a:t>HBM</a:t>
            </a:r>
          </a:p>
        </p:txBody>
      </p:sp>
      <p:sp>
        <p:nvSpPr>
          <p:cNvPr id="376" name="Rectangle 375">
            <a:extLst>
              <a:ext uri="{FF2B5EF4-FFF2-40B4-BE49-F238E27FC236}">
                <a16:creationId xmlns:a16="http://schemas.microsoft.com/office/drawing/2014/main" id="{262B0389-046C-48D4-80CE-5D1709E6AA42}"/>
              </a:ext>
            </a:extLst>
          </p:cNvPr>
          <p:cNvSpPr/>
          <p:nvPr/>
        </p:nvSpPr>
        <p:spPr>
          <a:xfrm>
            <a:off x="3578490" y="7230734"/>
            <a:ext cx="1316710" cy="1269245"/>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GPU </a:t>
            </a:r>
          </a:p>
          <a:p>
            <a:pPr algn="ctr"/>
            <a:r>
              <a:rPr lang="en-US" sz="2850" b="1" dirty="0" err="1"/>
              <a:t>Chiplet</a:t>
            </a:r>
            <a:endParaRPr lang="en-US" sz="2850" b="1" dirty="0"/>
          </a:p>
        </p:txBody>
      </p:sp>
      <p:sp>
        <p:nvSpPr>
          <p:cNvPr id="377" name="Rectangle 376">
            <a:extLst>
              <a:ext uri="{FF2B5EF4-FFF2-40B4-BE49-F238E27FC236}">
                <a16:creationId xmlns:a16="http://schemas.microsoft.com/office/drawing/2014/main" id="{A574606F-4874-409A-BF9A-88A83A376882}"/>
              </a:ext>
            </a:extLst>
          </p:cNvPr>
          <p:cNvSpPr/>
          <p:nvPr/>
        </p:nvSpPr>
        <p:spPr>
          <a:xfrm>
            <a:off x="6631099" y="7299313"/>
            <a:ext cx="1279627" cy="1143409"/>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GPU </a:t>
            </a:r>
          </a:p>
          <a:p>
            <a:pPr algn="ctr"/>
            <a:r>
              <a:rPr lang="en-US" sz="2850" b="1" dirty="0" err="1"/>
              <a:t>Chiplet</a:t>
            </a:r>
            <a:endParaRPr lang="en-US" sz="2850" b="1" dirty="0"/>
          </a:p>
        </p:txBody>
      </p:sp>
      <p:sp>
        <p:nvSpPr>
          <p:cNvPr id="378" name="TextBox 377">
            <a:extLst>
              <a:ext uri="{FF2B5EF4-FFF2-40B4-BE49-F238E27FC236}">
                <a16:creationId xmlns:a16="http://schemas.microsoft.com/office/drawing/2014/main" id="{9EBA081C-D4C1-4DD1-8CB1-4DE8630A7C3F}"/>
              </a:ext>
            </a:extLst>
          </p:cNvPr>
          <p:cNvSpPr txBox="1"/>
          <p:nvPr/>
        </p:nvSpPr>
        <p:spPr>
          <a:xfrm>
            <a:off x="3171976" y="8653358"/>
            <a:ext cx="5227665" cy="443326"/>
          </a:xfrm>
          <a:prstGeom prst="rect">
            <a:avLst/>
          </a:prstGeom>
          <a:noFill/>
        </p:spPr>
        <p:txBody>
          <a:bodyPr wrap="square" rtlCol="1">
            <a:spAutoFit/>
          </a:bodyPr>
          <a:lstStyle/>
          <a:p>
            <a:r>
              <a:rPr lang="en-US" sz="2281" b="1" dirty="0">
                <a:solidFill>
                  <a:schemeClr val="dk1"/>
                </a:solidFill>
              </a:rPr>
              <a:t>Silicon Interposer or Package Substrate</a:t>
            </a:r>
            <a:endParaRPr lang="ar-EG" sz="2281" b="1" dirty="0">
              <a:solidFill>
                <a:schemeClr val="dk1"/>
              </a:solidFill>
            </a:endParaRPr>
          </a:p>
        </p:txBody>
      </p:sp>
      <p:sp>
        <p:nvSpPr>
          <p:cNvPr id="379" name="Rectangle 378">
            <a:extLst>
              <a:ext uri="{FF2B5EF4-FFF2-40B4-BE49-F238E27FC236}">
                <a16:creationId xmlns:a16="http://schemas.microsoft.com/office/drawing/2014/main" id="{295BCF6B-7312-4523-8659-4FB61D791DA4}"/>
              </a:ext>
            </a:extLst>
          </p:cNvPr>
          <p:cNvSpPr/>
          <p:nvPr/>
        </p:nvSpPr>
        <p:spPr>
          <a:xfrm>
            <a:off x="9615372" y="2796978"/>
            <a:ext cx="6960143" cy="59719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81" tIns="39091" rIns="78181" bIns="39091" numCol="1" spcCol="0" rtlCol="0" fromWordArt="0" anchor="ctr" anchorCtr="0" forceAA="0" compatLnSpc="1">
            <a:prstTxWarp prst="textNoShape">
              <a:avLst/>
            </a:prstTxWarp>
            <a:noAutofit/>
          </a:bodyPr>
          <a:lstStyle/>
          <a:p>
            <a:pPr algn="ctr"/>
            <a:endParaRPr lang="en-US" sz="1967" b="1"/>
          </a:p>
        </p:txBody>
      </p:sp>
      <p:cxnSp>
        <p:nvCxnSpPr>
          <p:cNvPr id="380" name="Straight Connector 379">
            <a:extLst>
              <a:ext uri="{FF2B5EF4-FFF2-40B4-BE49-F238E27FC236}">
                <a16:creationId xmlns:a16="http://schemas.microsoft.com/office/drawing/2014/main" id="{E279773F-EC02-4DD2-AC8D-3324375CBD16}"/>
              </a:ext>
            </a:extLst>
          </p:cNvPr>
          <p:cNvCxnSpPr>
            <a:cxnSpLocks/>
          </p:cNvCxnSpPr>
          <p:nvPr/>
        </p:nvCxnSpPr>
        <p:spPr>
          <a:xfrm flipV="1">
            <a:off x="7915846" y="2796981"/>
            <a:ext cx="1683905" cy="1445926"/>
          </a:xfrm>
          <a:prstGeom prst="line">
            <a:avLst/>
          </a:prstGeom>
          <a:ln w="12700"/>
        </p:spPr>
        <p:style>
          <a:lnRef idx="2">
            <a:schemeClr val="dk1"/>
          </a:lnRef>
          <a:fillRef idx="0">
            <a:schemeClr val="dk1"/>
          </a:fillRef>
          <a:effectRef idx="1">
            <a:schemeClr val="dk1"/>
          </a:effectRef>
          <a:fontRef idx="minor">
            <a:schemeClr val="tx1"/>
          </a:fontRef>
        </p:style>
      </p:cxnSp>
      <p:cxnSp>
        <p:nvCxnSpPr>
          <p:cNvPr id="381" name="Straight Connector 380">
            <a:extLst>
              <a:ext uri="{FF2B5EF4-FFF2-40B4-BE49-F238E27FC236}">
                <a16:creationId xmlns:a16="http://schemas.microsoft.com/office/drawing/2014/main" id="{EFD273B2-69F8-4526-824F-D341F09ED562}"/>
              </a:ext>
            </a:extLst>
          </p:cNvPr>
          <p:cNvCxnSpPr>
            <a:cxnSpLocks/>
          </p:cNvCxnSpPr>
          <p:nvPr/>
        </p:nvCxnSpPr>
        <p:spPr>
          <a:xfrm>
            <a:off x="7947807" y="5291796"/>
            <a:ext cx="1664605" cy="3473968"/>
          </a:xfrm>
          <a:prstGeom prst="line">
            <a:avLst/>
          </a:prstGeom>
          <a:ln w="12700"/>
        </p:spPr>
        <p:style>
          <a:lnRef idx="1">
            <a:schemeClr val="dk1"/>
          </a:lnRef>
          <a:fillRef idx="0">
            <a:schemeClr val="dk1"/>
          </a:fillRef>
          <a:effectRef idx="0">
            <a:schemeClr val="dk1"/>
          </a:effectRef>
          <a:fontRef idx="minor">
            <a:schemeClr val="tx1"/>
          </a:fontRef>
        </p:style>
      </p:cxnSp>
      <p:sp>
        <p:nvSpPr>
          <p:cNvPr id="382" name="Rectangle 381">
            <a:extLst>
              <a:ext uri="{FF2B5EF4-FFF2-40B4-BE49-F238E27FC236}">
                <a16:creationId xmlns:a16="http://schemas.microsoft.com/office/drawing/2014/main" id="{8F32DAAB-7BBD-40C1-A489-FCF32F9A3817}"/>
              </a:ext>
            </a:extLst>
          </p:cNvPr>
          <p:cNvSpPr/>
          <p:nvPr/>
        </p:nvSpPr>
        <p:spPr>
          <a:xfrm>
            <a:off x="10163454" y="3942402"/>
            <a:ext cx="2528097" cy="1177609"/>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Streaming</a:t>
            </a:r>
          </a:p>
          <a:p>
            <a:pPr algn="ctr"/>
            <a:r>
              <a:rPr lang="en-US" sz="2850" b="1" dirty="0"/>
              <a:t>Multiprocessor</a:t>
            </a:r>
          </a:p>
        </p:txBody>
      </p:sp>
      <p:sp>
        <p:nvSpPr>
          <p:cNvPr id="383" name="Rectangle 382">
            <a:extLst>
              <a:ext uri="{FF2B5EF4-FFF2-40B4-BE49-F238E27FC236}">
                <a16:creationId xmlns:a16="http://schemas.microsoft.com/office/drawing/2014/main" id="{17A4BD6E-3343-4A09-B323-03D5612442F7}"/>
              </a:ext>
            </a:extLst>
          </p:cNvPr>
          <p:cNvSpPr/>
          <p:nvPr/>
        </p:nvSpPr>
        <p:spPr>
          <a:xfrm>
            <a:off x="11739604" y="2851857"/>
            <a:ext cx="3263251" cy="672560"/>
          </a:xfrm>
          <a:prstGeom prst="rect">
            <a:avLst/>
          </a:prstGeom>
          <a:solidFill>
            <a:schemeClr val="bg1">
              <a:lumMod val="75000"/>
            </a:schemeClr>
          </a:solidFill>
          <a:ln w="28575">
            <a:solidFill>
              <a:schemeClr val="tx1"/>
            </a:solidFill>
          </a:ln>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TB Scheduler</a:t>
            </a:r>
          </a:p>
        </p:txBody>
      </p:sp>
      <p:sp>
        <p:nvSpPr>
          <p:cNvPr id="384" name="Rectangle 383">
            <a:extLst>
              <a:ext uri="{FF2B5EF4-FFF2-40B4-BE49-F238E27FC236}">
                <a16:creationId xmlns:a16="http://schemas.microsoft.com/office/drawing/2014/main" id="{CF5B3A61-D0B3-4139-B28F-A596B2EB7673}"/>
              </a:ext>
            </a:extLst>
          </p:cNvPr>
          <p:cNvSpPr/>
          <p:nvPr/>
        </p:nvSpPr>
        <p:spPr>
          <a:xfrm>
            <a:off x="14126005" y="3870885"/>
            <a:ext cx="2449509" cy="1177609"/>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Streaming</a:t>
            </a:r>
          </a:p>
          <a:p>
            <a:pPr algn="ctr"/>
            <a:r>
              <a:rPr lang="en-US" sz="2850" b="1" dirty="0"/>
              <a:t>Multiprocessor</a:t>
            </a:r>
          </a:p>
        </p:txBody>
      </p:sp>
      <p:sp>
        <p:nvSpPr>
          <p:cNvPr id="385" name="TextBox 384">
            <a:extLst>
              <a:ext uri="{FF2B5EF4-FFF2-40B4-BE49-F238E27FC236}">
                <a16:creationId xmlns:a16="http://schemas.microsoft.com/office/drawing/2014/main" id="{B430F489-14C0-4A24-A904-51454BE05A89}"/>
              </a:ext>
            </a:extLst>
          </p:cNvPr>
          <p:cNvSpPr txBox="1"/>
          <p:nvPr/>
        </p:nvSpPr>
        <p:spPr>
          <a:xfrm>
            <a:off x="12845594" y="4189220"/>
            <a:ext cx="1031684" cy="388667"/>
          </a:xfrm>
          <a:prstGeom prst="rect">
            <a:avLst/>
          </a:prstGeom>
          <a:noFill/>
        </p:spPr>
        <p:txBody>
          <a:bodyPr wrap="square" lIns="85124" tIns="42562" rIns="85124" bIns="42562" rtlCol="0">
            <a:spAutoFit/>
          </a:bodyPr>
          <a:lstStyle/>
          <a:p>
            <a:r>
              <a:rPr lang="en-US" sz="1967" b="1" dirty="0"/>
              <a:t>.…….….. </a:t>
            </a:r>
          </a:p>
        </p:txBody>
      </p:sp>
      <p:cxnSp>
        <p:nvCxnSpPr>
          <p:cNvPr id="386" name="Straight Arrow Connector 385">
            <a:extLst>
              <a:ext uri="{FF2B5EF4-FFF2-40B4-BE49-F238E27FC236}">
                <a16:creationId xmlns:a16="http://schemas.microsoft.com/office/drawing/2014/main" id="{FF9872AE-F73F-49EE-A2BF-BB6C4EA8F56E}"/>
              </a:ext>
            </a:extLst>
          </p:cNvPr>
          <p:cNvCxnSpPr>
            <a:cxnSpLocks/>
          </p:cNvCxnSpPr>
          <p:nvPr/>
        </p:nvCxnSpPr>
        <p:spPr>
          <a:xfrm>
            <a:off x="15501283" y="3227353"/>
            <a:ext cx="0" cy="6435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834E5859-2F0A-402B-B7FD-B81DBDA80D15}"/>
              </a:ext>
            </a:extLst>
          </p:cNvPr>
          <p:cNvCxnSpPr>
            <a:cxnSpLocks/>
          </p:cNvCxnSpPr>
          <p:nvPr/>
        </p:nvCxnSpPr>
        <p:spPr>
          <a:xfrm>
            <a:off x="15016478" y="3228777"/>
            <a:ext cx="4848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Arrow Connector 387">
            <a:extLst>
              <a:ext uri="{FF2B5EF4-FFF2-40B4-BE49-F238E27FC236}">
                <a16:creationId xmlns:a16="http://schemas.microsoft.com/office/drawing/2014/main" id="{8D214E5A-7AD5-4D39-A3EF-87FCE1BFB49B}"/>
              </a:ext>
            </a:extLst>
          </p:cNvPr>
          <p:cNvCxnSpPr>
            <a:cxnSpLocks/>
          </p:cNvCxnSpPr>
          <p:nvPr/>
        </p:nvCxnSpPr>
        <p:spPr>
          <a:xfrm>
            <a:off x="13361431" y="3545818"/>
            <a:ext cx="0" cy="3744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95FC1459-5F02-4461-B7FC-B42B6C39BD8D}"/>
              </a:ext>
            </a:extLst>
          </p:cNvPr>
          <p:cNvCxnSpPr>
            <a:cxnSpLocks/>
            <a:stCxn id="383" idx="1"/>
          </p:cNvCxnSpPr>
          <p:nvPr/>
        </p:nvCxnSpPr>
        <p:spPr>
          <a:xfrm flipH="1">
            <a:off x="11359114" y="3188137"/>
            <a:ext cx="3804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Arrow Connector 389">
            <a:extLst>
              <a:ext uri="{FF2B5EF4-FFF2-40B4-BE49-F238E27FC236}">
                <a16:creationId xmlns:a16="http://schemas.microsoft.com/office/drawing/2014/main" id="{5C3D7C4B-411E-4372-B150-94144C874DC5}"/>
              </a:ext>
            </a:extLst>
          </p:cNvPr>
          <p:cNvCxnSpPr>
            <a:cxnSpLocks/>
          </p:cNvCxnSpPr>
          <p:nvPr/>
        </p:nvCxnSpPr>
        <p:spPr>
          <a:xfrm>
            <a:off x="11348744" y="3227347"/>
            <a:ext cx="0" cy="6929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1" name="Rectangle 390">
            <a:extLst>
              <a:ext uri="{FF2B5EF4-FFF2-40B4-BE49-F238E27FC236}">
                <a16:creationId xmlns:a16="http://schemas.microsoft.com/office/drawing/2014/main" id="{AD8FFBB7-29A1-4F39-BA58-A90CB243C71B}"/>
              </a:ext>
            </a:extLst>
          </p:cNvPr>
          <p:cNvSpPr/>
          <p:nvPr/>
        </p:nvSpPr>
        <p:spPr>
          <a:xfrm>
            <a:off x="10205803" y="5416453"/>
            <a:ext cx="5898183" cy="787918"/>
          </a:xfrm>
          <a:prstGeom prst="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            Intra-Chip </a:t>
            </a:r>
            <a:r>
              <a:rPr lang="en-US" sz="2850" b="1" dirty="0" err="1"/>
              <a:t>Xbar</a:t>
            </a:r>
            <a:endParaRPr lang="en-US" sz="2850" b="1" dirty="0"/>
          </a:p>
          <a:p>
            <a:pPr algn="ctr"/>
            <a:endParaRPr lang="en-US" sz="2850" b="1" dirty="0"/>
          </a:p>
        </p:txBody>
      </p:sp>
      <p:sp>
        <p:nvSpPr>
          <p:cNvPr id="392" name="Rectangle 391">
            <a:extLst>
              <a:ext uri="{FF2B5EF4-FFF2-40B4-BE49-F238E27FC236}">
                <a16:creationId xmlns:a16="http://schemas.microsoft.com/office/drawing/2014/main" id="{AD8EF4DA-CDC4-4B90-9F39-F50F3340FB89}"/>
              </a:ext>
            </a:extLst>
          </p:cNvPr>
          <p:cNvSpPr/>
          <p:nvPr/>
        </p:nvSpPr>
        <p:spPr>
          <a:xfrm>
            <a:off x="9878606" y="6587186"/>
            <a:ext cx="1356151" cy="15996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81" tIns="39091" rIns="78181" bIns="39091" numCol="1" spcCol="0" rtlCol="0" fromWordArt="0" anchor="ctr" anchorCtr="0" forceAA="0" compatLnSpc="1">
            <a:prstTxWarp prst="textNoShape">
              <a:avLst/>
            </a:prstTxWarp>
            <a:noAutofit/>
          </a:bodyPr>
          <a:lstStyle/>
          <a:p>
            <a:pPr algn="ctr"/>
            <a:endParaRPr lang="en-US" sz="1967" b="1"/>
          </a:p>
        </p:txBody>
      </p:sp>
      <p:sp>
        <p:nvSpPr>
          <p:cNvPr id="393" name="Rectangle 392">
            <a:extLst>
              <a:ext uri="{FF2B5EF4-FFF2-40B4-BE49-F238E27FC236}">
                <a16:creationId xmlns:a16="http://schemas.microsoft.com/office/drawing/2014/main" id="{0032DDF0-C65E-41B5-8CCF-3F3BD52E4EF5}"/>
              </a:ext>
            </a:extLst>
          </p:cNvPr>
          <p:cNvSpPr/>
          <p:nvPr/>
        </p:nvSpPr>
        <p:spPr>
          <a:xfrm>
            <a:off x="9959257" y="7082835"/>
            <a:ext cx="1175695" cy="525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81" tIns="39091" rIns="78181" bIns="39091" numCol="1" spcCol="0" rtlCol="0" fromWordArt="0" anchor="ctr" anchorCtr="0" forceAA="0" compatLnSpc="1">
            <a:prstTxWarp prst="textNoShape">
              <a:avLst/>
            </a:prstTxWarp>
            <a:noAutofit/>
          </a:bodyPr>
          <a:lstStyle/>
          <a:p>
            <a:pPr algn="ctr"/>
            <a:r>
              <a:rPr lang="en-US" sz="2281" b="1" dirty="0"/>
              <a:t>L2 $</a:t>
            </a:r>
          </a:p>
        </p:txBody>
      </p:sp>
      <p:sp>
        <p:nvSpPr>
          <p:cNvPr id="394" name="Rectangle 393">
            <a:extLst>
              <a:ext uri="{FF2B5EF4-FFF2-40B4-BE49-F238E27FC236}">
                <a16:creationId xmlns:a16="http://schemas.microsoft.com/office/drawing/2014/main" id="{59172977-E14C-48CA-B1C2-8D1EDAB78A5A}"/>
              </a:ext>
            </a:extLst>
          </p:cNvPr>
          <p:cNvSpPr/>
          <p:nvPr/>
        </p:nvSpPr>
        <p:spPr>
          <a:xfrm>
            <a:off x="11798578" y="6587186"/>
            <a:ext cx="1490891" cy="15996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81" tIns="39091" rIns="78181" bIns="39091" numCol="1" spcCol="0" rtlCol="0" fromWordArt="0" anchor="ctr" anchorCtr="0" forceAA="0" compatLnSpc="1">
            <a:prstTxWarp prst="textNoShape">
              <a:avLst/>
            </a:prstTxWarp>
            <a:noAutofit/>
          </a:bodyPr>
          <a:lstStyle/>
          <a:p>
            <a:pPr algn="ctr"/>
            <a:endParaRPr lang="en-US" sz="1967" b="1"/>
          </a:p>
        </p:txBody>
      </p:sp>
      <p:sp>
        <p:nvSpPr>
          <p:cNvPr id="395" name="TextBox 394">
            <a:extLst>
              <a:ext uri="{FF2B5EF4-FFF2-40B4-BE49-F238E27FC236}">
                <a16:creationId xmlns:a16="http://schemas.microsoft.com/office/drawing/2014/main" id="{D4C94174-0351-444F-8027-5ACFB586A56A}"/>
              </a:ext>
            </a:extLst>
          </p:cNvPr>
          <p:cNvSpPr txBox="1"/>
          <p:nvPr/>
        </p:nvSpPr>
        <p:spPr>
          <a:xfrm>
            <a:off x="11207909" y="7146409"/>
            <a:ext cx="1031684" cy="388667"/>
          </a:xfrm>
          <a:prstGeom prst="rect">
            <a:avLst/>
          </a:prstGeom>
          <a:noFill/>
        </p:spPr>
        <p:txBody>
          <a:bodyPr wrap="square" lIns="85124" tIns="42562" rIns="85124" bIns="42562" rtlCol="0">
            <a:spAutoFit/>
          </a:bodyPr>
          <a:lstStyle/>
          <a:p>
            <a:r>
              <a:rPr lang="en-US" sz="1967" b="1" dirty="0"/>
              <a:t>..….. </a:t>
            </a:r>
          </a:p>
        </p:txBody>
      </p:sp>
      <p:sp>
        <p:nvSpPr>
          <p:cNvPr id="396" name="Rectangle 395">
            <a:extLst>
              <a:ext uri="{FF2B5EF4-FFF2-40B4-BE49-F238E27FC236}">
                <a16:creationId xmlns:a16="http://schemas.microsoft.com/office/drawing/2014/main" id="{E7F2D1F0-A00B-4F0C-9ADC-1CFF3D97B93F}"/>
              </a:ext>
            </a:extLst>
          </p:cNvPr>
          <p:cNvSpPr/>
          <p:nvPr/>
        </p:nvSpPr>
        <p:spPr>
          <a:xfrm>
            <a:off x="11900710" y="7082833"/>
            <a:ext cx="1220427" cy="525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81" tIns="39091" rIns="78181" bIns="39091" numCol="1" spcCol="0" rtlCol="0" fromWordArt="0" anchor="ctr" anchorCtr="0" forceAA="0" compatLnSpc="1">
            <a:prstTxWarp prst="textNoShape">
              <a:avLst/>
            </a:prstTxWarp>
            <a:noAutofit/>
          </a:bodyPr>
          <a:lstStyle/>
          <a:p>
            <a:pPr algn="ctr"/>
            <a:r>
              <a:rPr lang="en-US" sz="2281" b="1" dirty="0"/>
              <a:t>L2 $</a:t>
            </a:r>
          </a:p>
        </p:txBody>
      </p:sp>
      <p:cxnSp>
        <p:nvCxnSpPr>
          <p:cNvPr id="397" name="Straight Arrow Connector 396">
            <a:extLst>
              <a:ext uri="{FF2B5EF4-FFF2-40B4-BE49-F238E27FC236}">
                <a16:creationId xmlns:a16="http://schemas.microsoft.com/office/drawing/2014/main" id="{55CA9A0E-8A28-4888-92ED-9C5637D685FD}"/>
              </a:ext>
            </a:extLst>
          </p:cNvPr>
          <p:cNvCxnSpPr>
            <a:cxnSpLocks/>
            <a:endCxn id="398" idx="0"/>
          </p:cNvCxnSpPr>
          <p:nvPr/>
        </p:nvCxnSpPr>
        <p:spPr>
          <a:xfrm>
            <a:off x="10645301" y="8223591"/>
            <a:ext cx="0" cy="80089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8" name="Rectangle 397">
            <a:extLst>
              <a:ext uri="{FF2B5EF4-FFF2-40B4-BE49-F238E27FC236}">
                <a16:creationId xmlns:a16="http://schemas.microsoft.com/office/drawing/2014/main" id="{8CC33DE2-02C6-42ED-A07B-7C0DABD7D020}"/>
              </a:ext>
            </a:extLst>
          </p:cNvPr>
          <p:cNvSpPr/>
          <p:nvPr/>
        </p:nvSpPr>
        <p:spPr>
          <a:xfrm>
            <a:off x="10163456" y="9024490"/>
            <a:ext cx="1040075" cy="77745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8181" tIns="39091" rIns="78181" bIns="39091" numCol="1" spcCol="0" rtlCol="0" fromWordArt="0" anchor="ctr" anchorCtr="0" forceAA="0" compatLnSpc="1">
            <a:prstTxWarp prst="textNoShape">
              <a:avLst/>
            </a:prstTxWarp>
            <a:noAutofit/>
          </a:bodyPr>
          <a:lstStyle/>
          <a:p>
            <a:pPr algn="ctr"/>
            <a:r>
              <a:rPr lang="en-US" sz="2850" b="1" dirty="0">
                <a:solidFill>
                  <a:schemeClr val="tx1"/>
                </a:solidFill>
              </a:rPr>
              <a:t>HBM</a:t>
            </a:r>
          </a:p>
        </p:txBody>
      </p:sp>
      <p:sp>
        <p:nvSpPr>
          <p:cNvPr id="399" name="Rectangle 398">
            <a:extLst>
              <a:ext uri="{FF2B5EF4-FFF2-40B4-BE49-F238E27FC236}">
                <a16:creationId xmlns:a16="http://schemas.microsoft.com/office/drawing/2014/main" id="{6E8A0C97-6562-45DD-AE35-47C4425AD7D7}"/>
              </a:ext>
            </a:extLst>
          </p:cNvPr>
          <p:cNvSpPr/>
          <p:nvPr/>
        </p:nvSpPr>
        <p:spPr>
          <a:xfrm>
            <a:off x="12041679" y="9029406"/>
            <a:ext cx="1040075" cy="77745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8181" tIns="39091" rIns="78181" bIns="39091" numCol="1" spcCol="0" rtlCol="0" fromWordArt="0" anchor="ctr" anchorCtr="0" forceAA="0" compatLnSpc="1">
            <a:prstTxWarp prst="textNoShape">
              <a:avLst/>
            </a:prstTxWarp>
            <a:noAutofit/>
          </a:bodyPr>
          <a:lstStyle/>
          <a:p>
            <a:pPr algn="ctr"/>
            <a:r>
              <a:rPr lang="en-US" sz="2850" b="1" dirty="0">
                <a:solidFill>
                  <a:schemeClr val="tx1"/>
                </a:solidFill>
              </a:rPr>
              <a:t>HBM</a:t>
            </a:r>
          </a:p>
        </p:txBody>
      </p:sp>
      <p:cxnSp>
        <p:nvCxnSpPr>
          <p:cNvPr id="400" name="Straight Arrow Connector 399">
            <a:extLst>
              <a:ext uri="{FF2B5EF4-FFF2-40B4-BE49-F238E27FC236}">
                <a16:creationId xmlns:a16="http://schemas.microsoft.com/office/drawing/2014/main" id="{DB639BA3-CD62-44ED-B312-7FBC6A948F7C}"/>
              </a:ext>
            </a:extLst>
          </p:cNvPr>
          <p:cNvCxnSpPr>
            <a:cxnSpLocks/>
          </p:cNvCxnSpPr>
          <p:nvPr/>
        </p:nvCxnSpPr>
        <p:spPr>
          <a:xfrm>
            <a:off x="12533588" y="8223591"/>
            <a:ext cx="0" cy="80089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1" name="Rectangle 400">
            <a:extLst>
              <a:ext uri="{FF2B5EF4-FFF2-40B4-BE49-F238E27FC236}">
                <a16:creationId xmlns:a16="http://schemas.microsoft.com/office/drawing/2014/main" id="{BFDFFE6E-4FE1-4DB7-9EAE-119DA85F1FCF}"/>
              </a:ext>
            </a:extLst>
          </p:cNvPr>
          <p:cNvSpPr/>
          <p:nvPr/>
        </p:nvSpPr>
        <p:spPr>
          <a:xfrm>
            <a:off x="13497180" y="7384131"/>
            <a:ext cx="2879613" cy="937582"/>
          </a:xfrm>
          <a:prstGeom prst="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Inter-</a:t>
            </a:r>
            <a:r>
              <a:rPr lang="en-US" sz="2850" b="1" dirty="0" err="1"/>
              <a:t>Chiplet</a:t>
            </a:r>
            <a:r>
              <a:rPr lang="en-US" sz="2850" b="1" dirty="0"/>
              <a:t> Connection</a:t>
            </a:r>
          </a:p>
        </p:txBody>
      </p:sp>
      <p:sp>
        <p:nvSpPr>
          <p:cNvPr id="402" name="Rectangle 401">
            <a:extLst>
              <a:ext uri="{FF2B5EF4-FFF2-40B4-BE49-F238E27FC236}">
                <a16:creationId xmlns:a16="http://schemas.microsoft.com/office/drawing/2014/main" id="{267F082F-2CA6-4199-97A8-0E7A7CD57E26}"/>
              </a:ext>
            </a:extLst>
          </p:cNvPr>
          <p:cNvSpPr/>
          <p:nvPr/>
        </p:nvSpPr>
        <p:spPr>
          <a:xfrm>
            <a:off x="7993408" y="7425342"/>
            <a:ext cx="1084307" cy="923389"/>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50" b="1" dirty="0"/>
              <a:t>HBM</a:t>
            </a:r>
          </a:p>
        </p:txBody>
      </p:sp>
      <p:sp>
        <p:nvSpPr>
          <p:cNvPr id="403" name="Rectangle 402">
            <a:extLst>
              <a:ext uri="{FF2B5EF4-FFF2-40B4-BE49-F238E27FC236}">
                <a16:creationId xmlns:a16="http://schemas.microsoft.com/office/drawing/2014/main" id="{6A0D5540-E22C-4B19-8C98-FBC48EE8EF7F}"/>
              </a:ext>
            </a:extLst>
          </p:cNvPr>
          <p:cNvSpPr/>
          <p:nvPr/>
        </p:nvSpPr>
        <p:spPr>
          <a:xfrm>
            <a:off x="2334018" y="4326961"/>
            <a:ext cx="1047150" cy="923389"/>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50" b="1" dirty="0"/>
              <a:t>HBM</a:t>
            </a:r>
          </a:p>
        </p:txBody>
      </p:sp>
      <p:sp>
        <p:nvSpPr>
          <p:cNvPr id="404" name="Rectangle 403">
            <a:extLst>
              <a:ext uri="{FF2B5EF4-FFF2-40B4-BE49-F238E27FC236}">
                <a16:creationId xmlns:a16="http://schemas.microsoft.com/office/drawing/2014/main" id="{5D93AE76-EC6D-4654-874E-0B10743CA9A5}"/>
              </a:ext>
            </a:extLst>
          </p:cNvPr>
          <p:cNvSpPr/>
          <p:nvPr/>
        </p:nvSpPr>
        <p:spPr>
          <a:xfrm>
            <a:off x="2357832" y="7398325"/>
            <a:ext cx="1066345" cy="923389"/>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50" b="1" dirty="0"/>
              <a:t>HBM</a:t>
            </a:r>
          </a:p>
        </p:txBody>
      </p:sp>
      <p:cxnSp>
        <p:nvCxnSpPr>
          <p:cNvPr id="405" name="Straight Arrow Connector 404">
            <a:extLst>
              <a:ext uri="{FF2B5EF4-FFF2-40B4-BE49-F238E27FC236}">
                <a16:creationId xmlns:a16="http://schemas.microsoft.com/office/drawing/2014/main" id="{C17528CD-2427-4EBC-B9F6-9B1F587A3A57}"/>
              </a:ext>
            </a:extLst>
          </p:cNvPr>
          <p:cNvCxnSpPr>
            <a:cxnSpLocks/>
          </p:cNvCxnSpPr>
          <p:nvPr/>
        </p:nvCxnSpPr>
        <p:spPr>
          <a:xfrm>
            <a:off x="7407650" y="3960087"/>
            <a:ext cx="0" cy="2828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6" name="Arrow: Left-Right 405">
            <a:extLst>
              <a:ext uri="{FF2B5EF4-FFF2-40B4-BE49-F238E27FC236}">
                <a16:creationId xmlns:a16="http://schemas.microsoft.com/office/drawing/2014/main" id="{24C549A4-F197-4B65-9989-61885D585D50}"/>
              </a:ext>
            </a:extLst>
          </p:cNvPr>
          <p:cNvSpPr/>
          <p:nvPr/>
        </p:nvSpPr>
        <p:spPr>
          <a:xfrm>
            <a:off x="4882948" y="4593773"/>
            <a:ext cx="1709246" cy="3815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p>
        </p:txBody>
      </p:sp>
      <p:sp>
        <p:nvSpPr>
          <p:cNvPr id="407" name="Arrow: Left-Right 406">
            <a:extLst>
              <a:ext uri="{FF2B5EF4-FFF2-40B4-BE49-F238E27FC236}">
                <a16:creationId xmlns:a16="http://schemas.microsoft.com/office/drawing/2014/main" id="{64DCEAE7-203C-4F52-A401-D1B3891C83B9}"/>
              </a:ext>
            </a:extLst>
          </p:cNvPr>
          <p:cNvSpPr/>
          <p:nvPr/>
        </p:nvSpPr>
        <p:spPr>
          <a:xfrm rot="16200000">
            <a:off x="6454314" y="6120109"/>
            <a:ext cx="1893097" cy="3815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p>
        </p:txBody>
      </p:sp>
      <p:sp>
        <p:nvSpPr>
          <p:cNvPr id="408" name="Arrow: Left-Right 407">
            <a:extLst>
              <a:ext uri="{FF2B5EF4-FFF2-40B4-BE49-F238E27FC236}">
                <a16:creationId xmlns:a16="http://schemas.microsoft.com/office/drawing/2014/main" id="{2251A712-5170-43B1-9DDB-6E6037246E44}"/>
              </a:ext>
            </a:extLst>
          </p:cNvPr>
          <p:cNvSpPr/>
          <p:nvPr/>
        </p:nvSpPr>
        <p:spPr>
          <a:xfrm>
            <a:off x="4864982" y="7608501"/>
            <a:ext cx="1693154" cy="3815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p>
        </p:txBody>
      </p:sp>
      <p:sp>
        <p:nvSpPr>
          <p:cNvPr id="409" name="Arrow: Left-Right 408">
            <a:extLst>
              <a:ext uri="{FF2B5EF4-FFF2-40B4-BE49-F238E27FC236}">
                <a16:creationId xmlns:a16="http://schemas.microsoft.com/office/drawing/2014/main" id="{CEB09368-887E-4B4B-9139-3E31481B1115}"/>
              </a:ext>
            </a:extLst>
          </p:cNvPr>
          <p:cNvSpPr/>
          <p:nvPr/>
        </p:nvSpPr>
        <p:spPr>
          <a:xfrm rot="16200000">
            <a:off x="3321098" y="6093400"/>
            <a:ext cx="1893097" cy="3815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p>
        </p:txBody>
      </p:sp>
      <p:sp>
        <p:nvSpPr>
          <p:cNvPr id="410" name="Arrow: Left-Right 409">
            <a:extLst>
              <a:ext uri="{FF2B5EF4-FFF2-40B4-BE49-F238E27FC236}">
                <a16:creationId xmlns:a16="http://schemas.microsoft.com/office/drawing/2014/main" id="{458D9393-EE74-4102-9ADE-0C82BD52E48F}"/>
              </a:ext>
            </a:extLst>
          </p:cNvPr>
          <p:cNvSpPr/>
          <p:nvPr/>
        </p:nvSpPr>
        <p:spPr>
          <a:xfrm rot="16200000">
            <a:off x="14485007" y="8487421"/>
            <a:ext cx="1068127" cy="479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p>
        </p:txBody>
      </p:sp>
      <p:cxnSp>
        <p:nvCxnSpPr>
          <p:cNvPr id="411" name="Straight Arrow Connector 410">
            <a:extLst>
              <a:ext uri="{FF2B5EF4-FFF2-40B4-BE49-F238E27FC236}">
                <a16:creationId xmlns:a16="http://schemas.microsoft.com/office/drawing/2014/main" id="{CC41047F-8F76-4D39-ABC0-EAE8040E6D1B}"/>
              </a:ext>
            </a:extLst>
          </p:cNvPr>
          <p:cNvCxnSpPr>
            <a:cxnSpLocks/>
          </p:cNvCxnSpPr>
          <p:nvPr/>
        </p:nvCxnSpPr>
        <p:spPr>
          <a:xfrm>
            <a:off x="12039462" y="5120008"/>
            <a:ext cx="13730" cy="2052955"/>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418" name="TextBox 417">
            <a:extLst>
              <a:ext uri="{FF2B5EF4-FFF2-40B4-BE49-F238E27FC236}">
                <a16:creationId xmlns:a16="http://schemas.microsoft.com/office/drawing/2014/main" id="{CFA81C4F-773B-45BF-829E-288F8CF19F90}"/>
              </a:ext>
            </a:extLst>
          </p:cNvPr>
          <p:cNvSpPr txBox="1"/>
          <p:nvPr/>
        </p:nvSpPr>
        <p:spPr>
          <a:xfrm>
            <a:off x="10856211" y="5353205"/>
            <a:ext cx="2079873" cy="487056"/>
          </a:xfrm>
          <a:prstGeom prst="rect">
            <a:avLst/>
          </a:prstGeom>
          <a:noFill/>
        </p:spPr>
        <p:txBody>
          <a:bodyPr wrap="square" rtlCol="0">
            <a:spAutoFit/>
          </a:bodyPr>
          <a:lstStyle/>
          <a:p>
            <a:r>
              <a:rPr lang="en-US" sz="2565" b="1" dirty="0">
                <a:solidFill>
                  <a:srgbClr val="FF0000"/>
                </a:solidFill>
              </a:rPr>
              <a:t>LOCAL</a:t>
            </a:r>
          </a:p>
        </p:txBody>
      </p:sp>
      <p:cxnSp>
        <p:nvCxnSpPr>
          <p:cNvPr id="421" name="Straight Arrow Connector 420">
            <a:extLst>
              <a:ext uri="{FF2B5EF4-FFF2-40B4-BE49-F238E27FC236}">
                <a16:creationId xmlns:a16="http://schemas.microsoft.com/office/drawing/2014/main" id="{EF09A49A-933E-4D14-B458-4C82EB920179}"/>
              </a:ext>
            </a:extLst>
          </p:cNvPr>
          <p:cNvCxnSpPr>
            <a:cxnSpLocks/>
          </p:cNvCxnSpPr>
          <p:nvPr/>
        </p:nvCxnSpPr>
        <p:spPr>
          <a:xfrm>
            <a:off x="12548221" y="5107194"/>
            <a:ext cx="1765140" cy="231814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59" name="TextBox 58">
            <a:extLst>
              <a:ext uri="{FF2B5EF4-FFF2-40B4-BE49-F238E27FC236}">
                <a16:creationId xmlns:a16="http://schemas.microsoft.com/office/drawing/2014/main" id="{1FE52C30-455C-42D1-84E6-2D6491C351CD}"/>
              </a:ext>
            </a:extLst>
          </p:cNvPr>
          <p:cNvSpPr txBox="1"/>
          <p:nvPr/>
        </p:nvSpPr>
        <p:spPr>
          <a:xfrm>
            <a:off x="13967653" y="6180692"/>
            <a:ext cx="2079873" cy="530915"/>
          </a:xfrm>
          <a:prstGeom prst="rect">
            <a:avLst/>
          </a:prstGeom>
          <a:noFill/>
        </p:spPr>
        <p:txBody>
          <a:bodyPr wrap="square" rtlCol="0">
            <a:spAutoFit/>
          </a:bodyPr>
          <a:lstStyle/>
          <a:p>
            <a:r>
              <a:rPr lang="en-US" sz="2850" b="1" dirty="0">
                <a:solidFill>
                  <a:srgbClr val="FF0000"/>
                </a:solidFill>
              </a:rPr>
              <a:t>Remote</a:t>
            </a:r>
          </a:p>
        </p:txBody>
      </p:sp>
    </p:spTree>
    <p:extLst>
      <p:ext uri="{BB962C8B-B14F-4D97-AF65-F5344CB8AC3E}">
        <p14:creationId xmlns:p14="http://schemas.microsoft.com/office/powerpoint/2010/main" val="51845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98A3-1313-40FF-959B-876A0E83D534}"/>
              </a:ext>
            </a:extLst>
          </p:cNvPr>
          <p:cNvSpPr>
            <a:spLocks noGrp="1"/>
          </p:cNvSpPr>
          <p:nvPr>
            <p:ph type="title"/>
          </p:nvPr>
        </p:nvSpPr>
        <p:spPr>
          <a:xfrm>
            <a:off x="1811080" y="584202"/>
            <a:ext cx="15948836" cy="2120901"/>
          </a:xfrm>
        </p:spPr>
        <p:txBody>
          <a:bodyPr/>
          <a:lstStyle/>
          <a:p>
            <a:r>
              <a:rPr lang="en-US" dirty="0"/>
              <a:t>Dynamic Shared L2 Remote-Caching [MICRO’17]</a:t>
            </a:r>
          </a:p>
        </p:txBody>
      </p:sp>
      <p:sp>
        <p:nvSpPr>
          <p:cNvPr id="3" name="Content Placeholder 2">
            <a:extLst>
              <a:ext uri="{FF2B5EF4-FFF2-40B4-BE49-F238E27FC236}">
                <a16:creationId xmlns:a16="http://schemas.microsoft.com/office/drawing/2014/main" id="{56749416-132C-4675-9AC5-025CF2DACA31}"/>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75526D8C-235E-4377-A9C7-3732F93D9F11}"/>
              </a:ext>
            </a:extLst>
          </p:cNvPr>
          <p:cNvSpPr>
            <a:spLocks noGrp="1"/>
          </p:cNvSpPr>
          <p:nvPr>
            <p:ph type="sldNum" sz="quarter" idx="12"/>
          </p:nvPr>
        </p:nvSpPr>
        <p:spPr/>
        <p:txBody>
          <a:bodyPr/>
          <a:lstStyle/>
          <a:p>
            <a:fld id="{DCE5FC2F-9F3E-40BA-BF15-0F7774B3E1B8}" type="slidenum">
              <a:rPr lang="en-US" smtClean="0"/>
              <a:t>41</a:t>
            </a:fld>
            <a:endParaRPr lang="en-US"/>
          </a:p>
        </p:txBody>
      </p:sp>
      <p:sp>
        <p:nvSpPr>
          <p:cNvPr id="370" name="Rectangle 369">
            <a:extLst>
              <a:ext uri="{FF2B5EF4-FFF2-40B4-BE49-F238E27FC236}">
                <a16:creationId xmlns:a16="http://schemas.microsoft.com/office/drawing/2014/main" id="{2A2396C9-ACDE-4420-97FF-F7CAC363C0B3}"/>
              </a:ext>
            </a:extLst>
          </p:cNvPr>
          <p:cNvSpPr/>
          <p:nvPr/>
        </p:nvSpPr>
        <p:spPr>
          <a:xfrm>
            <a:off x="2261236" y="2884410"/>
            <a:ext cx="6958027" cy="6320399"/>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967" b="1" dirty="0"/>
          </a:p>
        </p:txBody>
      </p:sp>
      <p:sp>
        <p:nvSpPr>
          <p:cNvPr id="371" name="Rectangle 370">
            <a:extLst>
              <a:ext uri="{FF2B5EF4-FFF2-40B4-BE49-F238E27FC236}">
                <a16:creationId xmlns:a16="http://schemas.microsoft.com/office/drawing/2014/main" id="{87834195-6CA8-4A54-BCA9-FFB15A37E242}"/>
              </a:ext>
            </a:extLst>
          </p:cNvPr>
          <p:cNvSpPr/>
          <p:nvPr/>
        </p:nvSpPr>
        <p:spPr>
          <a:xfrm>
            <a:off x="3505533" y="4212192"/>
            <a:ext cx="1346683" cy="1143409"/>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GPU </a:t>
            </a:r>
          </a:p>
          <a:p>
            <a:pPr algn="ctr"/>
            <a:r>
              <a:rPr lang="en-US" sz="2850" b="1" dirty="0" err="1"/>
              <a:t>Chiplet</a:t>
            </a:r>
            <a:endParaRPr lang="en-US" sz="2850" b="1" dirty="0"/>
          </a:p>
        </p:txBody>
      </p:sp>
      <p:sp>
        <p:nvSpPr>
          <p:cNvPr id="372" name="Rectangle 371">
            <a:extLst>
              <a:ext uri="{FF2B5EF4-FFF2-40B4-BE49-F238E27FC236}">
                <a16:creationId xmlns:a16="http://schemas.microsoft.com/office/drawing/2014/main" id="{06695F95-ECBD-46EA-AE27-E2246322BDE9}"/>
              </a:ext>
            </a:extLst>
          </p:cNvPr>
          <p:cNvSpPr/>
          <p:nvPr/>
        </p:nvSpPr>
        <p:spPr>
          <a:xfrm>
            <a:off x="6607813" y="4250566"/>
            <a:ext cx="1339992" cy="1041233"/>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GPU</a:t>
            </a:r>
          </a:p>
          <a:p>
            <a:pPr algn="ctr"/>
            <a:r>
              <a:rPr lang="en-US" sz="2850" b="1" dirty="0" err="1"/>
              <a:t>Chiplet</a:t>
            </a:r>
            <a:endParaRPr lang="en-US" sz="2850" b="1" dirty="0"/>
          </a:p>
        </p:txBody>
      </p:sp>
      <p:sp>
        <p:nvSpPr>
          <p:cNvPr id="373" name="Rectangle 372">
            <a:extLst>
              <a:ext uri="{FF2B5EF4-FFF2-40B4-BE49-F238E27FC236}">
                <a16:creationId xmlns:a16="http://schemas.microsoft.com/office/drawing/2014/main" id="{90F5E686-C454-4C3F-9ECB-9B27BC038309}"/>
              </a:ext>
            </a:extLst>
          </p:cNvPr>
          <p:cNvSpPr/>
          <p:nvPr/>
        </p:nvSpPr>
        <p:spPr>
          <a:xfrm>
            <a:off x="3640266" y="2973941"/>
            <a:ext cx="4234604" cy="929019"/>
          </a:xfrm>
          <a:prstGeom prst="rect">
            <a:avLst/>
          </a:prstGeom>
          <a:solidFill>
            <a:schemeClr val="bg1">
              <a:lumMod val="75000"/>
            </a:schemeClr>
          </a:solidFill>
          <a:ln w="28575">
            <a:solidFill>
              <a:schemeClr val="tx1"/>
            </a:solidFill>
          </a:ln>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565" b="1" dirty="0"/>
              <a:t>Controller chip</a:t>
            </a:r>
          </a:p>
          <a:p>
            <a:pPr algn="ctr"/>
            <a:r>
              <a:rPr lang="en-US" sz="2565" b="1" dirty="0"/>
              <a:t>(I/Os, Kernel/TB Scheduler, ..)</a:t>
            </a:r>
          </a:p>
        </p:txBody>
      </p:sp>
      <p:cxnSp>
        <p:nvCxnSpPr>
          <p:cNvPr id="374" name="Straight Arrow Connector 373">
            <a:extLst>
              <a:ext uri="{FF2B5EF4-FFF2-40B4-BE49-F238E27FC236}">
                <a16:creationId xmlns:a16="http://schemas.microsoft.com/office/drawing/2014/main" id="{54A0575E-15FC-4A96-8D28-24AA41E1FE48}"/>
              </a:ext>
            </a:extLst>
          </p:cNvPr>
          <p:cNvCxnSpPr>
            <a:cxnSpLocks/>
          </p:cNvCxnSpPr>
          <p:nvPr/>
        </p:nvCxnSpPr>
        <p:spPr>
          <a:xfrm>
            <a:off x="4313454" y="3906400"/>
            <a:ext cx="0" cy="2828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5" name="Rectangle 374">
            <a:extLst>
              <a:ext uri="{FF2B5EF4-FFF2-40B4-BE49-F238E27FC236}">
                <a16:creationId xmlns:a16="http://schemas.microsoft.com/office/drawing/2014/main" id="{69FB10C2-E3CC-4CD7-870C-314DFBE25493}"/>
              </a:ext>
            </a:extLst>
          </p:cNvPr>
          <p:cNvSpPr/>
          <p:nvPr/>
        </p:nvSpPr>
        <p:spPr>
          <a:xfrm>
            <a:off x="8026652" y="4308555"/>
            <a:ext cx="1027549" cy="923389"/>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50" b="1" dirty="0"/>
              <a:t>HBM</a:t>
            </a:r>
          </a:p>
        </p:txBody>
      </p:sp>
      <p:sp>
        <p:nvSpPr>
          <p:cNvPr id="376" name="Rectangle 375">
            <a:extLst>
              <a:ext uri="{FF2B5EF4-FFF2-40B4-BE49-F238E27FC236}">
                <a16:creationId xmlns:a16="http://schemas.microsoft.com/office/drawing/2014/main" id="{262B0389-046C-48D4-80CE-5D1709E6AA42}"/>
              </a:ext>
            </a:extLst>
          </p:cNvPr>
          <p:cNvSpPr/>
          <p:nvPr/>
        </p:nvSpPr>
        <p:spPr>
          <a:xfrm>
            <a:off x="3578490" y="7230734"/>
            <a:ext cx="1316710" cy="1269245"/>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GPU </a:t>
            </a:r>
          </a:p>
          <a:p>
            <a:pPr algn="ctr"/>
            <a:r>
              <a:rPr lang="en-US" sz="2850" b="1" dirty="0" err="1"/>
              <a:t>Chiplet</a:t>
            </a:r>
            <a:endParaRPr lang="en-US" sz="2850" b="1" dirty="0"/>
          </a:p>
        </p:txBody>
      </p:sp>
      <p:sp>
        <p:nvSpPr>
          <p:cNvPr id="377" name="Rectangle 376">
            <a:extLst>
              <a:ext uri="{FF2B5EF4-FFF2-40B4-BE49-F238E27FC236}">
                <a16:creationId xmlns:a16="http://schemas.microsoft.com/office/drawing/2014/main" id="{A574606F-4874-409A-BF9A-88A83A376882}"/>
              </a:ext>
            </a:extLst>
          </p:cNvPr>
          <p:cNvSpPr/>
          <p:nvPr/>
        </p:nvSpPr>
        <p:spPr>
          <a:xfrm>
            <a:off x="6631099" y="7299313"/>
            <a:ext cx="1279627" cy="1143409"/>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GPU </a:t>
            </a:r>
          </a:p>
          <a:p>
            <a:pPr algn="ctr"/>
            <a:r>
              <a:rPr lang="en-US" sz="2850" b="1" dirty="0" err="1"/>
              <a:t>Chiplet</a:t>
            </a:r>
            <a:endParaRPr lang="en-US" sz="2850" b="1" dirty="0"/>
          </a:p>
        </p:txBody>
      </p:sp>
      <p:sp>
        <p:nvSpPr>
          <p:cNvPr id="378" name="TextBox 377">
            <a:extLst>
              <a:ext uri="{FF2B5EF4-FFF2-40B4-BE49-F238E27FC236}">
                <a16:creationId xmlns:a16="http://schemas.microsoft.com/office/drawing/2014/main" id="{9EBA081C-D4C1-4DD1-8CB1-4DE8630A7C3F}"/>
              </a:ext>
            </a:extLst>
          </p:cNvPr>
          <p:cNvSpPr txBox="1"/>
          <p:nvPr/>
        </p:nvSpPr>
        <p:spPr>
          <a:xfrm>
            <a:off x="3171976" y="8653358"/>
            <a:ext cx="5227665" cy="443326"/>
          </a:xfrm>
          <a:prstGeom prst="rect">
            <a:avLst/>
          </a:prstGeom>
          <a:noFill/>
        </p:spPr>
        <p:txBody>
          <a:bodyPr wrap="square" rtlCol="1">
            <a:spAutoFit/>
          </a:bodyPr>
          <a:lstStyle/>
          <a:p>
            <a:r>
              <a:rPr lang="en-US" sz="2281" b="1" dirty="0">
                <a:solidFill>
                  <a:schemeClr val="dk1"/>
                </a:solidFill>
              </a:rPr>
              <a:t>Silicon Interposer or Package Substrate</a:t>
            </a:r>
            <a:endParaRPr lang="ar-EG" sz="2281" b="1" dirty="0">
              <a:solidFill>
                <a:schemeClr val="dk1"/>
              </a:solidFill>
            </a:endParaRPr>
          </a:p>
        </p:txBody>
      </p:sp>
      <p:sp>
        <p:nvSpPr>
          <p:cNvPr id="379" name="Rectangle 378">
            <a:extLst>
              <a:ext uri="{FF2B5EF4-FFF2-40B4-BE49-F238E27FC236}">
                <a16:creationId xmlns:a16="http://schemas.microsoft.com/office/drawing/2014/main" id="{295BCF6B-7312-4523-8659-4FB61D791DA4}"/>
              </a:ext>
            </a:extLst>
          </p:cNvPr>
          <p:cNvSpPr/>
          <p:nvPr/>
        </p:nvSpPr>
        <p:spPr>
          <a:xfrm>
            <a:off x="9615372" y="2796978"/>
            <a:ext cx="6960143" cy="59719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81" tIns="39091" rIns="78181" bIns="39091" numCol="1" spcCol="0" rtlCol="0" fromWordArt="0" anchor="ctr" anchorCtr="0" forceAA="0" compatLnSpc="1">
            <a:prstTxWarp prst="textNoShape">
              <a:avLst/>
            </a:prstTxWarp>
            <a:noAutofit/>
          </a:bodyPr>
          <a:lstStyle/>
          <a:p>
            <a:pPr algn="ctr"/>
            <a:endParaRPr lang="en-US" sz="1967" b="1"/>
          </a:p>
        </p:txBody>
      </p:sp>
      <p:cxnSp>
        <p:nvCxnSpPr>
          <p:cNvPr id="380" name="Straight Connector 379">
            <a:extLst>
              <a:ext uri="{FF2B5EF4-FFF2-40B4-BE49-F238E27FC236}">
                <a16:creationId xmlns:a16="http://schemas.microsoft.com/office/drawing/2014/main" id="{E279773F-EC02-4DD2-AC8D-3324375CBD16}"/>
              </a:ext>
            </a:extLst>
          </p:cNvPr>
          <p:cNvCxnSpPr>
            <a:cxnSpLocks/>
          </p:cNvCxnSpPr>
          <p:nvPr/>
        </p:nvCxnSpPr>
        <p:spPr>
          <a:xfrm flipV="1">
            <a:off x="7915846" y="2796981"/>
            <a:ext cx="1683905" cy="1445926"/>
          </a:xfrm>
          <a:prstGeom prst="line">
            <a:avLst/>
          </a:prstGeom>
          <a:ln w="12700"/>
        </p:spPr>
        <p:style>
          <a:lnRef idx="2">
            <a:schemeClr val="dk1"/>
          </a:lnRef>
          <a:fillRef idx="0">
            <a:schemeClr val="dk1"/>
          </a:fillRef>
          <a:effectRef idx="1">
            <a:schemeClr val="dk1"/>
          </a:effectRef>
          <a:fontRef idx="minor">
            <a:schemeClr val="tx1"/>
          </a:fontRef>
        </p:style>
      </p:cxnSp>
      <p:cxnSp>
        <p:nvCxnSpPr>
          <p:cNvPr id="381" name="Straight Connector 380">
            <a:extLst>
              <a:ext uri="{FF2B5EF4-FFF2-40B4-BE49-F238E27FC236}">
                <a16:creationId xmlns:a16="http://schemas.microsoft.com/office/drawing/2014/main" id="{EFD273B2-69F8-4526-824F-D341F09ED562}"/>
              </a:ext>
            </a:extLst>
          </p:cNvPr>
          <p:cNvCxnSpPr>
            <a:cxnSpLocks/>
          </p:cNvCxnSpPr>
          <p:nvPr/>
        </p:nvCxnSpPr>
        <p:spPr>
          <a:xfrm>
            <a:off x="7947807" y="5291796"/>
            <a:ext cx="1664605" cy="3473968"/>
          </a:xfrm>
          <a:prstGeom prst="line">
            <a:avLst/>
          </a:prstGeom>
          <a:ln w="12700"/>
        </p:spPr>
        <p:style>
          <a:lnRef idx="1">
            <a:schemeClr val="dk1"/>
          </a:lnRef>
          <a:fillRef idx="0">
            <a:schemeClr val="dk1"/>
          </a:fillRef>
          <a:effectRef idx="0">
            <a:schemeClr val="dk1"/>
          </a:effectRef>
          <a:fontRef idx="minor">
            <a:schemeClr val="tx1"/>
          </a:fontRef>
        </p:style>
      </p:cxnSp>
      <p:sp>
        <p:nvSpPr>
          <p:cNvPr id="382" name="Rectangle 381">
            <a:extLst>
              <a:ext uri="{FF2B5EF4-FFF2-40B4-BE49-F238E27FC236}">
                <a16:creationId xmlns:a16="http://schemas.microsoft.com/office/drawing/2014/main" id="{8F32DAAB-7BBD-40C1-A489-FCF32F9A3817}"/>
              </a:ext>
            </a:extLst>
          </p:cNvPr>
          <p:cNvSpPr/>
          <p:nvPr/>
        </p:nvSpPr>
        <p:spPr>
          <a:xfrm>
            <a:off x="10163454" y="3942402"/>
            <a:ext cx="2528097" cy="1177609"/>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Streaming</a:t>
            </a:r>
          </a:p>
          <a:p>
            <a:pPr algn="ctr"/>
            <a:r>
              <a:rPr lang="en-US" sz="2850" b="1" dirty="0"/>
              <a:t>Multiprocessor</a:t>
            </a:r>
          </a:p>
        </p:txBody>
      </p:sp>
      <p:sp>
        <p:nvSpPr>
          <p:cNvPr id="383" name="Rectangle 382">
            <a:extLst>
              <a:ext uri="{FF2B5EF4-FFF2-40B4-BE49-F238E27FC236}">
                <a16:creationId xmlns:a16="http://schemas.microsoft.com/office/drawing/2014/main" id="{17A4BD6E-3343-4A09-B323-03D5612442F7}"/>
              </a:ext>
            </a:extLst>
          </p:cNvPr>
          <p:cNvSpPr/>
          <p:nvPr/>
        </p:nvSpPr>
        <p:spPr>
          <a:xfrm>
            <a:off x="11739604" y="2851857"/>
            <a:ext cx="3263251" cy="672560"/>
          </a:xfrm>
          <a:prstGeom prst="rect">
            <a:avLst/>
          </a:prstGeom>
          <a:solidFill>
            <a:schemeClr val="bg1">
              <a:lumMod val="75000"/>
            </a:schemeClr>
          </a:solidFill>
          <a:ln w="28575">
            <a:solidFill>
              <a:schemeClr val="tx1"/>
            </a:solidFill>
          </a:ln>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TB Scheduler</a:t>
            </a:r>
          </a:p>
        </p:txBody>
      </p:sp>
      <p:sp>
        <p:nvSpPr>
          <p:cNvPr id="384" name="Rectangle 383">
            <a:extLst>
              <a:ext uri="{FF2B5EF4-FFF2-40B4-BE49-F238E27FC236}">
                <a16:creationId xmlns:a16="http://schemas.microsoft.com/office/drawing/2014/main" id="{CF5B3A61-D0B3-4139-B28F-A596B2EB7673}"/>
              </a:ext>
            </a:extLst>
          </p:cNvPr>
          <p:cNvSpPr/>
          <p:nvPr/>
        </p:nvSpPr>
        <p:spPr>
          <a:xfrm>
            <a:off x="14126005" y="3870885"/>
            <a:ext cx="2449509" cy="1177609"/>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Streaming</a:t>
            </a:r>
          </a:p>
          <a:p>
            <a:pPr algn="ctr"/>
            <a:r>
              <a:rPr lang="en-US" sz="2850" b="1" dirty="0"/>
              <a:t>Multiprocessor</a:t>
            </a:r>
          </a:p>
        </p:txBody>
      </p:sp>
      <p:sp>
        <p:nvSpPr>
          <p:cNvPr id="385" name="TextBox 384">
            <a:extLst>
              <a:ext uri="{FF2B5EF4-FFF2-40B4-BE49-F238E27FC236}">
                <a16:creationId xmlns:a16="http://schemas.microsoft.com/office/drawing/2014/main" id="{B430F489-14C0-4A24-A904-51454BE05A89}"/>
              </a:ext>
            </a:extLst>
          </p:cNvPr>
          <p:cNvSpPr txBox="1"/>
          <p:nvPr/>
        </p:nvSpPr>
        <p:spPr>
          <a:xfrm>
            <a:off x="12845594" y="4189220"/>
            <a:ext cx="1031684" cy="388667"/>
          </a:xfrm>
          <a:prstGeom prst="rect">
            <a:avLst/>
          </a:prstGeom>
          <a:noFill/>
        </p:spPr>
        <p:txBody>
          <a:bodyPr wrap="square" lIns="85124" tIns="42562" rIns="85124" bIns="42562" rtlCol="0">
            <a:spAutoFit/>
          </a:bodyPr>
          <a:lstStyle/>
          <a:p>
            <a:r>
              <a:rPr lang="en-US" sz="1967" b="1" dirty="0"/>
              <a:t>.…….….. </a:t>
            </a:r>
          </a:p>
        </p:txBody>
      </p:sp>
      <p:cxnSp>
        <p:nvCxnSpPr>
          <p:cNvPr id="386" name="Straight Arrow Connector 385">
            <a:extLst>
              <a:ext uri="{FF2B5EF4-FFF2-40B4-BE49-F238E27FC236}">
                <a16:creationId xmlns:a16="http://schemas.microsoft.com/office/drawing/2014/main" id="{FF9872AE-F73F-49EE-A2BF-BB6C4EA8F56E}"/>
              </a:ext>
            </a:extLst>
          </p:cNvPr>
          <p:cNvCxnSpPr>
            <a:cxnSpLocks/>
          </p:cNvCxnSpPr>
          <p:nvPr/>
        </p:nvCxnSpPr>
        <p:spPr>
          <a:xfrm>
            <a:off x="15501283" y="3227353"/>
            <a:ext cx="0" cy="6435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834E5859-2F0A-402B-B7FD-B81DBDA80D15}"/>
              </a:ext>
            </a:extLst>
          </p:cNvPr>
          <p:cNvCxnSpPr>
            <a:cxnSpLocks/>
          </p:cNvCxnSpPr>
          <p:nvPr/>
        </p:nvCxnSpPr>
        <p:spPr>
          <a:xfrm>
            <a:off x="15016478" y="3228777"/>
            <a:ext cx="4848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Arrow Connector 387">
            <a:extLst>
              <a:ext uri="{FF2B5EF4-FFF2-40B4-BE49-F238E27FC236}">
                <a16:creationId xmlns:a16="http://schemas.microsoft.com/office/drawing/2014/main" id="{8D214E5A-7AD5-4D39-A3EF-87FCE1BFB49B}"/>
              </a:ext>
            </a:extLst>
          </p:cNvPr>
          <p:cNvCxnSpPr>
            <a:cxnSpLocks/>
          </p:cNvCxnSpPr>
          <p:nvPr/>
        </p:nvCxnSpPr>
        <p:spPr>
          <a:xfrm>
            <a:off x="13361431" y="3545818"/>
            <a:ext cx="0" cy="3744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95FC1459-5F02-4461-B7FC-B42B6C39BD8D}"/>
              </a:ext>
            </a:extLst>
          </p:cNvPr>
          <p:cNvCxnSpPr>
            <a:cxnSpLocks/>
            <a:stCxn id="383" idx="1"/>
          </p:cNvCxnSpPr>
          <p:nvPr/>
        </p:nvCxnSpPr>
        <p:spPr>
          <a:xfrm flipH="1">
            <a:off x="11359114" y="3188137"/>
            <a:ext cx="3804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Arrow Connector 389">
            <a:extLst>
              <a:ext uri="{FF2B5EF4-FFF2-40B4-BE49-F238E27FC236}">
                <a16:creationId xmlns:a16="http://schemas.microsoft.com/office/drawing/2014/main" id="{5C3D7C4B-411E-4372-B150-94144C874DC5}"/>
              </a:ext>
            </a:extLst>
          </p:cNvPr>
          <p:cNvCxnSpPr>
            <a:cxnSpLocks/>
          </p:cNvCxnSpPr>
          <p:nvPr/>
        </p:nvCxnSpPr>
        <p:spPr>
          <a:xfrm>
            <a:off x="11348744" y="3227347"/>
            <a:ext cx="0" cy="6929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1" name="Rectangle 390">
            <a:extLst>
              <a:ext uri="{FF2B5EF4-FFF2-40B4-BE49-F238E27FC236}">
                <a16:creationId xmlns:a16="http://schemas.microsoft.com/office/drawing/2014/main" id="{AD8FFBB7-29A1-4F39-BA58-A90CB243C71B}"/>
              </a:ext>
            </a:extLst>
          </p:cNvPr>
          <p:cNvSpPr/>
          <p:nvPr/>
        </p:nvSpPr>
        <p:spPr>
          <a:xfrm>
            <a:off x="10205803" y="5416453"/>
            <a:ext cx="5898183" cy="787918"/>
          </a:xfrm>
          <a:prstGeom prst="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endParaRPr lang="en-US" sz="2850" b="1" dirty="0"/>
          </a:p>
        </p:txBody>
      </p:sp>
      <p:sp>
        <p:nvSpPr>
          <p:cNvPr id="392" name="Rectangle 391">
            <a:extLst>
              <a:ext uri="{FF2B5EF4-FFF2-40B4-BE49-F238E27FC236}">
                <a16:creationId xmlns:a16="http://schemas.microsoft.com/office/drawing/2014/main" id="{AD8EF4DA-CDC4-4B90-9F39-F50F3340FB89}"/>
              </a:ext>
            </a:extLst>
          </p:cNvPr>
          <p:cNvSpPr/>
          <p:nvPr/>
        </p:nvSpPr>
        <p:spPr>
          <a:xfrm>
            <a:off x="9878606" y="6587186"/>
            <a:ext cx="1356151" cy="15996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81" tIns="39091" rIns="78181" bIns="39091" numCol="1" spcCol="0" rtlCol="0" fromWordArt="0" anchor="ctr" anchorCtr="0" forceAA="0" compatLnSpc="1">
            <a:prstTxWarp prst="textNoShape">
              <a:avLst/>
            </a:prstTxWarp>
            <a:noAutofit/>
          </a:bodyPr>
          <a:lstStyle/>
          <a:p>
            <a:pPr algn="ctr"/>
            <a:endParaRPr lang="en-US" sz="1967" b="1"/>
          </a:p>
        </p:txBody>
      </p:sp>
      <p:sp>
        <p:nvSpPr>
          <p:cNvPr id="393" name="Rectangle 392">
            <a:extLst>
              <a:ext uri="{FF2B5EF4-FFF2-40B4-BE49-F238E27FC236}">
                <a16:creationId xmlns:a16="http://schemas.microsoft.com/office/drawing/2014/main" id="{0032DDF0-C65E-41B5-8CCF-3F3BD52E4EF5}"/>
              </a:ext>
            </a:extLst>
          </p:cNvPr>
          <p:cNvSpPr/>
          <p:nvPr/>
        </p:nvSpPr>
        <p:spPr>
          <a:xfrm>
            <a:off x="9959257" y="7082835"/>
            <a:ext cx="1175695" cy="525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81" tIns="39091" rIns="78181" bIns="39091" numCol="1" spcCol="0" rtlCol="0" fromWordArt="0" anchor="ctr" anchorCtr="0" forceAA="0" compatLnSpc="1">
            <a:prstTxWarp prst="textNoShape">
              <a:avLst/>
            </a:prstTxWarp>
            <a:noAutofit/>
          </a:bodyPr>
          <a:lstStyle/>
          <a:p>
            <a:pPr algn="ctr"/>
            <a:r>
              <a:rPr lang="en-US" sz="2281" b="1" dirty="0"/>
              <a:t>L2 $</a:t>
            </a:r>
          </a:p>
        </p:txBody>
      </p:sp>
      <p:sp>
        <p:nvSpPr>
          <p:cNvPr id="394" name="Rectangle 393">
            <a:extLst>
              <a:ext uri="{FF2B5EF4-FFF2-40B4-BE49-F238E27FC236}">
                <a16:creationId xmlns:a16="http://schemas.microsoft.com/office/drawing/2014/main" id="{59172977-E14C-48CA-B1C2-8D1EDAB78A5A}"/>
              </a:ext>
            </a:extLst>
          </p:cNvPr>
          <p:cNvSpPr/>
          <p:nvPr/>
        </p:nvSpPr>
        <p:spPr>
          <a:xfrm>
            <a:off x="11798578" y="6587186"/>
            <a:ext cx="1490891" cy="15996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81" tIns="39091" rIns="78181" bIns="39091" numCol="1" spcCol="0" rtlCol="0" fromWordArt="0" anchor="ctr" anchorCtr="0" forceAA="0" compatLnSpc="1">
            <a:prstTxWarp prst="textNoShape">
              <a:avLst/>
            </a:prstTxWarp>
            <a:noAutofit/>
          </a:bodyPr>
          <a:lstStyle/>
          <a:p>
            <a:pPr algn="ctr"/>
            <a:endParaRPr lang="en-US" sz="1967" b="1"/>
          </a:p>
        </p:txBody>
      </p:sp>
      <p:sp>
        <p:nvSpPr>
          <p:cNvPr id="395" name="TextBox 394">
            <a:extLst>
              <a:ext uri="{FF2B5EF4-FFF2-40B4-BE49-F238E27FC236}">
                <a16:creationId xmlns:a16="http://schemas.microsoft.com/office/drawing/2014/main" id="{D4C94174-0351-444F-8027-5ACFB586A56A}"/>
              </a:ext>
            </a:extLst>
          </p:cNvPr>
          <p:cNvSpPr txBox="1"/>
          <p:nvPr/>
        </p:nvSpPr>
        <p:spPr>
          <a:xfrm>
            <a:off x="11207909" y="7146409"/>
            <a:ext cx="1031684" cy="388667"/>
          </a:xfrm>
          <a:prstGeom prst="rect">
            <a:avLst/>
          </a:prstGeom>
          <a:noFill/>
        </p:spPr>
        <p:txBody>
          <a:bodyPr wrap="square" lIns="85124" tIns="42562" rIns="85124" bIns="42562" rtlCol="0">
            <a:spAutoFit/>
          </a:bodyPr>
          <a:lstStyle/>
          <a:p>
            <a:r>
              <a:rPr lang="en-US" sz="1967" b="1" dirty="0"/>
              <a:t>..….. </a:t>
            </a:r>
          </a:p>
        </p:txBody>
      </p:sp>
      <p:sp>
        <p:nvSpPr>
          <p:cNvPr id="396" name="Rectangle 395">
            <a:extLst>
              <a:ext uri="{FF2B5EF4-FFF2-40B4-BE49-F238E27FC236}">
                <a16:creationId xmlns:a16="http://schemas.microsoft.com/office/drawing/2014/main" id="{E7F2D1F0-A00B-4F0C-9ADC-1CFF3D97B93F}"/>
              </a:ext>
            </a:extLst>
          </p:cNvPr>
          <p:cNvSpPr/>
          <p:nvPr/>
        </p:nvSpPr>
        <p:spPr>
          <a:xfrm>
            <a:off x="11900710" y="7082833"/>
            <a:ext cx="1220427" cy="525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181" tIns="39091" rIns="78181" bIns="39091" numCol="1" spcCol="0" rtlCol="0" fromWordArt="0" anchor="ctr" anchorCtr="0" forceAA="0" compatLnSpc="1">
            <a:prstTxWarp prst="textNoShape">
              <a:avLst/>
            </a:prstTxWarp>
            <a:noAutofit/>
          </a:bodyPr>
          <a:lstStyle/>
          <a:p>
            <a:pPr algn="ctr"/>
            <a:r>
              <a:rPr lang="en-US" sz="2281" b="1" dirty="0"/>
              <a:t>L2 $</a:t>
            </a:r>
          </a:p>
        </p:txBody>
      </p:sp>
      <p:cxnSp>
        <p:nvCxnSpPr>
          <p:cNvPr id="397" name="Straight Arrow Connector 396">
            <a:extLst>
              <a:ext uri="{FF2B5EF4-FFF2-40B4-BE49-F238E27FC236}">
                <a16:creationId xmlns:a16="http://schemas.microsoft.com/office/drawing/2014/main" id="{55CA9A0E-8A28-4888-92ED-9C5637D685FD}"/>
              </a:ext>
            </a:extLst>
          </p:cNvPr>
          <p:cNvCxnSpPr>
            <a:cxnSpLocks/>
            <a:endCxn id="398" idx="0"/>
          </p:cNvCxnSpPr>
          <p:nvPr/>
        </p:nvCxnSpPr>
        <p:spPr>
          <a:xfrm>
            <a:off x="10645301" y="8223591"/>
            <a:ext cx="0" cy="80089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8" name="Rectangle 397">
            <a:extLst>
              <a:ext uri="{FF2B5EF4-FFF2-40B4-BE49-F238E27FC236}">
                <a16:creationId xmlns:a16="http://schemas.microsoft.com/office/drawing/2014/main" id="{8CC33DE2-02C6-42ED-A07B-7C0DABD7D020}"/>
              </a:ext>
            </a:extLst>
          </p:cNvPr>
          <p:cNvSpPr/>
          <p:nvPr/>
        </p:nvSpPr>
        <p:spPr>
          <a:xfrm>
            <a:off x="10163456" y="9024490"/>
            <a:ext cx="1040075" cy="77745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8181" tIns="39091" rIns="78181" bIns="39091" numCol="1" spcCol="0" rtlCol="0" fromWordArt="0" anchor="ctr" anchorCtr="0" forceAA="0" compatLnSpc="1">
            <a:prstTxWarp prst="textNoShape">
              <a:avLst/>
            </a:prstTxWarp>
            <a:noAutofit/>
          </a:bodyPr>
          <a:lstStyle/>
          <a:p>
            <a:pPr algn="ctr"/>
            <a:r>
              <a:rPr lang="en-US" sz="2850" b="1" dirty="0">
                <a:solidFill>
                  <a:schemeClr val="tx1"/>
                </a:solidFill>
              </a:rPr>
              <a:t>HBM</a:t>
            </a:r>
          </a:p>
        </p:txBody>
      </p:sp>
      <p:sp>
        <p:nvSpPr>
          <p:cNvPr id="399" name="Rectangle 398">
            <a:extLst>
              <a:ext uri="{FF2B5EF4-FFF2-40B4-BE49-F238E27FC236}">
                <a16:creationId xmlns:a16="http://schemas.microsoft.com/office/drawing/2014/main" id="{6E8A0C97-6562-45DD-AE35-47C4425AD7D7}"/>
              </a:ext>
            </a:extLst>
          </p:cNvPr>
          <p:cNvSpPr/>
          <p:nvPr/>
        </p:nvSpPr>
        <p:spPr>
          <a:xfrm>
            <a:off x="11900712" y="9029406"/>
            <a:ext cx="1181043" cy="77745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8181" tIns="39091" rIns="78181" bIns="39091" numCol="1" spcCol="0" rtlCol="0" fromWordArt="0" anchor="ctr" anchorCtr="0" forceAA="0" compatLnSpc="1">
            <a:prstTxWarp prst="textNoShape">
              <a:avLst/>
            </a:prstTxWarp>
            <a:noAutofit/>
          </a:bodyPr>
          <a:lstStyle/>
          <a:p>
            <a:pPr algn="ctr"/>
            <a:r>
              <a:rPr lang="en-US" sz="2850" b="1" dirty="0">
                <a:solidFill>
                  <a:schemeClr val="tx1"/>
                </a:solidFill>
              </a:rPr>
              <a:t>HBM</a:t>
            </a:r>
          </a:p>
        </p:txBody>
      </p:sp>
      <p:cxnSp>
        <p:nvCxnSpPr>
          <p:cNvPr id="400" name="Straight Arrow Connector 399">
            <a:extLst>
              <a:ext uri="{FF2B5EF4-FFF2-40B4-BE49-F238E27FC236}">
                <a16:creationId xmlns:a16="http://schemas.microsoft.com/office/drawing/2014/main" id="{DB639BA3-CD62-44ED-B312-7FBC6A948F7C}"/>
              </a:ext>
            </a:extLst>
          </p:cNvPr>
          <p:cNvCxnSpPr>
            <a:cxnSpLocks/>
          </p:cNvCxnSpPr>
          <p:nvPr/>
        </p:nvCxnSpPr>
        <p:spPr>
          <a:xfrm>
            <a:off x="12533588" y="8223591"/>
            <a:ext cx="0" cy="80089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1" name="Rectangle 400">
            <a:extLst>
              <a:ext uri="{FF2B5EF4-FFF2-40B4-BE49-F238E27FC236}">
                <a16:creationId xmlns:a16="http://schemas.microsoft.com/office/drawing/2014/main" id="{BFDFFE6E-4FE1-4DB7-9EAE-119DA85F1FCF}"/>
              </a:ext>
            </a:extLst>
          </p:cNvPr>
          <p:cNvSpPr/>
          <p:nvPr/>
        </p:nvSpPr>
        <p:spPr>
          <a:xfrm>
            <a:off x="13497180" y="7384132"/>
            <a:ext cx="2879613" cy="839460"/>
          </a:xfrm>
          <a:prstGeom prst="rect">
            <a:avLst/>
          </a:prstGeom>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lIns="85124" tIns="42562" rIns="85124" bIns="42562" spcCol="0" rtlCol="0" anchor="ctr"/>
          <a:lstStyle/>
          <a:p>
            <a:pPr algn="ctr"/>
            <a:r>
              <a:rPr lang="en-US" sz="2850" b="1" dirty="0"/>
              <a:t>Inter-</a:t>
            </a:r>
            <a:r>
              <a:rPr lang="en-US" sz="2850" b="1" dirty="0" err="1"/>
              <a:t>Chiplet</a:t>
            </a:r>
            <a:r>
              <a:rPr lang="en-US" sz="2850" b="1" dirty="0"/>
              <a:t> Connection</a:t>
            </a:r>
          </a:p>
        </p:txBody>
      </p:sp>
      <p:sp>
        <p:nvSpPr>
          <p:cNvPr id="402" name="Rectangle 401">
            <a:extLst>
              <a:ext uri="{FF2B5EF4-FFF2-40B4-BE49-F238E27FC236}">
                <a16:creationId xmlns:a16="http://schemas.microsoft.com/office/drawing/2014/main" id="{267F082F-2CA6-4199-97A8-0E7A7CD57E26}"/>
              </a:ext>
            </a:extLst>
          </p:cNvPr>
          <p:cNvSpPr/>
          <p:nvPr/>
        </p:nvSpPr>
        <p:spPr>
          <a:xfrm>
            <a:off x="7993408" y="7425342"/>
            <a:ext cx="1084307" cy="923389"/>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50" b="1" dirty="0"/>
              <a:t>HBM</a:t>
            </a:r>
          </a:p>
        </p:txBody>
      </p:sp>
      <p:sp>
        <p:nvSpPr>
          <p:cNvPr id="403" name="Rectangle 402">
            <a:extLst>
              <a:ext uri="{FF2B5EF4-FFF2-40B4-BE49-F238E27FC236}">
                <a16:creationId xmlns:a16="http://schemas.microsoft.com/office/drawing/2014/main" id="{6A0D5540-E22C-4B19-8C98-FBC48EE8EF7F}"/>
              </a:ext>
            </a:extLst>
          </p:cNvPr>
          <p:cNvSpPr/>
          <p:nvPr/>
        </p:nvSpPr>
        <p:spPr>
          <a:xfrm>
            <a:off x="2334018" y="4326961"/>
            <a:ext cx="1047150" cy="923389"/>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50" b="1" dirty="0"/>
              <a:t>HBM</a:t>
            </a:r>
          </a:p>
        </p:txBody>
      </p:sp>
      <p:sp>
        <p:nvSpPr>
          <p:cNvPr id="404" name="Rectangle 403">
            <a:extLst>
              <a:ext uri="{FF2B5EF4-FFF2-40B4-BE49-F238E27FC236}">
                <a16:creationId xmlns:a16="http://schemas.microsoft.com/office/drawing/2014/main" id="{5D93AE76-EC6D-4654-874E-0B10743CA9A5}"/>
              </a:ext>
            </a:extLst>
          </p:cNvPr>
          <p:cNvSpPr/>
          <p:nvPr/>
        </p:nvSpPr>
        <p:spPr>
          <a:xfrm>
            <a:off x="2357832" y="7398325"/>
            <a:ext cx="1066345" cy="923389"/>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50" b="1" dirty="0"/>
              <a:t>HBM</a:t>
            </a:r>
          </a:p>
        </p:txBody>
      </p:sp>
      <p:cxnSp>
        <p:nvCxnSpPr>
          <p:cNvPr id="405" name="Straight Arrow Connector 404">
            <a:extLst>
              <a:ext uri="{FF2B5EF4-FFF2-40B4-BE49-F238E27FC236}">
                <a16:creationId xmlns:a16="http://schemas.microsoft.com/office/drawing/2014/main" id="{C17528CD-2427-4EBC-B9F6-9B1F587A3A57}"/>
              </a:ext>
            </a:extLst>
          </p:cNvPr>
          <p:cNvCxnSpPr>
            <a:cxnSpLocks/>
          </p:cNvCxnSpPr>
          <p:nvPr/>
        </p:nvCxnSpPr>
        <p:spPr>
          <a:xfrm>
            <a:off x="7407650" y="3960087"/>
            <a:ext cx="0" cy="2828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6" name="Arrow: Left-Right 405">
            <a:extLst>
              <a:ext uri="{FF2B5EF4-FFF2-40B4-BE49-F238E27FC236}">
                <a16:creationId xmlns:a16="http://schemas.microsoft.com/office/drawing/2014/main" id="{24C549A4-F197-4B65-9989-61885D585D50}"/>
              </a:ext>
            </a:extLst>
          </p:cNvPr>
          <p:cNvSpPr/>
          <p:nvPr/>
        </p:nvSpPr>
        <p:spPr>
          <a:xfrm>
            <a:off x="4882948" y="4593773"/>
            <a:ext cx="1709246" cy="3815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p>
        </p:txBody>
      </p:sp>
      <p:sp>
        <p:nvSpPr>
          <p:cNvPr id="407" name="Arrow: Left-Right 406">
            <a:extLst>
              <a:ext uri="{FF2B5EF4-FFF2-40B4-BE49-F238E27FC236}">
                <a16:creationId xmlns:a16="http://schemas.microsoft.com/office/drawing/2014/main" id="{64DCEAE7-203C-4F52-A401-D1B3891C83B9}"/>
              </a:ext>
            </a:extLst>
          </p:cNvPr>
          <p:cNvSpPr/>
          <p:nvPr/>
        </p:nvSpPr>
        <p:spPr>
          <a:xfrm rot="16200000">
            <a:off x="6454314" y="6120109"/>
            <a:ext cx="1893097" cy="3815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p>
        </p:txBody>
      </p:sp>
      <p:sp>
        <p:nvSpPr>
          <p:cNvPr id="408" name="Arrow: Left-Right 407">
            <a:extLst>
              <a:ext uri="{FF2B5EF4-FFF2-40B4-BE49-F238E27FC236}">
                <a16:creationId xmlns:a16="http://schemas.microsoft.com/office/drawing/2014/main" id="{2251A712-5170-43B1-9DDB-6E6037246E44}"/>
              </a:ext>
            </a:extLst>
          </p:cNvPr>
          <p:cNvSpPr/>
          <p:nvPr/>
        </p:nvSpPr>
        <p:spPr>
          <a:xfrm>
            <a:off x="4864982" y="7608501"/>
            <a:ext cx="1693154" cy="3815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p>
        </p:txBody>
      </p:sp>
      <p:sp>
        <p:nvSpPr>
          <p:cNvPr id="409" name="Arrow: Left-Right 408">
            <a:extLst>
              <a:ext uri="{FF2B5EF4-FFF2-40B4-BE49-F238E27FC236}">
                <a16:creationId xmlns:a16="http://schemas.microsoft.com/office/drawing/2014/main" id="{CEB09368-887E-4B4B-9139-3E31481B1115}"/>
              </a:ext>
            </a:extLst>
          </p:cNvPr>
          <p:cNvSpPr/>
          <p:nvPr/>
        </p:nvSpPr>
        <p:spPr>
          <a:xfrm rot="16200000">
            <a:off x="3321098" y="6093400"/>
            <a:ext cx="1893097" cy="3815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p>
        </p:txBody>
      </p:sp>
      <p:sp>
        <p:nvSpPr>
          <p:cNvPr id="410" name="Arrow: Left-Right 409">
            <a:extLst>
              <a:ext uri="{FF2B5EF4-FFF2-40B4-BE49-F238E27FC236}">
                <a16:creationId xmlns:a16="http://schemas.microsoft.com/office/drawing/2014/main" id="{458D9393-EE74-4102-9ADE-0C82BD52E48F}"/>
              </a:ext>
            </a:extLst>
          </p:cNvPr>
          <p:cNvSpPr/>
          <p:nvPr/>
        </p:nvSpPr>
        <p:spPr>
          <a:xfrm rot="16200000">
            <a:off x="14340596" y="8539849"/>
            <a:ext cx="1068127" cy="479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3"/>
          </a:p>
        </p:txBody>
      </p:sp>
      <p:cxnSp>
        <p:nvCxnSpPr>
          <p:cNvPr id="49" name="Straight Arrow Connector 48">
            <a:extLst>
              <a:ext uri="{FF2B5EF4-FFF2-40B4-BE49-F238E27FC236}">
                <a16:creationId xmlns:a16="http://schemas.microsoft.com/office/drawing/2014/main" id="{A2593015-063D-4B6F-B47C-B268D3677CDA}"/>
              </a:ext>
            </a:extLst>
          </p:cNvPr>
          <p:cNvCxnSpPr>
            <a:cxnSpLocks/>
          </p:cNvCxnSpPr>
          <p:nvPr/>
        </p:nvCxnSpPr>
        <p:spPr>
          <a:xfrm>
            <a:off x="12039462" y="5120008"/>
            <a:ext cx="13730" cy="2052955"/>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50" name="Arrow: Down 49">
            <a:extLst>
              <a:ext uri="{FF2B5EF4-FFF2-40B4-BE49-F238E27FC236}">
                <a16:creationId xmlns:a16="http://schemas.microsoft.com/office/drawing/2014/main" id="{17A8E417-945B-4EEE-B6E1-3AD3420B597B}"/>
              </a:ext>
            </a:extLst>
          </p:cNvPr>
          <p:cNvSpPr/>
          <p:nvPr/>
        </p:nvSpPr>
        <p:spPr>
          <a:xfrm>
            <a:off x="14125999" y="6345976"/>
            <a:ext cx="255420" cy="1046348"/>
          </a:xfrm>
          <a:prstGeom prst="downArrow">
            <a:avLst/>
          </a:prstGeom>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563"/>
          </a:p>
        </p:txBody>
      </p:sp>
      <p:sp>
        <p:nvSpPr>
          <p:cNvPr id="51" name="Rectangle 50">
            <a:extLst>
              <a:ext uri="{FF2B5EF4-FFF2-40B4-BE49-F238E27FC236}">
                <a16:creationId xmlns:a16="http://schemas.microsoft.com/office/drawing/2014/main" id="{ED9D8927-2BEB-4AD1-AEE5-14338B729C48}"/>
              </a:ext>
            </a:extLst>
          </p:cNvPr>
          <p:cNvSpPr/>
          <p:nvPr/>
        </p:nvSpPr>
        <p:spPr>
          <a:xfrm>
            <a:off x="13066851" y="5865283"/>
            <a:ext cx="1551181" cy="127019"/>
          </a:xfrm>
          <a:prstGeom prst="rect">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563"/>
          </a:p>
        </p:txBody>
      </p:sp>
      <p:sp>
        <p:nvSpPr>
          <p:cNvPr id="52" name="Rectangle 51">
            <a:extLst>
              <a:ext uri="{FF2B5EF4-FFF2-40B4-BE49-F238E27FC236}">
                <a16:creationId xmlns:a16="http://schemas.microsoft.com/office/drawing/2014/main" id="{BBD9EA4E-C64B-4386-878E-7E69EC60A565}"/>
              </a:ext>
            </a:extLst>
          </p:cNvPr>
          <p:cNvSpPr/>
          <p:nvPr/>
        </p:nvSpPr>
        <p:spPr>
          <a:xfrm>
            <a:off x="12383193" y="6340308"/>
            <a:ext cx="1920012" cy="1953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563"/>
          </a:p>
        </p:txBody>
      </p:sp>
      <p:sp>
        <p:nvSpPr>
          <p:cNvPr id="53" name="Rectangle 52">
            <a:extLst>
              <a:ext uri="{FF2B5EF4-FFF2-40B4-BE49-F238E27FC236}">
                <a16:creationId xmlns:a16="http://schemas.microsoft.com/office/drawing/2014/main" id="{DC3884A7-13AD-42C3-8B73-6B5E4666C9C9}"/>
              </a:ext>
            </a:extLst>
          </p:cNvPr>
          <p:cNvSpPr/>
          <p:nvPr/>
        </p:nvSpPr>
        <p:spPr>
          <a:xfrm>
            <a:off x="14492524" y="5903507"/>
            <a:ext cx="151247" cy="1395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563"/>
          </a:p>
        </p:txBody>
      </p:sp>
      <p:sp>
        <p:nvSpPr>
          <p:cNvPr id="54" name="TextBox 53">
            <a:extLst>
              <a:ext uri="{FF2B5EF4-FFF2-40B4-BE49-F238E27FC236}">
                <a16:creationId xmlns:a16="http://schemas.microsoft.com/office/drawing/2014/main" id="{A249A4E4-02F6-4EF3-898B-FC6C6B305FD0}"/>
              </a:ext>
            </a:extLst>
          </p:cNvPr>
          <p:cNvSpPr txBox="1"/>
          <p:nvPr/>
        </p:nvSpPr>
        <p:spPr>
          <a:xfrm>
            <a:off x="10668966" y="5311723"/>
            <a:ext cx="2079873" cy="969496"/>
          </a:xfrm>
          <a:prstGeom prst="rect">
            <a:avLst/>
          </a:prstGeom>
          <a:noFill/>
        </p:spPr>
        <p:txBody>
          <a:bodyPr wrap="square" rtlCol="0">
            <a:spAutoFit/>
          </a:bodyPr>
          <a:lstStyle/>
          <a:p>
            <a:r>
              <a:rPr lang="en-US" sz="2850" b="1" dirty="0">
                <a:solidFill>
                  <a:srgbClr val="FF0000"/>
                </a:solidFill>
              </a:rPr>
              <a:t>LOCAL-</a:t>
            </a:r>
          </a:p>
          <a:p>
            <a:r>
              <a:rPr lang="en-US" sz="2850" b="1" dirty="0">
                <a:solidFill>
                  <a:srgbClr val="FF0000"/>
                </a:solidFill>
              </a:rPr>
              <a:t>LOCAL</a:t>
            </a:r>
          </a:p>
        </p:txBody>
      </p:sp>
      <p:sp>
        <p:nvSpPr>
          <p:cNvPr id="55" name="TextBox 54">
            <a:extLst>
              <a:ext uri="{FF2B5EF4-FFF2-40B4-BE49-F238E27FC236}">
                <a16:creationId xmlns:a16="http://schemas.microsoft.com/office/drawing/2014/main" id="{EE68029E-EC54-4D96-B7BD-22783B301EE4}"/>
              </a:ext>
            </a:extLst>
          </p:cNvPr>
          <p:cNvSpPr txBox="1"/>
          <p:nvPr/>
        </p:nvSpPr>
        <p:spPr>
          <a:xfrm>
            <a:off x="12472912" y="4950079"/>
            <a:ext cx="2079873" cy="969496"/>
          </a:xfrm>
          <a:prstGeom prst="rect">
            <a:avLst/>
          </a:prstGeom>
          <a:noFill/>
        </p:spPr>
        <p:txBody>
          <a:bodyPr wrap="square" rtlCol="0">
            <a:spAutoFit/>
          </a:bodyPr>
          <a:lstStyle/>
          <a:p>
            <a:r>
              <a:rPr lang="en-US" sz="2850" b="1" dirty="0">
                <a:solidFill>
                  <a:srgbClr val="FF0000"/>
                </a:solidFill>
              </a:rPr>
              <a:t>LOCAL-</a:t>
            </a:r>
          </a:p>
          <a:p>
            <a:r>
              <a:rPr lang="en-US" sz="2850" b="1" dirty="0">
                <a:solidFill>
                  <a:srgbClr val="FF0000"/>
                </a:solidFill>
              </a:rPr>
              <a:t>REMOTE</a:t>
            </a:r>
          </a:p>
        </p:txBody>
      </p:sp>
      <p:sp>
        <p:nvSpPr>
          <p:cNvPr id="56" name="TextBox 55">
            <a:extLst>
              <a:ext uri="{FF2B5EF4-FFF2-40B4-BE49-F238E27FC236}">
                <a16:creationId xmlns:a16="http://schemas.microsoft.com/office/drawing/2014/main" id="{F8E9C2AE-F086-4D5F-AF09-032AFBE99951}"/>
              </a:ext>
            </a:extLst>
          </p:cNvPr>
          <p:cNvSpPr txBox="1"/>
          <p:nvPr/>
        </p:nvSpPr>
        <p:spPr>
          <a:xfrm>
            <a:off x="14697813" y="6471910"/>
            <a:ext cx="2400250" cy="969496"/>
          </a:xfrm>
          <a:prstGeom prst="rect">
            <a:avLst/>
          </a:prstGeom>
          <a:noFill/>
        </p:spPr>
        <p:txBody>
          <a:bodyPr wrap="square" rtlCol="0">
            <a:spAutoFit/>
          </a:bodyPr>
          <a:lstStyle/>
          <a:p>
            <a:r>
              <a:rPr lang="en-US" sz="2850" b="1" dirty="0">
                <a:solidFill>
                  <a:srgbClr val="FF0000"/>
                </a:solidFill>
              </a:rPr>
              <a:t>REMOTE</a:t>
            </a:r>
          </a:p>
          <a:p>
            <a:r>
              <a:rPr lang="en-US" sz="2850" b="1" dirty="0">
                <a:solidFill>
                  <a:srgbClr val="FF0000"/>
                </a:solidFill>
              </a:rPr>
              <a:t>-LOCAL</a:t>
            </a:r>
          </a:p>
        </p:txBody>
      </p:sp>
      <p:cxnSp>
        <p:nvCxnSpPr>
          <p:cNvPr id="57" name="Straight Arrow Connector 56">
            <a:extLst>
              <a:ext uri="{FF2B5EF4-FFF2-40B4-BE49-F238E27FC236}">
                <a16:creationId xmlns:a16="http://schemas.microsoft.com/office/drawing/2014/main" id="{F0E88ABF-642C-4462-9712-16644F145CB7}"/>
              </a:ext>
            </a:extLst>
          </p:cNvPr>
          <p:cNvCxnSpPr>
            <a:cxnSpLocks/>
          </p:cNvCxnSpPr>
          <p:nvPr/>
        </p:nvCxnSpPr>
        <p:spPr>
          <a:xfrm>
            <a:off x="12422689" y="5142135"/>
            <a:ext cx="26095" cy="2001437"/>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58" name="Straight Arrow Connector 57">
            <a:extLst>
              <a:ext uri="{FF2B5EF4-FFF2-40B4-BE49-F238E27FC236}">
                <a16:creationId xmlns:a16="http://schemas.microsoft.com/office/drawing/2014/main" id="{0A06E2B4-C2D7-4551-85F2-0D2B37C388BC}"/>
              </a:ext>
            </a:extLst>
          </p:cNvPr>
          <p:cNvCxnSpPr>
            <a:cxnSpLocks/>
          </p:cNvCxnSpPr>
          <p:nvPr/>
        </p:nvCxnSpPr>
        <p:spPr>
          <a:xfrm flipH="1">
            <a:off x="13020344" y="5866777"/>
            <a:ext cx="15014" cy="123965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1B48B17E-FD74-4584-B762-FB520C446424}"/>
              </a:ext>
            </a:extLst>
          </p:cNvPr>
          <p:cNvSpPr txBox="1"/>
          <p:nvPr/>
        </p:nvSpPr>
        <p:spPr>
          <a:xfrm>
            <a:off x="4313456" y="9811485"/>
            <a:ext cx="11572527" cy="574773"/>
          </a:xfrm>
          <a:prstGeom prst="rect">
            <a:avLst/>
          </a:prstGeom>
          <a:noFill/>
        </p:spPr>
        <p:txBody>
          <a:bodyPr wrap="none" rtlCol="0">
            <a:spAutoFit/>
          </a:bodyPr>
          <a:lstStyle/>
          <a:p>
            <a:r>
              <a:rPr lang="en-US" sz="3135" dirty="0"/>
              <a:t>LOCAL-REMOTE misses = REMOTE-LOCAL accesses = Off-chip accesses</a:t>
            </a:r>
          </a:p>
        </p:txBody>
      </p:sp>
      <p:cxnSp>
        <p:nvCxnSpPr>
          <p:cNvPr id="60" name="Straight Arrow Connector 59">
            <a:extLst>
              <a:ext uri="{FF2B5EF4-FFF2-40B4-BE49-F238E27FC236}">
                <a16:creationId xmlns:a16="http://schemas.microsoft.com/office/drawing/2014/main" id="{C6324E87-C7BF-4F08-8AF6-C191AF2F69D2}"/>
              </a:ext>
            </a:extLst>
          </p:cNvPr>
          <p:cNvCxnSpPr>
            <a:cxnSpLocks/>
          </p:cNvCxnSpPr>
          <p:nvPr/>
        </p:nvCxnSpPr>
        <p:spPr>
          <a:xfrm flipH="1">
            <a:off x="12063405" y="7670136"/>
            <a:ext cx="15675" cy="1342636"/>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62" name="Straight Arrow Connector 61">
            <a:extLst>
              <a:ext uri="{FF2B5EF4-FFF2-40B4-BE49-F238E27FC236}">
                <a16:creationId xmlns:a16="http://schemas.microsoft.com/office/drawing/2014/main" id="{62043C75-D6F8-445E-BBE3-E0DF0BA88726}"/>
              </a:ext>
            </a:extLst>
          </p:cNvPr>
          <p:cNvCxnSpPr>
            <a:cxnSpLocks/>
          </p:cNvCxnSpPr>
          <p:nvPr/>
        </p:nvCxnSpPr>
        <p:spPr>
          <a:xfrm flipH="1">
            <a:off x="13012510" y="7596460"/>
            <a:ext cx="15675" cy="1342636"/>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0918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5" grpId="0"/>
      <p:bldP spid="56"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EAD9-972E-4D78-88D3-2ECAE27BC7D1}"/>
              </a:ext>
            </a:extLst>
          </p:cNvPr>
          <p:cNvSpPr>
            <a:spLocks noGrp="1"/>
          </p:cNvSpPr>
          <p:nvPr>
            <p:ph type="title"/>
          </p:nvPr>
        </p:nvSpPr>
        <p:spPr/>
        <p:txBody>
          <a:bodyPr/>
          <a:lstStyle/>
          <a:p>
            <a:r>
              <a:rPr lang="en-US" dirty="0"/>
              <a:t>Workloads Characterization (cont.)</a:t>
            </a:r>
          </a:p>
        </p:txBody>
      </p:sp>
      <p:sp>
        <p:nvSpPr>
          <p:cNvPr id="4" name="Slide Number Placeholder 3">
            <a:extLst>
              <a:ext uri="{FF2B5EF4-FFF2-40B4-BE49-F238E27FC236}">
                <a16:creationId xmlns:a16="http://schemas.microsoft.com/office/drawing/2014/main" id="{9756854E-AC50-41C3-90C4-738D65A79835}"/>
              </a:ext>
            </a:extLst>
          </p:cNvPr>
          <p:cNvSpPr>
            <a:spLocks noGrp="1"/>
          </p:cNvSpPr>
          <p:nvPr>
            <p:ph type="sldNum" sz="quarter" idx="12"/>
          </p:nvPr>
        </p:nvSpPr>
        <p:spPr/>
        <p:txBody>
          <a:bodyPr/>
          <a:lstStyle/>
          <a:p>
            <a:fld id="{DCE5FC2F-9F3E-40BA-BF15-0F7774B3E1B8}" type="slidenum">
              <a:rPr lang="en-US" smtClean="0"/>
              <a:t>42</a:t>
            </a:fld>
            <a:endParaRPr lang="en-US"/>
          </a:p>
        </p:txBody>
      </p:sp>
      <p:pic>
        <p:nvPicPr>
          <p:cNvPr id="5" name="Picture 4">
            <a:extLst>
              <a:ext uri="{FF2B5EF4-FFF2-40B4-BE49-F238E27FC236}">
                <a16:creationId xmlns:a16="http://schemas.microsoft.com/office/drawing/2014/main" id="{49F46BD1-EE36-473B-B6D6-F9998AA413FE}"/>
              </a:ext>
            </a:extLst>
          </p:cNvPr>
          <p:cNvPicPr>
            <a:picLocks noChangeAspect="1"/>
          </p:cNvPicPr>
          <p:nvPr/>
        </p:nvPicPr>
        <p:blipFill>
          <a:blip r:embed="rId2"/>
          <a:stretch>
            <a:fillRect/>
          </a:stretch>
        </p:blipFill>
        <p:spPr>
          <a:xfrm>
            <a:off x="4575545" y="2705105"/>
            <a:ext cx="9689744" cy="7465059"/>
          </a:xfrm>
          <a:prstGeom prst="rect">
            <a:avLst/>
          </a:prstGeom>
        </p:spPr>
      </p:pic>
    </p:spTree>
    <p:extLst>
      <p:ext uri="{BB962C8B-B14F-4D97-AF65-F5344CB8AC3E}">
        <p14:creationId xmlns:p14="http://schemas.microsoft.com/office/powerpoint/2010/main" val="3444103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94AEE-FDD8-46B7-BD79-EA9A6B9257E9}"/>
              </a:ext>
            </a:extLst>
          </p:cNvPr>
          <p:cNvSpPr>
            <a:spLocks noGrp="1"/>
          </p:cNvSpPr>
          <p:nvPr>
            <p:ph type="title"/>
          </p:nvPr>
        </p:nvSpPr>
        <p:spPr/>
        <p:txBody>
          <a:bodyPr/>
          <a:lstStyle/>
          <a:p>
            <a:r>
              <a:rPr lang="en-US" dirty="0"/>
              <a:t>More Results in the Paper</a:t>
            </a:r>
          </a:p>
        </p:txBody>
      </p:sp>
      <p:sp>
        <p:nvSpPr>
          <p:cNvPr id="3" name="Content Placeholder 2">
            <a:extLst>
              <a:ext uri="{FF2B5EF4-FFF2-40B4-BE49-F238E27FC236}">
                <a16:creationId xmlns:a16="http://schemas.microsoft.com/office/drawing/2014/main" id="{832B5C4B-7323-4216-BDBC-9A7CD04C3895}"/>
              </a:ext>
            </a:extLst>
          </p:cNvPr>
          <p:cNvSpPr>
            <a:spLocks noGrp="1"/>
          </p:cNvSpPr>
          <p:nvPr>
            <p:ph idx="1"/>
          </p:nvPr>
        </p:nvSpPr>
        <p:spPr/>
        <p:txBody>
          <a:bodyPr/>
          <a:lstStyle/>
          <a:p>
            <a:r>
              <a:rPr lang="en-US" dirty="0"/>
              <a:t>CRB analysis</a:t>
            </a:r>
          </a:p>
          <a:p>
            <a:r>
              <a:rPr lang="en-US" dirty="0"/>
              <a:t>LASP on read DGX hardware.</a:t>
            </a:r>
          </a:p>
          <a:p>
            <a:endParaRPr lang="en-US" dirty="0"/>
          </a:p>
        </p:txBody>
      </p:sp>
      <p:sp>
        <p:nvSpPr>
          <p:cNvPr id="4" name="Slide Number Placeholder 3">
            <a:extLst>
              <a:ext uri="{FF2B5EF4-FFF2-40B4-BE49-F238E27FC236}">
                <a16:creationId xmlns:a16="http://schemas.microsoft.com/office/drawing/2014/main" id="{98A75A1B-B6E0-4AD2-81E7-AFF2DAA865ED}"/>
              </a:ext>
            </a:extLst>
          </p:cNvPr>
          <p:cNvSpPr>
            <a:spLocks noGrp="1"/>
          </p:cNvSpPr>
          <p:nvPr>
            <p:ph type="sldNum" sz="quarter" idx="12"/>
          </p:nvPr>
        </p:nvSpPr>
        <p:spPr/>
        <p:txBody>
          <a:bodyPr/>
          <a:lstStyle/>
          <a:p>
            <a:fld id="{DCE5FC2F-9F3E-40BA-BF15-0F7774B3E1B8}" type="slidenum">
              <a:rPr lang="en-US" smtClean="0"/>
              <a:t>43</a:t>
            </a:fld>
            <a:endParaRPr lang="en-US"/>
          </a:p>
        </p:txBody>
      </p:sp>
    </p:spTree>
    <p:extLst>
      <p:ext uri="{BB962C8B-B14F-4D97-AF65-F5344CB8AC3E}">
        <p14:creationId xmlns:p14="http://schemas.microsoft.com/office/powerpoint/2010/main" val="4119930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4F1B-6109-44FD-BAA6-CFD5BC7C4DF9}"/>
              </a:ext>
            </a:extLst>
          </p:cNvPr>
          <p:cNvSpPr>
            <a:spLocks noGrp="1"/>
          </p:cNvSpPr>
          <p:nvPr>
            <p:ph type="title"/>
          </p:nvPr>
        </p:nvSpPr>
        <p:spPr/>
        <p:txBody>
          <a:bodyPr/>
          <a:lstStyle/>
          <a:p>
            <a:r>
              <a:rPr lang="en-US" dirty="0"/>
              <a:t>CRB analysis</a:t>
            </a:r>
          </a:p>
        </p:txBody>
      </p:sp>
      <p:sp>
        <p:nvSpPr>
          <p:cNvPr id="3" name="Content Placeholder 2">
            <a:extLst>
              <a:ext uri="{FF2B5EF4-FFF2-40B4-BE49-F238E27FC236}">
                <a16:creationId xmlns:a16="http://schemas.microsoft.com/office/drawing/2014/main" id="{1A28D3D7-4CC7-4478-9748-B9D718227BC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84ADD9B-4627-411E-B40A-D023AC3F81B5}"/>
              </a:ext>
            </a:extLst>
          </p:cNvPr>
          <p:cNvSpPr>
            <a:spLocks noGrp="1"/>
          </p:cNvSpPr>
          <p:nvPr>
            <p:ph type="sldNum" sz="quarter" idx="12"/>
          </p:nvPr>
        </p:nvSpPr>
        <p:spPr/>
        <p:txBody>
          <a:bodyPr/>
          <a:lstStyle/>
          <a:p>
            <a:fld id="{DCE5FC2F-9F3E-40BA-BF15-0F7774B3E1B8}" type="slidenum">
              <a:rPr lang="en-US" smtClean="0"/>
              <a:t>44</a:t>
            </a:fld>
            <a:endParaRPr lang="en-US"/>
          </a:p>
        </p:txBody>
      </p:sp>
      <p:pic>
        <p:nvPicPr>
          <p:cNvPr id="5" name="Picture 4">
            <a:extLst>
              <a:ext uri="{FF2B5EF4-FFF2-40B4-BE49-F238E27FC236}">
                <a16:creationId xmlns:a16="http://schemas.microsoft.com/office/drawing/2014/main" id="{8A5B4031-9A02-46EF-B511-45E4A9D6B214}"/>
              </a:ext>
            </a:extLst>
          </p:cNvPr>
          <p:cNvPicPr>
            <a:picLocks noChangeAspect="1"/>
          </p:cNvPicPr>
          <p:nvPr/>
        </p:nvPicPr>
        <p:blipFill>
          <a:blip r:embed="rId2"/>
          <a:stretch>
            <a:fillRect/>
          </a:stretch>
        </p:blipFill>
        <p:spPr>
          <a:xfrm>
            <a:off x="4809461" y="2751907"/>
            <a:ext cx="7798982" cy="7710357"/>
          </a:xfrm>
          <a:prstGeom prst="rect">
            <a:avLst/>
          </a:prstGeom>
        </p:spPr>
      </p:pic>
    </p:spTree>
    <p:extLst>
      <p:ext uri="{BB962C8B-B14F-4D97-AF65-F5344CB8AC3E}">
        <p14:creationId xmlns:p14="http://schemas.microsoft.com/office/powerpoint/2010/main" val="1829272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Chart 51">
            <a:extLst>
              <a:ext uri="{FF2B5EF4-FFF2-40B4-BE49-F238E27FC236}">
                <a16:creationId xmlns:a16="http://schemas.microsoft.com/office/drawing/2014/main" id="{8574E980-4791-497C-BC80-8EB11FAC940B}"/>
              </a:ext>
            </a:extLst>
          </p:cNvPr>
          <p:cNvGraphicFramePr>
            <a:graphicFrameLocks/>
          </p:cNvGraphicFramePr>
          <p:nvPr/>
        </p:nvGraphicFramePr>
        <p:xfrm>
          <a:off x="1556331" y="1683089"/>
          <a:ext cx="16626094" cy="523710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11F4392-CF41-488F-A327-27E5ED5F62BA}"/>
              </a:ext>
            </a:extLst>
          </p:cNvPr>
          <p:cNvSpPr>
            <a:spLocks noGrp="1"/>
          </p:cNvSpPr>
          <p:nvPr>
            <p:ph type="title"/>
          </p:nvPr>
        </p:nvSpPr>
        <p:spPr>
          <a:xfrm>
            <a:off x="1864177" y="-81946"/>
            <a:ext cx="14984730" cy="2120901"/>
          </a:xfrm>
        </p:spPr>
        <p:txBody>
          <a:bodyPr/>
          <a:lstStyle/>
          <a:p>
            <a:r>
              <a:rPr lang="en-US" dirty="0"/>
              <a:t>Experimental Results</a:t>
            </a:r>
          </a:p>
        </p:txBody>
      </p:sp>
      <p:sp>
        <p:nvSpPr>
          <p:cNvPr id="4" name="Slide Number Placeholder 3">
            <a:extLst>
              <a:ext uri="{FF2B5EF4-FFF2-40B4-BE49-F238E27FC236}">
                <a16:creationId xmlns:a16="http://schemas.microsoft.com/office/drawing/2014/main" id="{72E8B670-79C0-4B89-88DE-5824F0AA96E5}"/>
              </a:ext>
            </a:extLst>
          </p:cNvPr>
          <p:cNvSpPr>
            <a:spLocks noGrp="1"/>
          </p:cNvSpPr>
          <p:nvPr>
            <p:ph type="sldNum" sz="quarter" idx="12"/>
          </p:nvPr>
        </p:nvSpPr>
        <p:spPr>
          <a:xfrm>
            <a:off x="14373144" y="10177614"/>
            <a:ext cx="3909060" cy="584200"/>
          </a:xfrm>
        </p:spPr>
        <p:txBody>
          <a:bodyPr/>
          <a:lstStyle/>
          <a:p>
            <a:fld id="{DCE5FC2F-9F3E-40BA-BF15-0F7774B3E1B8}" type="slidenum">
              <a:rPr lang="en-US" smtClean="0"/>
              <a:t>45</a:t>
            </a:fld>
            <a:endParaRPr lang="en-US" dirty="0"/>
          </a:p>
        </p:txBody>
      </p:sp>
      <p:graphicFrame>
        <p:nvGraphicFramePr>
          <p:cNvPr id="62" name="Chart 61">
            <a:extLst>
              <a:ext uri="{FF2B5EF4-FFF2-40B4-BE49-F238E27FC236}">
                <a16:creationId xmlns:a16="http://schemas.microsoft.com/office/drawing/2014/main" id="{C7C9A885-B942-419D-AA1B-27F53AFA51ED}"/>
              </a:ext>
            </a:extLst>
          </p:cNvPr>
          <p:cNvGraphicFramePr>
            <a:graphicFrameLocks/>
          </p:cNvGraphicFramePr>
          <p:nvPr/>
        </p:nvGraphicFramePr>
        <p:xfrm>
          <a:off x="2048586" y="6384735"/>
          <a:ext cx="15799439" cy="4997374"/>
        </p:xfrm>
        <a:graphic>
          <a:graphicData uri="http://schemas.openxmlformats.org/drawingml/2006/chart">
            <c:chart xmlns:c="http://schemas.openxmlformats.org/drawingml/2006/chart" xmlns:r="http://schemas.openxmlformats.org/officeDocument/2006/relationships" r:id="rId4"/>
          </a:graphicData>
        </a:graphic>
      </p:graphicFrame>
      <p:sp>
        <p:nvSpPr>
          <p:cNvPr id="64" name="TextBox 1">
            <a:extLst>
              <a:ext uri="{FF2B5EF4-FFF2-40B4-BE49-F238E27FC236}">
                <a16:creationId xmlns:a16="http://schemas.microsoft.com/office/drawing/2014/main" id="{ECAAA7B4-AD06-4A03-93ED-7DF42765761E}"/>
              </a:ext>
            </a:extLst>
          </p:cNvPr>
          <p:cNvSpPr txBox="1"/>
          <p:nvPr/>
        </p:nvSpPr>
        <p:spPr>
          <a:xfrm>
            <a:off x="5045277" y="7062508"/>
            <a:ext cx="1371600" cy="1371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700" b="1" dirty="0"/>
              <a:t>NL</a:t>
            </a:r>
          </a:p>
        </p:txBody>
      </p:sp>
      <p:sp>
        <p:nvSpPr>
          <p:cNvPr id="65" name="TextBox 1">
            <a:extLst>
              <a:ext uri="{FF2B5EF4-FFF2-40B4-BE49-F238E27FC236}">
                <a16:creationId xmlns:a16="http://schemas.microsoft.com/office/drawing/2014/main" id="{E3813603-CE1D-44AD-A2B0-F1086FAE1619}"/>
              </a:ext>
            </a:extLst>
          </p:cNvPr>
          <p:cNvSpPr txBox="1"/>
          <p:nvPr/>
        </p:nvSpPr>
        <p:spPr>
          <a:xfrm>
            <a:off x="9211689" y="7173839"/>
            <a:ext cx="1371600" cy="1371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700" b="1" dirty="0"/>
              <a:t>RCL</a:t>
            </a:r>
          </a:p>
        </p:txBody>
      </p:sp>
      <p:sp>
        <p:nvSpPr>
          <p:cNvPr id="66" name="TextBox 1">
            <a:extLst>
              <a:ext uri="{FF2B5EF4-FFF2-40B4-BE49-F238E27FC236}">
                <a16:creationId xmlns:a16="http://schemas.microsoft.com/office/drawing/2014/main" id="{AA9871D4-27A2-4EC9-AA81-D67804247444}"/>
              </a:ext>
            </a:extLst>
          </p:cNvPr>
          <p:cNvSpPr txBox="1"/>
          <p:nvPr/>
        </p:nvSpPr>
        <p:spPr>
          <a:xfrm>
            <a:off x="13282816" y="7173839"/>
            <a:ext cx="1371600" cy="1371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700" b="1" dirty="0"/>
              <a:t>ITL</a:t>
            </a:r>
          </a:p>
        </p:txBody>
      </p:sp>
      <p:sp>
        <p:nvSpPr>
          <p:cNvPr id="67" name="TextBox 66">
            <a:extLst>
              <a:ext uri="{FF2B5EF4-FFF2-40B4-BE49-F238E27FC236}">
                <a16:creationId xmlns:a16="http://schemas.microsoft.com/office/drawing/2014/main" id="{6BEC825B-ABC4-4ADC-93AB-24DF6E630349}"/>
              </a:ext>
            </a:extLst>
          </p:cNvPr>
          <p:cNvSpPr txBox="1"/>
          <p:nvPr/>
        </p:nvSpPr>
        <p:spPr>
          <a:xfrm rot="16200000">
            <a:off x="-201908" y="8037316"/>
            <a:ext cx="3751925" cy="646331"/>
          </a:xfrm>
          <a:prstGeom prst="rect">
            <a:avLst/>
          </a:prstGeom>
          <a:noFill/>
        </p:spPr>
        <p:txBody>
          <a:bodyPr wrap="none" rtlCol="0">
            <a:spAutoFit/>
          </a:bodyPr>
          <a:lstStyle/>
          <a:p>
            <a:r>
              <a:rPr lang="en-US" sz="3600" b="1" dirty="0"/>
              <a:t>Off-chip Traffic (%)</a:t>
            </a:r>
          </a:p>
        </p:txBody>
      </p:sp>
      <p:sp>
        <p:nvSpPr>
          <p:cNvPr id="68" name="TextBox 1">
            <a:extLst>
              <a:ext uri="{FF2B5EF4-FFF2-40B4-BE49-F238E27FC236}">
                <a16:creationId xmlns:a16="http://schemas.microsoft.com/office/drawing/2014/main" id="{FB0490AA-41BE-4B63-B989-30B213DA16C2}"/>
              </a:ext>
            </a:extLst>
          </p:cNvPr>
          <p:cNvSpPr txBox="1"/>
          <p:nvPr/>
        </p:nvSpPr>
        <p:spPr>
          <a:xfrm>
            <a:off x="15161989" y="6988881"/>
            <a:ext cx="1371600" cy="1371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t>Unclassified</a:t>
            </a:r>
          </a:p>
        </p:txBody>
      </p:sp>
      <p:sp>
        <p:nvSpPr>
          <p:cNvPr id="53" name="TextBox 1">
            <a:extLst>
              <a:ext uri="{FF2B5EF4-FFF2-40B4-BE49-F238E27FC236}">
                <a16:creationId xmlns:a16="http://schemas.microsoft.com/office/drawing/2014/main" id="{8C8DC68D-A326-4592-90A1-8F0D7FB7067A}"/>
              </a:ext>
            </a:extLst>
          </p:cNvPr>
          <p:cNvSpPr txBox="1"/>
          <p:nvPr/>
        </p:nvSpPr>
        <p:spPr>
          <a:xfrm>
            <a:off x="4359477" y="2318200"/>
            <a:ext cx="1371600" cy="1371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700" b="1" dirty="0"/>
              <a:t>NL</a:t>
            </a:r>
          </a:p>
        </p:txBody>
      </p:sp>
      <p:cxnSp>
        <p:nvCxnSpPr>
          <p:cNvPr id="54" name="Straight Connector 53">
            <a:extLst>
              <a:ext uri="{FF2B5EF4-FFF2-40B4-BE49-F238E27FC236}">
                <a16:creationId xmlns:a16="http://schemas.microsoft.com/office/drawing/2014/main" id="{6DD36E4B-7F75-4B3A-824C-3198E348CC61}"/>
              </a:ext>
            </a:extLst>
          </p:cNvPr>
          <p:cNvCxnSpPr>
            <a:cxnSpLocks/>
          </p:cNvCxnSpPr>
          <p:nvPr/>
        </p:nvCxnSpPr>
        <p:spPr>
          <a:xfrm>
            <a:off x="16918452" y="2769943"/>
            <a:ext cx="0" cy="2248627"/>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55" name="TextBox 1">
            <a:extLst>
              <a:ext uri="{FF2B5EF4-FFF2-40B4-BE49-F238E27FC236}">
                <a16:creationId xmlns:a16="http://schemas.microsoft.com/office/drawing/2014/main" id="{1326471C-2FC3-4218-B0FC-7D450B55BFE5}"/>
              </a:ext>
            </a:extLst>
          </p:cNvPr>
          <p:cNvSpPr txBox="1"/>
          <p:nvPr/>
        </p:nvSpPr>
        <p:spPr>
          <a:xfrm>
            <a:off x="8795904" y="2318200"/>
            <a:ext cx="1371600" cy="1371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700" b="1" dirty="0"/>
              <a:t>RCL</a:t>
            </a:r>
          </a:p>
        </p:txBody>
      </p:sp>
      <p:sp>
        <p:nvSpPr>
          <p:cNvPr id="56" name="TextBox 1">
            <a:extLst>
              <a:ext uri="{FF2B5EF4-FFF2-40B4-BE49-F238E27FC236}">
                <a16:creationId xmlns:a16="http://schemas.microsoft.com/office/drawing/2014/main" id="{1C74F566-879C-4EBA-AFA8-5F52DDEF44B4}"/>
              </a:ext>
            </a:extLst>
          </p:cNvPr>
          <p:cNvSpPr txBox="1"/>
          <p:nvPr/>
        </p:nvSpPr>
        <p:spPr>
          <a:xfrm>
            <a:off x="13247166" y="2318200"/>
            <a:ext cx="1371600" cy="1371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600" b="1" dirty="0"/>
              <a:t>ITL</a:t>
            </a:r>
          </a:p>
        </p:txBody>
      </p:sp>
      <p:sp>
        <p:nvSpPr>
          <p:cNvPr id="57" name="TextBox 56">
            <a:extLst>
              <a:ext uri="{FF2B5EF4-FFF2-40B4-BE49-F238E27FC236}">
                <a16:creationId xmlns:a16="http://schemas.microsoft.com/office/drawing/2014/main" id="{4B2C7E8D-9E0A-4707-A40C-3F3E3BE68620}"/>
              </a:ext>
            </a:extLst>
          </p:cNvPr>
          <p:cNvSpPr txBox="1"/>
          <p:nvPr/>
        </p:nvSpPr>
        <p:spPr>
          <a:xfrm rot="16200000">
            <a:off x="-1239" y="3614919"/>
            <a:ext cx="3369064" cy="646331"/>
          </a:xfrm>
          <a:prstGeom prst="rect">
            <a:avLst/>
          </a:prstGeom>
          <a:noFill/>
        </p:spPr>
        <p:txBody>
          <a:bodyPr wrap="none" rtlCol="0">
            <a:spAutoFit/>
          </a:bodyPr>
          <a:lstStyle/>
          <a:p>
            <a:r>
              <a:rPr lang="en-US" sz="3600" b="1" dirty="0"/>
              <a:t>Normalized Perf.</a:t>
            </a:r>
          </a:p>
        </p:txBody>
      </p:sp>
      <p:sp>
        <p:nvSpPr>
          <p:cNvPr id="58" name="TextBox 1">
            <a:extLst>
              <a:ext uri="{FF2B5EF4-FFF2-40B4-BE49-F238E27FC236}">
                <a16:creationId xmlns:a16="http://schemas.microsoft.com/office/drawing/2014/main" id="{4188C21A-D20A-4C2A-AEF5-9EE3375B5670}"/>
              </a:ext>
            </a:extLst>
          </p:cNvPr>
          <p:cNvSpPr txBox="1"/>
          <p:nvPr/>
        </p:nvSpPr>
        <p:spPr>
          <a:xfrm>
            <a:off x="14956074" y="2325972"/>
            <a:ext cx="1371600" cy="1371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600" b="1" dirty="0"/>
              <a:t>Unclassified</a:t>
            </a:r>
          </a:p>
        </p:txBody>
      </p:sp>
      <p:cxnSp>
        <p:nvCxnSpPr>
          <p:cNvPr id="59" name="Straight Connector 58">
            <a:extLst>
              <a:ext uri="{FF2B5EF4-FFF2-40B4-BE49-F238E27FC236}">
                <a16:creationId xmlns:a16="http://schemas.microsoft.com/office/drawing/2014/main" id="{EA0EB75F-0138-450E-9A29-8A4ED2F17283}"/>
              </a:ext>
            </a:extLst>
          </p:cNvPr>
          <p:cNvCxnSpPr>
            <a:cxnSpLocks/>
          </p:cNvCxnSpPr>
          <p:nvPr/>
        </p:nvCxnSpPr>
        <p:spPr>
          <a:xfrm>
            <a:off x="6670591" y="2769943"/>
            <a:ext cx="0" cy="2248627"/>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DB6C2D9-511F-497E-849A-F2B61331D93F}"/>
              </a:ext>
            </a:extLst>
          </p:cNvPr>
          <p:cNvCxnSpPr>
            <a:cxnSpLocks/>
          </p:cNvCxnSpPr>
          <p:nvPr/>
        </p:nvCxnSpPr>
        <p:spPr>
          <a:xfrm>
            <a:off x="11771564" y="2740959"/>
            <a:ext cx="21265" cy="2277611"/>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6FC869C0-9F6F-4B41-B43D-71C53448A9CE}"/>
              </a:ext>
            </a:extLst>
          </p:cNvPr>
          <p:cNvCxnSpPr>
            <a:cxnSpLocks/>
          </p:cNvCxnSpPr>
          <p:nvPr/>
        </p:nvCxnSpPr>
        <p:spPr>
          <a:xfrm>
            <a:off x="14998604" y="2769943"/>
            <a:ext cx="0" cy="2248627"/>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3F036872-437D-4BED-AD14-3C47FCBF082B}"/>
              </a:ext>
            </a:extLst>
          </p:cNvPr>
          <p:cNvCxnSpPr>
            <a:cxnSpLocks/>
          </p:cNvCxnSpPr>
          <p:nvPr/>
        </p:nvCxnSpPr>
        <p:spPr>
          <a:xfrm>
            <a:off x="16918452" y="7300847"/>
            <a:ext cx="0" cy="2589068"/>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FB7CA8C8-2030-484B-9B00-34ECA0190636}"/>
              </a:ext>
            </a:extLst>
          </p:cNvPr>
          <p:cNvCxnSpPr>
            <a:cxnSpLocks/>
          </p:cNvCxnSpPr>
          <p:nvPr/>
        </p:nvCxnSpPr>
        <p:spPr>
          <a:xfrm>
            <a:off x="15013134" y="7210524"/>
            <a:ext cx="0" cy="2589068"/>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65D4FC0E-2238-4BCF-B8D1-E40199DE9410}"/>
              </a:ext>
            </a:extLst>
          </p:cNvPr>
          <p:cNvCxnSpPr>
            <a:cxnSpLocks/>
          </p:cNvCxnSpPr>
          <p:nvPr/>
        </p:nvCxnSpPr>
        <p:spPr>
          <a:xfrm>
            <a:off x="11792826" y="7210524"/>
            <a:ext cx="0" cy="2589068"/>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CE052F86-F025-4EBB-B71B-6CE505E4A649}"/>
              </a:ext>
            </a:extLst>
          </p:cNvPr>
          <p:cNvCxnSpPr>
            <a:cxnSpLocks/>
          </p:cNvCxnSpPr>
          <p:nvPr/>
        </p:nvCxnSpPr>
        <p:spPr>
          <a:xfrm>
            <a:off x="6686526" y="7250117"/>
            <a:ext cx="0" cy="2589068"/>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80" name="Rectangle 79">
            <a:extLst>
              <a:ext uri="{FF2B5EF4-FFF2-40B4-BE49-F238E27FC236}">
                <a16:creationId xmlns:a16="http://schemas.microsoft.com/office/drawing/2014/main" id="{98A8ADD1-C46A-4FCF-92A2-DBC9FA6F90B7}"/>
              </a:ext>
            </a:extLst>
          </p:cNvPr>
          <p:cNvSpPr/>
          <p:nvPr/>
        </p:nvSpPr>
        <p:spPr>
          <a:xfrm>
            <a:off x="2558733" y="2294742"/>
            <a:ext cx="4097290" cy="8467075"/>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8D0EBF08-DB9C-415C-9B2D-A97988960F6D}"/>
              </a:ext>
            </a:extLst>
          </p:cNvPr>
          <p:cNvSpPr/>
          <p:nvPr/>
        </p:nvSpPr>
        <p:spPr>
          <a:xfrm>
            <a:off x="6707792" y="2294742"/>
            <a:ext cx="5042500" cy="8467075"/>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3" name="Rectangle 82">
            <a:extLst>
              <a:ext uri="{FF2B5EF4-FFF2-40B4-BE49-F238E27FC236}">
                <a16:creationId xmlns:a16="http://schemas.microsoft.com/office/drawing/2014/main" id="{A5B0C0D0-46E6-4D60-979A-19A250FE15B8}"/>
              </a:ext>
            </a:extLst>
          </p:cNvPr>
          <p:cNvSpPr/>
          <p:nvPr/>
        </p:nvSpPr>
        <p:spPr>
          <a:xfrm>
            <a:off x="11771405" y="2233176"/>
            <a:ext cx="3239258" cy="8528638"/>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4" name="Rectangle 83">
            <a:extLst>
              <a:ext uri="{FF2B5EF4-FFF2-40B4-BE49-F238E27FC236}">
                <a16:creationId xmlns:a16="http://schemas.microsoft.com/office/drawing/2014/main" id="{D8DD680E-ECA2-4F0A-A1E3-F8EF14AA6151}"/>
              </a:ext>
            </a:extLst>
          </p:cNvPr>
          <p:cNvSpPr/>
          <p:nvPr/>
        </p:nvSpPr>
        <p:spPr>
          <a:xfrm>
            <a:off x="14977187" y="2253551"/>
            <a:ext cx="1950014" cy="8702484"/>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5" name="Rectangle 84">
            <a:extLst>
              <a:ext uri="{FF2B5EF4-FFF2-40B4-BE49-F238E27FC236}">
                <a16:creationId xmlns:a16="http://schemas.microsoft.com/office/drawing/2014/main" id="{9EF280DF-9E6C-40D1-87EA-4D58474DD2F8}"/>
              </a:ext>
            </a:extLst>
          </p:cNvPr>
          <p:cNvSpPr/>
          <p:nvPr/>
        </p:nvSpPr>
        <p:spPr>
          <a:xfrm>
            <a:off x="16824179" y="2233178"/>
            <a:ext cx="1108992" cy="8467075"/>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1286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8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8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8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childTnLst>
                          </p:cTn>
                        </p:par>
                        <p:par>
                          <p:cTn id="51" fill="hold">
                            <p:stCondLst>
                              <p:cond delay="0"/>
                            </p:stCondLst>
                            <p:childTnLst>
                              <p:par>
                                <p:cTn id="52" presetID="1" presetClass="exit" presetSubtype="0" fill="hold" grpId="1" nodeType="afterEffect">
                                  <p:stCondLst>
                                    <p:cond delay="0"/>
                                  </p:stCondLst>
                                  <p:childTnLst>
                                    <p:set>
                                      <p:cBhvr>
                                        <p:cTn id="53" dur="1" fill="hold">
                                          <p:stCondLst>
                                            <p:cond delay="0"/>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P spid="64" grpId="0"/>
      <p:bldP spid="65" grpId="0"/>
      <p:bldP spid="66" grpId="0"/>
      <p:bldP spid="67" grpId="0"/>
      <p:bldP spid="68" grpId="0"/>
      <p:bldP spid="80" grpId="0" animBg="1"/>
      <p:bldP spid="80" grpId="1" animBg="1"/>
      <p:bldP spid="82" grpId="0" animBg="1"/>
      <p:bldP spid="82" grpId="1" animBg="1"/>
      <p:bldP spid="83" grpId="0" animBg="1"/>
      <p:bldP spid="83" grpId="1" animBg="1"/>
      <p:bldP spid="84" grpId="0" animBg="1"/>
      <p:bldP spid="84" grpId="1"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8913-4B99-404A-9D68-A492E2400E47}"/>
              </a:ext>
            </a:extLst>
          </p:cNvPr>
          <p:cNvSpPr>
            <a:spLocks noGrp="1"/>
          </p:cNvSpPr>
          <p:nvPr>
            <p:ph type="title"/>
          </p:nvPr>
        </p:nvSpPr>
        <p:spPr/>
        <p:txBody>
          <a:bodyPr/>
          <a:lstStyle/>
          <a:p>
            <a:r>
              <a:rPr lang="en-US" dirty="0"/>
              <a:t>Hierarchical GPU Programming model</a:t>
            </a:r>
          </a:p>
        </p:txBody>
      </p:sp>
      <p:sp>
        <p:nvSpPr>
          <p:cNvPr id="4" name="Slide Number Placeholder 3">
            <a:extLst>
              <a:ext uri="{FF2B5EF4-FFF2-40B4-BE49-F238E27FC236}">
                <a16:creationId xmlns:a16="http://schemas.microsoft.com/office/drawing/2014/main" id="{18EC8429-5E37-4D54-89F7-A758703542EA}"/>
              </a:ext>
            </a:extLst>
          </p:cNvPr>
          <p:cNvSpPr>
            <a:spLocks noGrp="1"/>
          </p:cNvSpPr>
          <p:nvPr>
            <p:ph type="sldNum" sz="quarter" idx="12"/>
          </p:nvPr>
        </p:nvSpPr>
        <p:spPr/>
        <p:txBody>
          <a:bodyPr/>
          <a:lstStyle/>
          <a:p>
            <a:fld id="{DCE5FC2F-9F3E-40BA-BF15-0F7774B3E1B8}" type="slidenum">
              <a:rPr lang="en-US" smtClean="0"/>
              <a:t>46</a:t>
            </a:fld>
            <a:endParaRPr lang="en-US"/>
          </a:p>
        </p:txBody>
      </p:sp>
      <p:graphicFrame>
        <p:nvGraphicFramePr>
          <p:cNvPr id="29" name="Table 28">
            <a:extLst>
              <a:ext uri="{FF2B5EF4-FFF2-40B4-BE49-F238E27FC236}">
                <a16:creationId xmlns:a16="http://schemas.microsoft.com/office/drawing/2014/main" id="{113DA241-E820-4351-8ED0-ED274DF21DAF}"/>
              </a:ext>
            </a:extLst>
          </p:cNvPr>
          <p:cNvGraphicFramePr>
            <a:graphicFrameLocks noGrp="1"/>
          </p:cNvGraphicFramePr>
          <p:nvPr>
            <p:extLst>
              <p:ext uri="{D42A27DB-BD31-4B8C-83A1-F6EECF244321}">
                <p14:modId xmlns:p14="http://schemas.microsoft.com/office/powerpoint/2010/main" val="1995209057"/>
              </p:ext>
            </p:extLst>
          </p:nvPr>
        </p:nvGraphicFramePr>
        <p:xfrm>
          <a:off x="12653879" y="4014394"/>
          <a:ext cx="4081780" cy="2730520"/>
        </p:xfrm>
        <a:graphic>
          <a:graphicData uri="http://schemas.openxmlformats.org/drawingml/2006/table">
            <a:tbl>
              <a:tblPr firstRow="1" bandRow="1">
                <a:tableStyleId>{5940675A-B579-460E-94D1-54222C63F5DA}</a:tableStyleId>
              </a:tblPr>
              <a:tblGrid>
                <a:gridCol w="4081780">
                  <a:extLst>
                    <a:ext uri="{9D8B030D-6E8A-4147-A177-3AD203B41FA5}">
                      <a16:colId xmlns:a16="http://schemas.microsoft.com/office/drawing/2014/main" val="570670611"/>
                    </a:ext>
                  </a:extLst>
                </a:gridCol>
              </a:tblGrid>
              <a:tr h="682630">
                <a:tc>
                  <a:txBody>
                    <a:bodyPr/>
                    <a:lstStyle/>
                    <a:p>
                      <a:pPr algn="ctr"/>
                      <a:r>
                        <a:rPr lang="en-US" sz="2400" b="1" dirty="0"/>
                        <a:t> CPU Thread 1</a:t>
                      </a:r>
                    </a:p>
                  </a:txBody>
                  <a:tcPr marL="182880" marR="182880" marT="91440" marB="91440"/>
                </a:tc>
                <a:extLst>
                  <a:ext uri="{0D108BD9-81ED-4DB2-BD59-A6C34878D82A}">
                    <a16:rowId xmlns:a16="http://schemas.microsoft.com/office/drawing/2014/main" val="277306706"/>
                  </a:ext>
                </a:extLst>
              </a:tr>
              <a:tr h="682630">
                <a:tc>
                  <a:txBody>
                    <a:bodyPr/>
                    <a:lstStyle/>
                    <a:p>
                      <a:pPr algn="ctr"/>
                      <a:r>
                        <a:rPr lang="en-US" sz="2400" b="1" dirty="0"/>
                        <a:t> CPU Thread 2</a:t>
                      </a:r>
                    </a:p>
                  </a:txBody>
                  <a:tcPr marL="182880" marR="182880" marT="91440" marB="91440"/>
                </a:tc>
                <a:extLst>
                  <a:ext uri="{0D108BD9-81ED-4DB2-BD59-A6C34878D82A}">
                    <a16:rowId xmlns:a16="http://schemas.microsoft.com/office/drawing/2014/main" val="3780463175"/>
                  </a:ext>
                </a:extLst>
              </a:tr>
              <a:tr h="682630">
                <a:tc>
                  <a:txBody>
                    <a:bodyPr/>
                    <a:lstStyle/>
                    <a:p>
                      <a:pPr algn="ctr"/>
                      <a:r>
                        <a:rPr lang="en-US" sz="2400" b="1" dirty="0"/>
                        <a:t>CPU Thread 3</a:t>
                      </a:r>
                    </a:p>
                  </a:txBody>
                  <a:tcPr marL="182880" marR="182880" marT="91440" marB="91440"/>
                </a:tc>
                <a:extLst>
                  <a:ext uri="{0D108BD9-81ED-4DB2-BD59-A6C34878D82A}">
                    <a16:rowId xmlns:a16="http://schemas.microsoft.com/office/drawing/2014/main" val="3136964666"/>
                  </a:ext>
                </a:extLst>
              </a:tr>
              <a:tr h="682630">
                <a:tc>
                  <a:txBody>
                    <a:bodyPr/>
                    <a:lstStyle/>
                    <a:p>
                      <a:pPr algn="ctr"/>
                      <a:r>
                        <a:rPr lang="en-US" sz="2400" b="1" dirty="0"/>
                        <a:t>CPU Thread 4</a:t>
                      </a:r>
                    </a:p>
                  </a:txBody>
                  <a:tcPr marL="182880" marR="182880" marT="91440" marB="91440"/>
                </a:tc>
                <a:extLst>
                  <a:ext uri="{0D108BD9-81ED-4DB2-BD59-A6C34878D82A}">
                    <a16:rowId xmlns:a16="http://schemas.microsoft.com/office/drawing/2014/main" val="358983361"/>
                  </a:ext>
                </a:extLst>
              </a:tr>
            </a:tbl>
          </a:graphicData>
        </a:graphic>
      </p:graphicFrame>
      <p:graphicFrame>
        <p:nvGraphicFramePr>
          <p:cNvPr id="30" name="Table 29">
            <a:extLst>
              <a:ext uri="{FF2B5EF4-FFF2-40B4-BE49-F238E27FC236}">
                <a16:creationId xmlns:a16="http://schemas.microsoft.com/office/drawing/2014/main" id="{3ECBAC5D-7318-4BB7-8C57-1ECAE4896DB8}"/>
              </a:ext>
            </a:extLst>
          </p:cNvPr>
          <p:cNvGraphicFramePr>
            <a:graphicFrameLocks noGrp="1"/>
          </p:cNvGraphicFramePr>
          <p:nvPr/>
        </p:nvGraphicFramePr>
        <p:xfrm>
          <a:off x="3513783" y="3893418"/>
          <a:ext cx="3843816" cy="2972472"/>
        </p:xfrm>
        <a:graphic>
          <a:graphicData uri="http://schemas.openxmlformats.org/drawingml/2006/table">
            <a:tbl>
              <a:tblPr firstRow="1" bandRow="1">
                <a:tableStyleId>{5940675A-B579-460E-94D1-54222C63F5DA}</a:tableStyleId>
              </a:tblPr>
              <a:tblGrid>
                <a:gridCol w="960954">
                  <a:extLst>
                    <a:ext uri="{9D8B030D-6E8A-4147-A177-3AD203B41FA5}">
                      <a16:colId xmlns:a16="http://schemas.microsoft.com/office/drawing/2014/main" val="4032052406"/>
                    </a:ext>
                  </a:extLst>
                </a:gridCol>
                <a:gridCol w="960954">
                  <a:extLst>
                    <a:ext uri="{9D8B030D-6E8A-4147-A177-3AD203B41FA5}">
                      <a16:colId xmlns:a16="http://schemas.microsoft.com/office/drawing/2014/main" val="3372981586"/>
                    </a:ext>
                  </a:extLst>
                </a:gridCol>
                <a:gridCol w="960954">
                  <a:extLst>
                    <a:ext uri="{9D8B030D-6E8A-4147-A177-3AD203B41FA5}">
                      <a16:colId xmlns:a16="http://schemas.microsoft.com/office/drawing/2014/main" val="2983107583"/>
                    </a:ext>
                  </a:extLst>
                </a:gridCol>
                <a:gridCol w="960954">
                  <a:extLst>
                    <a:ext uri="{9D8B030D-6E8A-4147-A177-3AD203B41FA5}">
                      <a16:colId xmlns:a16="http://schemas.microsoft.com/office/drawing/2014/main" val="3287214340"/>
                    </a:ext>
                  </a:extLst>
                </a:gridCol>
              </a:tblGrid>
              <a:tr h="743118">
                <a:tc>
                  <a:txBody>
                    <a:bodyPr/>
                    <a:lstStyle/>
                    <a:p>
                      <a:pPr algn="ctr">
                        <a:lnSpc>
                          <a:spcPct val="150000"/>
                        </a:lnSpc>
                      </a:pPr>
                      <a:r>
                        <a:rPr lang="en-US" sz="2200" b="1" dirty="0"/>
                        <a:t>TB1</a:t>
                      </a:r>
                    </a:p>
                  </a:txBody>
                  <a:tcPr marL="182880" marR="182880" marT="91440" marB="91440"/>
                </a:tc>
                <a:tc>
                  <a:txBody>
                    <a:bodyPr/>
                    <a:lstStyle/>
                    <a:p>
                      <a:pPr algn="ctr">
                        <a:lnSpc>
                          <a:spcPct val="150000"/>
                        </a:lnSpc>
                      </a:pPr>
                      <a:r>
                        <a:rPr lang="en-US" sz="2200" b="1" dirty="0"/>
                        <a:t>TB2</a:t>
                      </a:r>
                    </a:p>
                  </a:txBody>
                  <a:tcPr marL="182880" marR="182880" marT="91440" marB="91440"/>
                </a:tc>
                <a:tc>
                  <a:txBody>
                    <a:bodyPr/>
                    <a:lstStyle/>
                    <a:p>
                      <a:pPr algn="ctr">
                        <a:lnSpc>
                          <a:spcPct val="150000"/>
                        </a:lnSpc>
                      </a:pPr>
                      <a:r>
                        <a:rPr lang="en-US" sz="2200" b="1" dirty="0"/>
                        <a:t>TB3</a:t>
                      </a:r>
                    </a:p>
                  </a:txBody>
                  <a:tcPr marL="182880" marR="182880" marT="91440" marB="91440"/>
                </a:tc>
                <a:tc>
                  <a:txBody>
                    <a:bodyPr/>
                    <a:lstStyle/>
                    <a:p>
                      <a:pPr algn="ctr">
                        <a:lnSpc>
                          <a:spcPct val="150000"/>
                        </a:lnSpc>
                      </a:pPr>
                      <a:r>
                        <a:rPr lang="en-US" sz="2200" b="1" dirty="0"/>
                        <a:t>TB4</a:t>
                      </a:r>
                    </a:p>
                  </a:txBody>
                  <a:tcPr marL="182880" marR="182880" marT="91440" marB="91440"/>
                </a:tc>
                <a:extLst>
                  <a:ext uri="{0D108BD9-81ED-4DB2-BD59-A6C34878D82A}">
                    <a16:rowId xmlns:a16="http://schemas.microsoft.com/office/drawing/2014/main" val="1299171447"/>
                  </a:ext>
                </a:extLst>
              </a:tr>
              <a:tr h="743118">
                <a:tc>
                  <a:txBody>
                    <a:bodyPr/>
                    <a:lstStyle/>
                    <a:p>
                      <a:pPr algn="ctr">
                        <a:lnSpc>
                          <a:spcPct val="150000"/>
                        </a:lnSpc>
                      </a:pPr>
                      <a:r>
                        <a:rPr lang="en-US" sz="2200" b="1" dirty="0"/>
                        <a:t>TB5</a:t>
                      </a:r>
                    </a:p>
                  </a:txBody>
                  <a:tcPr marL="182880" marR="182880" marT="91440" marB="91440"/>
                </a:tc>
                <a:tc>
                  <a:txBody>
                    <a:bodyPr/>
                    <a:lstStyle/>
                    <a:p>
                      <a:pPr algn="ctr">
                        <a:lnSpc>
                          <a:spcPct val="150000"/>
                        </a:lnSpc>
                      </a:pPr>
                      <a:r>
                        <a:rPr lang="en-US" sz="2200" b="1" dirty="0"/>
                        <a:t>TB6</a:t>
                      </a:r>
                    </a:p>
                  </a:txBody>
                  <a:tcPr marL="182880" marR="182880" marT="91440" marB="91440"/>
                </a:tc>
                <a:tc>
                  <a:txBody>
                    <a:bodyPr/>
                    <a:lstStyle/>
                    <a:p>
                      <a:pPr algn="ctr">
                        <a:lnSpc>
                          <a:spcPct val="150000"/>
                        </a:lnSpc>
                      </a:pPr>
                      <a:r>
                        <a:rPr lang="en-US" sz="2200" b="1" dirty="0"/>
                        <a:t>TB7</a:t>
                      </a:r>
                    </a:p>
                  </a:txBody>
                  <a:tcPr marL="182880" marR="182880" marT="91440" marB="91440"/>
                </a:tc>
                <a:tc>
                  <a:txBody>
                    <a:bodyPr/>
                    <a:lstStyle/>
                    <a:p>
                      <a:pPr algn="ctr">
                        <a:lnSpc>
                          <a:spcPct val="150000"/>
                        </a:lnSpc>
                      </a:pPr>
                      <a:r>
                        <a:rPr lang="en-US" sz="2200" b="1" dirty="0"/>
                        <a:t>TB8</a:t>
                      </a:r>
                    </a:p>
                  </a:txBody>
                  <a:tcPr marL="182880" marR="182880" marT="91440" marB="91440"/>
                </a:tc>
                <a:extLst>
                  <a:ext uri="{0D108BD9-81ED-4DB2-BD59-A6C34878D82A}">
                    <a16:rowId xmlns:a16="http://schemas.microsoft.com/office/drawing/2014/main" val="3058325449"/>
                  </a:ext>
                </a:extLst>
              </a:tr>
              <a:tr h="743118">
                <a:tc>
                  <a:txBody>
                    <a:bodyPr/>
                    <a:lstStyle/>
                    <a:p>
                      <a:pPr algn="ctr">
                        <a:lnSpc>
                          <a:spcPct val="150000"/>
                        </a:lnSpc>
                      </a:pPr>
                      <a:r>
                        <a:rPr lang="en-US" sz="2200" b="1" dirty="0"/>
                        <a:t>TB9</a:t>
                      </a:r>
                    </a:p>
                  </a:txBody>
                  <a:tcPr marL="182880" marR="182880" marT="91440" marB="91440"/>
                </a:tc>
                <a:tc>
                  <a:txBody>
                    <a:bodyPr/>
                    <a:lstStyle/>
                    <a:p>
                      <a:pPr algn="ctr">
                        <a:lnSpc>
                          <a:spcPct val="150000"/>
                        </a:lnSpc>
                      </a:pPr>
                      <a:r>
                        <a:rPr lang="en-US" sz="2200" b="1" dirty="0"/>
                        <a:t>TB10</a:t>
                      </a:r>
                    </a:p>
                  </a:txBody>
                  <a:tcPr marL="182880" marR="182880" marT="91440" marB="91440"/>
                </a:tc>
                <a:tc>
                  <a:txBody>
                    <a:bodyPr/>
                    <a:lstStyle/>
                    <a:p>
                      <a:pPr algn="ctr">
                        <a:lnSpc>
                          <a:spcPct val="150000"/>
                        </a:lnSpc>
                      </a:pPr>
                      <a:r>
                        <a:rPr lang="en-US" sz="2200" b="1" dirty="0"/>
                        <a:t>TB11</a:t>
                      </a:r>
                    </a:p>
                  </a:txBody>
                  <a:tcPr marL="182880" marR="182880" marT="91440" marB="91440"/>
                </a:tc>
                <a:tc>
                  <a:txBody>
                    <a:bodyPr/>
                    <a:lstStyle/>
                    <a:p>
                      <a:pPr algn="ctr">
                        <a:lnSpc>
                          <a:spcPct val="150000"/>
                        </a:lnSpc>
                      </a:pPr>
                      <a:r>
                        <a:rPr lang="en-US" sz="2200" b="1" dirty="0"/>
                        <a:t>TB12</a:t>
                      </a:r>
                    </a:p>
                  </a:txBody>
                  <a:tcPr marL="182880" marR="182880" marT="91440" marB="91440"/>
                </a:tc>
                <a:extLst>
                  <a:ext uri="{0D108BD9-81ED-4DB2-BD59-A6C34878D82A}">
                    <a16:rowId xmlns:a16="http://schemas.microsoft.com/office/drawing/2014/main" val="959423315"/>
                  </a:ext>
                </a:extLst>
              </a:tr>
              <a:tr h="743118">
                <a:tc>
                  <a:txBody>
                    <a:bodyPr/>
                    <a:lstStyle/>
                    <a:p>
                      <a:pPr algn="ctr">
                        <a:lnSpc>
                          <a:spcPct val="150000"/>
                        </a:lnSpc>
                      </a:pPr>
                      <a:r>
                        <a:rPr lang="en-US" sz="2200" b="1" dirty="0"/>
                        <a:t>TB13</a:t>
                      </a:r>
                    </a:p>
                  </a:txBody>
                  <a:tcPr marL="182880" marR="182880" marT="91440" marB="91440"/>
                </a:tc>
                <a:tc>
                  <a:txBody>
                    <a:bodyPr/>
                    <a:lstStyle/>
                    <a:p>
                      <a:pPr algn="ctr">
                        <a:lnSpc>
                          <a:spcPct val="150000"/>
                        </a:lnSpc>
                      </a:pPr>
                      <a:r>
                        <a:rPr lang="en-US" sz="2200" b="1" dirty="0"/>
                        <a:t>TB14</a:t>
                      </a:r>
                    </a:p>
                  </a:txBody>
                  <a:tcPr marL="182880" marR="182880" marT="91440" marB="91440"/>
                </a:tc>
                <a:tc>
                  <a:txBody>
                    <a:bodyPr/>
                    <a:lstStyle/>
                    <a:p>
                      <a:pPr algn="ctr">
                        <a:lnSpc>
                          <a:spcPct val="150000"/>
                        </a:lnSpc>
                      </a:pPr>
                      <a:r>
                        <a:rPr lang="en-US" sz="2200" b="1" dirty="0"/>
                        <a:t>TB15</a:t>
                      </a:r>
                    </a:p>
                  </a:txBody>
                  <a:tcPr marL="182880" marR="182880" marT="91440" marB="91440"/>
                </a:tc>
                <a:tc>
                  <a:txBody>
                    <a:bodyPr/>
                    <a:lstStyle/>
                    <a:p>
                      <a:pPr algn="ctr">
                        <a:lnSpc>
                          <a:spcPct val="150000"/>
                        </a:lnSpc>
                      </a:pPr>
                      <a:r>
                        <a:rPr lang="en-US" sz="2200" b="1" dirty="0"/>
                        <a:t>TB16</a:t>
                      </a:r>
                    </a:p>
                  </a:txBody>
                  <a:tcPr marL="182880" marR="182880" marT="91440" marB="91440"/>
                </a:tc>
                <a:extLst>
                  <a:ext uri="{0D108BD9-81ED-4DB2-BD59-A6C34878D82A}">
                    <a16:rowId xmlns:a16="http://schemas.microsoft.com/office/drawing/2014/main" val="410889563"/>
                  </a:ext>
                </a:extLst>
              </a:tr>
            </a:tbl>
          </a:graphicData>
        </a:graphic>
      </p:graphicFrame>
      <p:sp>
        <p:nvSpPr>
          <p:cNvPr id="31" name="TextBox 30">
            <a:extLst>
              <a:ext uri="{FF2B5EF4-FFF2-40B4-BE49-F238E27FC236}">
                <a16:creationId xmlns:a16="http://schemas.microsoft.com/office/drawing/2014/main" id="{E64FF506-3EE6-447C-BBB7-4BACB6B6A19C}"/>
              </a:ext>
            </a:extLst>
          </p:cNvPr>
          <p:cNvSpPr txBox="1"/>
          <p:nvPr/>
        </p:nvSpPr>
        <p:spPr>
          <a:xfrm>
            <a:off x="11413513" y="7526379"/>
            <a:ext cx="6752567" cy="2062103"/>
          </a:xfrm>
          <a:prstGeom prst="rect">
            <a:avLst/>
          </a:prstGeom>
          <a:noFill/>
        </p:spPr>
        <p:txBody>
          <a:bodyPr wrap="square" rtlCol="0">
            <a:spAutoFit/>
          </a:bodyPr>
          <a:lstStyle/>
          <a:p>
            <a:pPr algn="ctr"/>
            <a:r>
              <a:rPr lang="en-US" sz="3200" b="1" dirty="0"/>
              <a:t>CPU flat coarse-grain threads</a:t>
            </a:r>
          </a:p>
          <a:p>
            <a:pPr algn="ctr"/>
            <a:r>
              <a:rPr lang="en-US" sz="3200" dirty="0"/>
              <a:t>High work/spatial locality per thread</a:t>
            </a:r>
          </a:p>
          <a:p>
            <a:pPr algn="ctr"/>
            <a:r>
              <a:rPr lang="en-US" sz="3200" dirty="0"/>
              <a:t>Scheduling at thread level</a:t>
            </a:r>
          </a:p>
          <a:p>
            <a:pPr algn="ctr"/>
            <a:endParaRPr lang="en-US" sz="3200" dirty="0"/>
          </a:p>
        </p:txBody>
      </p:sp>
      <p:sp>
        <p:nvSpPr>
          <p:cNvPr id="34" name="TextBox 33">
            <a:extLst>
              <a:ext uri="{FF2B5EF4-FFF2-40B4-BE49-F238E27FC236}">
                <a16:creationId xmlns:a16="http://schemas.microsoft.com/office/drawing/2014/main" id="{024E15D0-BF3F-4CBE-84BA-78611DE14197}"/>
              </a:ext>
            </a:extLst>
          </p:cNvPr>
          <p:cNvSpPr txBox="1"/>
          <p:nvPr/>
        </p:nvSpPr>
        <p:spPr>
          <a:xfrm>
            <a:off x="1341120" y="7641527"/>
            <a:ext cx="8561477" cy="2062103"/>
          </a:xfrm>
          <a:prstGeom prst="rect">
            <a:avLst/>
          </a:prstGeom>
          <a:noFill/>
        </p:spPr>
        <p:txBody>
          <a:bodyPr wrap="square" rtlCol="0">
            <a:spAutoFit/>
          </a:bodyPr>
          <a:lstStyle/>
          <a:p>
            <a:pPr algn="ctr"/>
            <a:r>
              <a:rPr lang="en-US" sz="3200" b="1" dirty="0"/>
              <a:t>GPU hierarchical fine-grain threads</a:t>
            </a:r>
          </a:p>
          <a:p>
            <a:pPr algn="ctr"/>
            <a:r>
              <a:rPr lang="en-US" sz="3200" dirty="0"/>
              <a:t>Low work/spatial locality per thread</a:t>
            </a:r>
          </a:p>
          <a:p>
            <a:pPr algn="ctr"/>
            <a:r>
              <a:rPr lang="en-US" sz="3200" dirty="0"/>
              <a:t>Expressive Thread IDs </a:t>
            </a:r>
          </a:p>
          <a:p>
            <a:pPr algn="ctr"/>
            <a:r>
              <a:rPr lang="en-US" sz="3200" dirty="0"/>
              <a:t>Scheduling at thread-block level</a:t>
            </a:r>
          </a:p>
        </p:txBody>
      </p:sp>
      <p:cxnSp>
        <p:nvCxnSpPr>
          <p:cNvPr id="37" name="Straight Connector 36">
            <a:extLst>
              <a:ext uri="{FF2B5EF4-FFF2-40B4-BE49-F238E27FC236}">
                <a16:creationId xmlns:a16="http://schemas.microsoft.com/office/drawing/2014/main" id="{855282B7-012E-49BA-8219-77AF13F6D6A9}"/>
              </a:ext>
            </a:extLst>
          </p:cNvPr>
          <p:cNvCxnSpPr>
            <a:cxnSpLocks/>
          </p:cNvCxnSpPr>
          <p:nvPr/>
        </p:nvCxnSpPr>
        <p:spPr>
          <a:xfrm flipV="1">
            <a:off x="7334938" y="3636748"/>
            <a:ext cx="627408" cy="243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FB6B9AC-1ED7-4B43-92FA-E64B995879F4}"/>
              </a:ext>
            </a:extLst>
          </p:cNvPr>
          <p:cNvCxnSpPr>
            <a:cxnSpLocks/>
          </p:cNvCxnSpPr>
          <p:nvPr/>
        </p:nvCxnSpPr>
        <p:spPr>
          <a:xfrm>
            <a:off x="7334937" y="4607816"/>
            <a:ext cx="627409" cy="3701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22A4BC3-D64A-49F7-96EB-B0A93D01B128}"/>
              </a:ext>
            </a:extLst>
          </p:cNvPr>
          <p:cNvCxnSpPr>
            <a:cxnSpLocks/>
          </p:cNvCxnSpPr>
          <p:nvPr/>
        </p:nvCxnSpPr>
        <p:spPr>
          <a:xfrm>
            <a:off x="3606137" y="3728196"/>
            <a:ext cx="3806077"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1C8B6E45-E5A1-4928-8FB7-E813039375B3}"/>
              </a:ext>
            </a:extLst>
          </p:cNvPr>
          <p:cNvCxnSpPr>
            <a:cxnSpLocks/>
          </p:cNvCxnSpPr>
          <p:nvPr/>
        </p:nvCxnSpPr>
        <p:spPr>
          <a:xfrm>
            <a:off x="7853988" y="3528248"/>
            <a:ext cx="159079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186180CD-B102-4F14-B00E-D3A4E4BA0FCD}"/>
              </a:ext>
            </a:extLst>
          </p:cNvPr>
          <p:cNvSpPr txBox="1"/>
          <p:nvPr/>
        </p:nvSpPr>
        <p:spPr>
          <a:xfrm>
            <a:off x="4520646" y="3240702"/>
            <a:ext cx="1507144" cy="881780"/>
          </a:xfrm>
          <a:prstGeom prst="rect">
            <a:avLst/>
          </a:prstGeom>
          <a:noFill/>
        </p:spPr>
        <p:txBody>
          <a:bodyPr wrap="none" rtlCol="0">
            <a:spAutoFit/>
          </a:bodyPr>
          <a:lstStyle/>
          <a:p>
            <a:r>
              <a:rPr lang="en-US" sz="2565" b="1" dirty="0" err="1"/>
              <a:t>gridDim.x</a:t>
            </a:r>
            <a:br>
              <a:rPr lang="en-US" sz="2565" b="1" dirty="0"/>
            </a:br>
            <a:endParaRPr lang="en-US" sz="2565" b="1" dirty="0"/>
          </a:p>
        </p:txBody>
      </p:sp>
      <p:cxnSp>
        <p:nvCxnSpPr>
          <p:cNvPr id="27" name="Straight Arrow Connector 26">
            <a:extLst>
              <a:ext uri="{FF2B5EF4-FFF2-40B4-BE49-F238E27FC236}">
                <a16:creationId xmlns:a16="http://schemas.microsoft.com/office/drawing/2014/main" id="{920C49CA-BA67-4639-BB28-083837E3816B}"/>
              </a:ext>
            </a:extLst>
          </p:cNvPr>
          <p:cNvCxnSpPr>
            <a:cxnSpLocks/>
          </p:cNvCxnSpPr>
          <p:nvPr/>
        </p:nvCxnSpPr>
        <p:spPr>
          <a:xfrm flipV="1">
            <a:off x="9636044" y="3662586"/>
            <a:ext cx="0" cy="132550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E1626A3D-ED93-42C0-9C97-486CA2993989}"/>
              </a:ext>
            </a:extLst>
          </p:cNvPr>
          <p:cNvSpPr txBox="1"/>
          <p:nvPr/>
        </p:nvSpPr>
        <p:spPr>
          <a:xfrm rot="16200000">
            <a:off x="9261886" y="3784083"/>
            <a:ext cx="1699504" cy="881780"/>
          </a:xfrm>
          <a:prstGeom prst="rect">
            <a:avLst/>
          </a:prstGeom>
          <a:noFill/>
        </p:spPr>
        <p:txBody>
          <a:bodyPr wrap="none" rtlCol="0">
            <a:spAutoFit/>
          </a:bodyPr>
          <a:lstStyle/>
          <a:p>
            <a:r>
              <a:rPr lang="en-US" sz="2565" b="1" dirty="0" err="1"/>
              <a:t>blockDim.y</a:t>
            </a:r>
            <a:br>
              <a:rPr lang="en-US" sz="2565" b="1" dirty="0"/>
            </a:br>
            <a:endParaRPr lang="en-US" sz="2565" b="1" dirty="0"/>
          </a:p>
        </p:txBody>
      </p:sp>
      <p:sp>
        <p:nvSpPr>
          <p:cNvPr id="35" name="TextBox 34">
            <a:extLst>
              <a:ext uri="{FF2B5EF4-FFF2-40B4-BE49-F238E27FC236}">
                <a16:creationId xmlns:a16="http://schemas.microsoft.com/office/drawing/2014/main" id="{D88E9F87-B5CF-4097-97D4-3C9722AD4721}"/>
              </a:ext>
            </a:extLst>
          </p:cNvPr>
          <p:cNvSpPr txBox="1"/>
          <p:nvPr/>
        </p:nvSpPr>
        <p:spPr>
          <a:xfrm>
            <a:off x="7912777" y="2991792"/>
            <a:ext cx="1705916" cy="881780"/>
          </a:xfrm>
          <a:prstGeom prst="rect">
            <a:avLst/>
          </a:prstGeom>
          <a:noFill/>
        </p:spPr>
        <p:txBody>
          <a:bodyPr wrap="none" rtlCol="0">
            <a:spAutoFit/>
          </a:bodyPr>
          <a:lstStyle/>
          <a:p>
            <a:r>
              <a:rPr lang="en-US" sz="2565" b="1" dirty="0" err="1"/>
              <a:t>blockDim.x</a:t>
            </a:r>
            <a:br>
              <a:rPr lang="en-US" sz="2565" b="1" dirty="0"/>
            </a:br>
            <a:endParaRPr lang="en-US" sz="2565" b="1" dirty="0"/>
          </a:p>
        </p:txBody>
      </p:sp>
      <p:graphicFrame>
        <p:nvGraphicFramePr>
          <p:cNvPr id="50" name="Table 49">
            <a:extLst>
              <a:ext uri="{FF2B5EF4-FFF2-40B4-BE49-F238E27FC236}">
                <a16:creationId xmlns:a16="http://schemas.microsoft.com/office/drawing/2014/main" id="{781AAE04-146D-443A-B74F-551F952EC480}"/>
              </a:ext>
            </a:extLst>
          </p:cNvPr>
          <p:cNvGraphicFramePr>
            <a:graphicFrameLocks noGrp="1"/>
          </p:cNvGraphicFramePr>
          <p:nvPr/>
        </p:nvGraphicFramePr>
        <p:xfrm>
          <a:off x="7937642" y="3649737"/>
          <a:ext cx="1507144" cy="1338350"/>
        </p:xfrm>
        <a:graphic>
          <a:graphicData uri="http://schemas.openxmlformats.org/drawingml/2006/table">
            <a:tbl>
              <a:tblPr firstRow="1" bandRow="1">
                <a:tableStyleId>{5940675A-B579-460E-94D1-54222C63F5DA}</a:tableStyleId>
              </a:tblPr>
              <a:tblGrid>
                <a:gridCol w="753572">
                  <a:extLst>
                    <a:ext uri="{9D8B030D-6E8A-4147-A177-3AD203B41FA5}">
                      <a16:colId xmlns:a16="http://schemas.microsoft.com/office/drawing/2014/main" val="4032052406"/>
                    </a:ext>
                  </a:extLst>
                </a:gridCol>
                <a:gridCol w="753572">
                  <a:extLst>
                    <a:ext uri="{9D8B030D-6E8A-4147-A177-3AD203B41FA5}">
                      <a16:colId xmlns:a16="http://schemas.microsoft.com/office/drawing/2014/main" val="3372981586"/>
                    </a:ext>
                  </a:extLst>
                </a:gridCol>
              </a:tblGrid>
              <a:tr h="669175">
                <a:tc>
                  <a:txBody>
                    <a:bodyPr/>
                    <a:lstStyle/>
                    <a:p>
                      <a:pPr algn="ctr">
                        <a:lnSpc>
                          <a:spcPct val="150000"/>
                        </a:lnSpc>
                      </a:pPr>
                      <a:r>
                        <a:rPr lang="en-US" sz="2200" b="1" dirty="0"/>
                        <a:t>T1</a:t>
                      </a:r>
                    </a:p>
                  </a:txBody>
                  <a:tcPr marL="182880" marR="182880" marT="91440" marB="91440"/>
                </a:tc>
                <a:tc>
                  <a:txBody>
                    <a:bodyPr/>
                    <a:lstStyle/>
                    <a:p>
                      <a:pPr algn="ctr">
                        <a:lnSpc>
                          <a:spcPct val="150000"/>
                        </a:lnSpc>
                      </a:pPr>
                      <a:r>
                        <a:rPr lang="en-US" sz="2200" b="1" dirty="0"/>
                        <a:t>T2</a:t>
                      </a:r>
                    </a:p>
                  </a:txBody>
                  <a:tcPr marL="182880" marR="182880" marT="91440" marB="91440"/>
                </a:tc>
                <a:extLst>
                  <a:ext uri="{0D108BD9-81ED-4DB2-BD59-A6C34878D82A}">
                    <a16:rowId xmlns:a16="http://schemas.microsoft.com/office/drawing/2014/main" val="1299171447"/>
                  </a:ext>
                </a:extLst>
              </a:tr>
              <a:tr h="669175">
                <a:tc>
                  <a:txBody>
                    <a:bodyPr/>
                    <a:lstStyle/>
                    <a:p>
                      <a:pPr algn="ctr">
                        <a:lnSpc>
                          <a:spcPct val="150000"/>
                        </a:lnSpc>
                      </a:pPr>
                      <a:r>
                        <a:rPr lang="en-US" sz="2200" b="1" dirty="0"/>
                        <a:t>T3</a:t>
                      </a:r>
                    </a:p>
                  </a:txBody>
                  <a:tcPr marL="182880" marR="182880" marT="91440" marB="91440"/>
                </a:tc>
                <a:tc>
                  <a:txBody>
                    <a:bodyPr/>
                    <a:lstStyle/>
                    <a:p>
                      <a:pPr algn="ctr">
                        <a:lnSpc>
                          <a:spcPct val="150000"/>
                        </a:lnSpc>
                      </a:pPr>
                      <a:r>
                        <a:rPr lang="en-US" sz="2200" b="1" dirty="0"/>
                        <a:t>T4</a:t>
                      </a:r>
                    </a:p>
                  </a:txBody>
                  <a:tcPr marL="182880" marR="182880" marT="91440" marB="91440"/>
                </a:tc>
                <a:extLst>
                  <a:ext uri="{0D108BD9-81ED-4DB2-BD59-A6C34878D82A}">
                    <a16:rowId xmlns:a16="http://schemas.microsoft.com/office/drawing/2014/main" val="3058325449"/>
                  </a:ext>
                </a:extLst>
              </a:tr>
            </a:tbl>
          </a:graphicData>
        </a:graphic>
      </p:graphicFrame>
      <p:cxnSp>
        <p:nvCxnSpPr>
          <p:cNvPr id="51" name="Straight Arrow Connector 50">
            <a:extLst>
              <a:ext uri="{FF2B5EF4-FFF2-40B4-BE49-F238E27FC236}">
                <a16:creationId xmlns:a16="http://schemas.microsoft.com/office/drawing/2014/main" id="{E7D442C8-3649-4C96-878A-A73BCB1F9716}"/>
              </a:ext>
            </a:extLst>
          </p:cNvPr>
          <p:cNvCxnSpPr>
            <a:cxnSpLocks/>
          </p:cNvCxnSpPr>
          <p:nvPr/>
        </p:nvCxnSpPr>
        <p:spPr>
          <a:xfrm flipV="1">
            <a:off x="3347177" y="3897959"/>
            <a:ext cx="0" cy="296793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B418B7ED-B662-4642-AE30-D886CE5155F9}"/>
              </a:ext>
            </a:extLst>
          </p:cNvPr>
          <p:cNvSpPr txBox="1"/>
          <p:nvPr/>
        </p:nvSpPr>
        <p:spPr>
          <a:xfrm rot="16200000">
            <a:off x="2462065" y="4983073"/>
            <a:ext cx="1500732" cy="881780"/>
          </a:xfrm>
          <a:prstGeom prst="rect">
            <a:avLst/>
          </a:prstGeom>
          <a:noFill/>
        </p:spPr>
        <p:txBody>
          <a:bodyPr wrap="none" rtlCol="0">
            <a:spAutoFit/>
          </a:bodyPr>
          <a:lstStyle/>
          <a:p>
            <a:r>
              <a:rPr lang="en-US" sz="2565" b="1" dirty="0" err="1"/>
              <a:t>gridDim.y</a:t>
            </a:r>
            <a:br>
              <a:rPr lang="en-US" sz="2565" b="1" dirty="0"/>
            </a:br>
            <a:endParaRPr lang="en-US" sz="2565" b="1" dirty="0"/>
          </a:p>
        </p:txBody>
      </p:sp>
      <p:sp>
        <p:nvSpPr>
          <p:cNvPr id="53" name="TextBox 52">
            <a:extLst>
              <a:ext uri="{FF2B5EF4-FFF2-40B4-BE49-F238E27FC236}">
                <a16:creationId xmlns:a16="http://schemas.microsoft.com/office/drawing/2014/main" id="{92034315-974E-441D-B742-412F99D3D9E3}"/>
              </a:ext>
            </a:extLst>
          </p:cNvPr>
          <p:cNvSpPr txBox="1"/>
          <p:nvPr/>
        </p:nvSpPr>
        <p:spPr>
          <a:xfrm>
            <a:off x="4142337" y="6831730"/>
            <a:ext cx="1885453" cy="881780"/>
          </a:xfrm>
          <a:prstGeom prst="rect">
            <a:avLst/>
          </a:prstGeom>
          <a:noFill/>
        </p:spPr>
        <p:txBody>
          <a:bodyPr wrap="none" rtlCol="0">
            <a:spAutoFit/>
          </a:bodyPr>
          <a:lstStyle/>
          <a:p>
            <a:r>
              <a:rPr lang="en-US" sz="2565" b="1" dirty="0"/>
              <a:t>(</a:t>
            </a:r>
            <a:r>
              <a:rPr lang="en-US" sz="2565" b="1" dirty="0" err="1"/>
              <a:t>bid.x</a:t>
            </a:r>
            <a:r>
              <a:rPr lang="en-US" sz="2565" b="1" dirty="0"/>
              <a:t>, </a:t>
            </a:r>
            <a:r>
              <a:rPr lang="en-US" sz="2565" b="1" dirty="0" err="1"/>
              <a:t>bid.y</a:t>
            </a:r>
            <a:r>
              <a:rPr lang="en-US" sz="2565" b="1" dirty="0"/>
              <a:t>)</a:t>
            </a:r>
            <a:br>
              <a:rPr lang="en-US" sz="2565" b="1" dirty="0"/>
            </a:br>
            <a:endParaRPr lang="en-US" sz="2565" b="1" dirty="0"/>
          </a:p>
        </p:txBody>
      </p:sp>
      <p:sp>
        <p:nvSpPr>
          <p:cNvPr id="55" name="TextBox 54">
            <a:extLst>
              <a:ext uri="{FF2B5EF4-FFF2-40B4-BE49-F238E27FC236}">
                <a16:creationId xmlns:a16="http://schemas.microsoft.com/office/drawing/2014/main" id="{A89B2593-2823-401D-AFB5-B05D3FEBE7FC}"/>
              </a:ext>
            </a:extLst>
          </p:cNvPr>
          <p:cNvSpPr txBox="1"/>
          <p:nvPr/>
        </p:nvSpPr>
        <p:spPr>
          <a:xfrm>
            <a:off x="7913853" y="5021786"/>
            <a:ext cx="1760418" cy="881780"/>
          </a:xfrm>
          <a:prstGeom prst="rect">
            <a:avLst/>
          </a:prstGeom>
          <a:noFill/>
        </p:spPr>
        <p:txBody>
          <a:bodyPr wrap="none" rtlCol="0">
            <a:spAutoFit/>
          </a:bodyPr>
          <a:lstStyle/>
          <a:p>
            <a:r>
              <a:rPr lang="en-US" sz="2565" b="1" dirty="0"/>
              <a:t>(</a:t>
            </a:r>
            <a:r>
              <a:rPr lang="en-US" sz="2565" b="1" dirty="0" err="1"/>
              <a:t>tid.x</a:t>
            </a:r>
            <a:r>
              <a:rPr lang="en-US" sz="2565" b="1" dirty="0"/>
              <a:t>, </a:t>
            </a:r>
            <a:r>
              <a:rPr lang="en-US" sz="2565" b="1" dirty="0" err="1"/>
              <a:t>tid.y</a:t>
            </a:r>
            <a:r>
              <a:rPr lang="en-US" sz="2565" b="1" dirty="0"/>
              <a:t>)</a:t>
            </a:r>
            <a:br>
              <a:rPr lang="en-US" sz="2565" b="1" dirty="0"/>
            </a:br>
            <a:endParaRPr lang="en-US" sz="2565" b="1" dirty="0"/>
          </a:p>
        </p:txBody>
      </p:sp>
    </p:spTree>
    <p:extLst>
      <p:ext uri="{BB962C8B-B14F-4D97-AF65-F5344CB8AC3E}">
        <p14:creationId xmlns:p14="http://schemas.microsoft.com/office/powerpoint/2010/main" val="28397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36C2A96-D259-4B19-BD3A-FD8795E357C8}"/>
              </a:ext>
            </a:extLst>
          </p:cNvPr>
          <p:cNvGraphicFramePr>
            <a:graphicFrameLocks/>
          </p:cNvGraphicFramePr>
          <p:nvPr/>
        </p:nvGraphicFramePr>
        <p:xfrm>
          <a:off x="2261237" y="2190307"/>
          <a:ext cx="15371091" cy="711259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5913535-8447-4808-99E7-EF550D63E963}"/>
              </a:ext>
            </a:extLst>
          </p:cNvPr>
          <p:cNvSpPr>
            <a:spLocks noGrp="1"/>
          </p:cNvSpPr>
          <p:nvPr>
            <p:ph type="title"/>
          </p:nvPr>
        </p:nvSpPr>
        <p:spPr/>
        <p:txBody>
          <a:bodyPr/>
          <a:lstStyle/>
          <a:p>
            <a:r>
              <a:rPr lang="en-US" dirty="0"/>
              <a:t>GPU Performance Scalability is at Risk!</a:t>
            </a:r>
          </a:p>
        </p:txBody>
      </p:sp>
      <p:sp>
        <p:nvSpPr>
          <p:cNvPr id="16" name="Slide Number Placeholder 15">
            <a:extLst>
              <a:ext uri="{FF2B5EF4-FFF2-40B4-BE49-F238E27FC236}">
                <a16:creationId xmlns:a16="http://schemas.microsoft.com/office/drawing/2014/main" id="{812D764C-F7C5-4DA3-BE62-70AFE5843C4B}"/>
              </a:ext>
            </a:extLst>
          </p:cNvPr>
          <p:cNvSpPr>
            <a:spLocks noGrp="1"/>
          </p:cNvSpPr>
          <p:nvPr>
            <p:ph type="sldNum" sz="quarter" idx="12"/>
          </p:nvPr>
        </p:nvSpPr>
        <p:spPr/>
        <p:txBody>
          <a:bodyPr/>
          <a:lstStyle/>
          <a:p>
            <a:fld id="{DCE5FC2F-9F3E-40BA-BF15-0F7774B3E1B8}" type="slidenum">
              <a:rPr lang="en-US" smtClean="0"/>
              <a:t>5</a:t>
            </a:fld>
            <a:endParaRPr lang="en-US"/>
          </a:p>
        </p:txBody>
      </p:sp>
      <p:cxnSp>
        <p:nvCxnSpPr>
          <p:cNvPr id="10" name="Straight Arrow Connector 9">
            <a:extLst>
              <a:ext uri="{FF2B5EF4-FFF2-40B4-BE49-F238E27FC236}">
                <a16:creationId xmlns:a16="http://schemas.microsoft.com/office/drawing/2014/main" id="{B7B7AF69-4770-496F-B908-B6C0141373A8}"/>
              </a:ext>
            </a:extLst>
          </p:cNvPr>
          <p:cNvCxnSpPr>
            <a:cxnSpLocks/>
          </p:cNvCxnSpPr>
          <p:nvPr/>
        </p:nvCxnSpPr>
        <p:spPr>
          <a:xfrm>
            <a:off x="4223391" y="6569742"/>
            <a:ext cx="0" cy="7014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8434AAD-D825-437F-8E55-9DA566B74590}"/>
              </a:ext>
            </a:extLst>
          </p:cNvPr>
          <p:cNvSpPr txBox="1"/>
          <p:nvPr/>
        </p:nvSpPr>
        <p:spPr>
          <a:xfrm>
            <a:off x="3429170" y="5771148"/>
            <a:ext cx="1966043" cy="794064"/>
          </a:xfrm>
          <a:prstGeom prst="rect">
            <a:avLst/>
          </a:prstGeom>
          <a:noFill/>
          <a:ln w="38100">
            <a:solidFill>
              <a:schemeClr val="tx1"/>
            </a:solidFill>
          </a:ln>
        </p:spPr>
        <p:txBody>
          <a:bodyPr wrap="square" rtlCol="0">
            <a:spAutoFit/>
          </a:bodyPr>
          <a:lstStyle/>
          <a:p>
            <a:r>
              <a:rPr lang="en-US" sz="2280" b="1" dirty="0"/>
              <a:t>Maxwell GPU</a:t>
            </a:r>
          </a:p>
          <a:p>
            <a:r>
              <a:rPr lang="en-US" sz="2280" dirty="0"/>
              <a:t>8B Tr @28nm</a:t>
            </a:r>
          </a:p>
        </p:txBody>
      </p:sp>
      <p:sp>
        <p:nvSpPr>
          <p:cNvPr id="5" name="TextBox 4">
            <a:extLst>
              <a:ext uri="{FF2B5EF4-FFF2-40B4-BE49-F238E27FC236}">
                <a16:creationId xmlns:a16="http://schemas.microsoft.com/office/drawing/2014/main" id="{28641733-8DFD-4C68-8C26-15CC0FCFC306}"/>
              </a:ext>
            </a:extLst>
          </p:cNvPr>
          <p:cNvSpPr txBox="1"/>
          <p:nvPr/>
        </p:nvSpPr>
        <p:spPr>
          <a:xfrm rot="16200000">
            <a:off x="-644221" y="5276381"/>
            <a:ext cx="5000785" cy="615553"/>
          </a:xfrm>
          <a:prstGeom prst="rect">
            <a:avLst/>
          </a:prstGeom>
          <a:noFill/>
        </p:spPr>
        <p:txBody>
          <a:bodyPr wrap="square" rtlCol="0">
            <a:spAutoFit/>
          </a:bodyPr>
          <a:lstStyle/>
          <a:p>
            <a:r>
              <a:rPr lang="en-US" sz="3400" b="1" dirty="0"/>
              <a:t>Normalized Performance</a:t>
            </a:r>
          </a:p>
        </p:txBody>
      </p:sp>
      <p:sp>
        <p:nvSpPr>
          <p:cNvPr id="6" name="TextBox 5">
            <a:extLst>
              <a:ext uri="{FF2B5EF4-FFF2-40B4-BE49-F238E27FC236}">
                <a16:creationId xmlns:a16="http://schemas.microsoft.com/office/drawing/2014/main" id="{880D3601-761A-4379-AF1B-3555B453A5AB}"/>
              </a:ext>
            </a:extLst>
          </p:cNvPr>
          <p:cNvSpPr txBox="1"/>
          <p:nvPr/>
        </p:nvSpPr>
        <p:spPr>
          <a:xfrm>
            <a:off x="8088721" y="9302901"/>
            <a:ext cx="3329758" cy="677108"/>
          </a:xfrm>
          <a:prstGeom prst="rect">
            <a:avLst/>
          </a:prstGeom>
          <a:noFill/>
        </p:spPr>
        <p:txBody>
          <a:bodyPr wrap="none" rtlCol="0">
            <a:spAutoFit/>
          </a:bodyPr>
          <a:lstStyle/>
          <a:p>
            <a:r>
              <a:rPr lang="en-US" sz="3800" b="1" dirty="0"/>
              <a:t>Number of SMs</a:t>
            </a:r>
          </a:p>
        </p:txBody>
      </p:sp>
      <p:cxnSp>
        <p:nvCxnSpPr>
          <p:cNvPr id="11" name="Straight Arrow Connector 10">
            <a:extLst>
              <a:ext uri="{FF2B5EF4-FFF2-40B4-BE49-F238E27FC236}">
                <a16:creationId xmlns:a16="http://schemas.microsoft.com/office/drawing/2014/main" id="{A39BC346-9FE2-443E-81A9-22CD0525F0A6}"/>
              </a:ext>
            </a:extLst>
          </p:cNvPr>
          <p:cNvCxnSpPr>
            <a:cxnSpLocks/>
          </p:cNvCxnSpPr>
          <p:nvPr/>
        </p:nvCxnSpPr>
        <p:spPr>
          <a:xfrm>
            <a:off x="5849009" y="5555805"/>
            <a:ext cx="0" cy="12947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FB2AA83-17F7-4F05-8A10-21A5AAAE0B99}"/>
              </a:ext>
            </a:extLst>
          </p:cNvPr>
          <p:cNvSpPr txBox="1"/>
          <p:nvPr/>
        </p:nvSpPr>
        <p:spPr>
          <a:xfrm>
            <a:off x="4798040" y="4722498"/>
            <a:ext cx="2179369" cy="794064"/>
          </a:xfrm>
          <a:prstGeom prst="rect">
            <a:avLst/>
          </a:prstGeom>
          <a:noFill/>
          <a:ln w="38100">
            <a:solidFill>
              <a:schemeClr val="tx1"/>
            </a:solidFill>
          </a:ln>
        </p:spPr>
        <p:txBody>
          <a:bodyPr wrap="square" rtlCol="0">
            <a:spAutoFit/>
          </a:bodyPr>
          <a:lstStyle/>
          <a:p>
            <a:r>
              <a:rPr lang="en-US" sz="2280" b="1" dirty="0"/>
              <a:t>Pascal GPU</a:t>
            </a:r>
          </a:p>
          <a:p>
            <a:r>
              <a:rPr lang="en-US" sz="2280" dirty="0"/>
              <a:t>15B Tr @16nm</a:t>
            </a:r>
          </a:p>
        </p:txBody>
      </p:sp>
      <p:cxnSp>
        <p:nvCxnSpPr>
          <p:cNvPr id="14" name="Straight Arrow Connector 13">
            <a:extLst>
              <a:ext uri="{FF2B5EF4-FFF2-40B4-BE49-F238E27FC236}">
                <a16:creationId xmlns:a16="http://schemas.microsoft.com/office/drawing/2014/main" id="{A826F48A-D8BD-47C9-A438-D889CD9FC212}"/>
              </a:ext>
            </a:extLst>
          </p:cNvPr>
          <p:cNvCxnSpPr>
            <a:cxnSpLocks/>
          </p:cNvCxnSpPr>
          <p:nvPr/>
        </p:nvCxnSpPr>
        <p:spPr>
          <a:xfrm>
            <a:off x="7235343" y="4722501"/>
            <a:ext cx="0" cy="17233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776B254-657F-470C-B6E5-99EDC1E4A0F9}"/>
              </a:ext>
            </a:extLst>
          </p:cNvPr>
          <p:cNvSpPr txBox="1"/>
          <p:nvPr/>
        </p:nvSpPr>
        <p:spPr>
          <a:xfrm>
            <a:off x="6145661" y="3793050"/>
            <a:ext cx="2179369" cy="794064"/>
          </a:xfrm>
          <a:prstGeom prst="rect">
            <a:avLst/>
          </a:prstGeom>
          <a:noFill/>
          <a:ln w="38100">
            <a:solidFill>
              <a:schemeClr val="tx1"/>
            </a:solidFill>
          </a:ln>
        </p:spPr>
        <p:txBody>
          <a:bodyPr wrap="square" rtlCol="0">
            <a:spAutoFit/>
          </a:bodyPr>
          <a:lstStyle/>
          <a:p>
            <a:r>
              <a:rPr lang="en-US" sz="2280" b="1" dirty="0"/>
              <a:t>Volta GPU</a:t>
            </a:r>
          </a:p>
          <a:p>
            <a:r>
              <a:rPr lang="en-US" sz="2280" dirty="0"/>
              <a:t>21B Tr @12nm</a:t>
            </a:r>
          </a:p>
        </p:txBody>
      </p:sp>
      <p:sp>
        <p:nvSpPr>
          <p:cNvPr id="24" name="TextBox 23">
            <a:extLst>
              <a:ext uri="{FF2B5EF4-FFF2-40B4-BE49-F238E27FC236}">
                <a16:creationId xmlns:a16="http://schemas.microsoft.com/office/drawing/2014/main" id="{711D92BB-8AE6-48DC-8396-7DFCF5472F84}"/>
              </a:ext>
            </a:extLst>
          </p:cNvPr>
          <p:cNvSpPr txBox="1"/>
          <p:nvPr/>
        </p:nvSpPr>
        <p:spPr>
          <a:xfrm>
            <a:off x="3486360" y="10034441"/>
            <a:ext cx="13364556" cy="487056"/>
          </a:xfrm>
          <a:prstGeom prst="rect">
            <a:avLst/>
          </a:prstGeom>
          <a:noFill/>
        </p:spPr>
        <p:txBody>
          <a:bodyPr wrap="none" rtlCol="0">
            <a:spAutoFit/>
          </a:bodyPr>
          <a:lstStyle/>
          <a:p>
            <a:r>
              <a:rPr lang="en-US" sz="2565" dirty="0"/>
              <a:t>Scaling all the GPU resources: Increasing SMs, memory bandwidth and interconnection bandwidth.</a:t>
            </a:r>
          </a:p>
        </p:txBody>
      </p:sp>
      <p:cxnSp>
        <p:nvCxnSpPr>
          <p:cNvPr id="4" name="Straight Arrow Connector 3">
            <a:extLst>
              <a:ext uri="{FF2B5EF4-FFF2-40B4-BE49-F238E27FC236}">
                <a16:creationId xmlns:a16="http://schemas.microsoft.com/office/drawing/2014/main" id="{B36D4103-43F2-4870-B5E0-2D5F6133EF5C}"/>
              </a:ext>
            </a:extLst>
          </p:cNvPr>
          <p:cNvCxnSpPr/>
          <p:nvPr/>
        </p:nvCxnSpPr>
        <p:spPr>
          <a:xfrm flipV="1">
            <a:off x="3592241" y="3600765"/>
            <a:ext cx="2713506" cy="181940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EB67107C-1C3C-4D48-9A1D-52CCCEB1CFE0}"/>
              </a:ext>
            </a:extLst>
          </p:cNvPr>
          <p:cNvSpPr txBox="1"/>
          <p:nvPr/>
        </p:nvSpPr>
        <p:spPr>
          <a:xfrm rot="19524439">
            <a:off x="3220055" y="4007878"/>
            <a:ext cx="2774670" cy="487056"/>
          </a:xfrm>
          <a:prstGeom prst="rect">
            <a:avLst/>
          </a:prstGeom>
          <a:noFill/>
        </p:spPr>
        <p:txBody>
          <a:bodyPr wrap="none" rtlCol="0">
            <a:spAutoFit/>
          </a:bodyPr>
          <a:lstStyle/>
          <a:p>
            <a:r>
              <a:rPr lang="en-US" sz="2565" dirty="0"/>
              <a:t>Transparent Scaling</a:t>
            </a:r>
          </a:p>
        </p:txBody>
      </p:sp>
      <p:cxnSp>
        <p:nvCxnSpPr>
          <p:cNvPr id="23" name="Straight Arrow Connector 22">
            <a:extLst>
              <a:ext uri="{FF2B5EF4-FFF2-40B4-BE49-F238E27FC236}">
                <a16:creationId xmlns:a16="http://schemas.microsoft.com/office/drawing/2014/main" id="{84CABD5C-805D-4BBD-8B0E-4438DE758352}"/>
              </a:ext>
            </a:extLst>
          </p:cNvPr>
          <p:cNvCxnSpPr>
            <a:cxnSpLocks/>
          </p:cNvCxnSpPr>
          <p:nvPr/>
        </p:nvCxnSpPr>
        <p:spPr>
          <a:xfrm>
            <a:off x="10422882" y="4497511"/>
            <a:ext cx="0" cy="86165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A2AA3F2D-AB58-4282-8B56-6FB9AAF42F54}"/>
              </a:ext>
            </a:extLst>
          </p:cNvPr>
          <p:cNvSpPr txBox="1"/>
          <p:nvPr/>
        </p:nvSpPr>
        <p:spPr>
          <a:xfrm>
            <a:off x="9668672" y="3507367"/>
            <a:ext cx="1508420" cy="892552"/>
          </a:xfrm>
          <a:prstGeom prst="rect">
            <a:avLst/>
          </a:prstGeom>
          <a:noFill/>
          <a:ln w="38100">
            <a:solidFill>
              <a:schemeClr val="tx1"/>
            </a:solidFill>
          </a:ln>
        </p:spPr>
        <p:txBody>
          <a:bodyPr wrap="square" rtlCol="0">
            <a:spAutoFit/>
          </a:bodyPr>
          <a:lstStyle/>
          <a:p>
            <a:r>
              <a:rPr lang="en-US" sz="2600" b="1" dirty="0"/>
              <a:t>??</a:t>
            </a:r>
          </a:p>
          <a:p>
            <a:r>
              <a:rPr lang="en-US" sz="2600" dirty="0"/>
              <a:t>@7-3nm</a:t>
            </a:r>
          </a:p>
        </p:txBody>
      </p:sp>
      <p:sp>
        <p:nvSpPr>
          <p:cNvPr id="27" name="TextBox 26">
            <a:extLst>
              <a:ext uri="{FF2B5EF4-FFF2-40B4-BE49-F238E27FC236}">
                <a16:creationId xmlns:a16="http://schemas.microsoft.com/office/drawing/2014/main" id="{FE06BF93-B740-46DF-8ECC-B402589CB17E}"/>
              </a:ext>
            </a:extLst>
          </p:cNvPr>
          <p:cNvSpPr txBox="1"/>
          <p:nvPr/>
        </p:nvSpPr>
        <p:spPr>
          <a:xfrm>
            <a:off x="11202224" y="3436642"/>
            <a:ext cx="2678875" cy="1077218"/>
          </a:xfrm>
          <a:prstGeom prst="rect">
            <a:avLst/>
          </a:prstGeom>
          <a:noFill/>
        </p:spPr>
        <p:txBody>
          <a:bodyPr wrap="none" rtlCol="0">
            <a:spAutoFit/>
          </a:bodyPr>
          <a:lstStyle/>
          <a:p>
            <a:r>
              <a:rPr lang="en-US" sz="3200" dirty="0">
                <a:solidFill>
                  <a:srgbClr val="FF0000"/>
                </a:solidFill>
              </a:rPr>
              <a:t>Low Yield</a:t>
            </a:r>
          </a:p>
          <a:p>
            <a:r>
              <a:rPr lang="en-US" sz="3200" dirty="0">
                <a:solidFill>
                  <a:srgbClr val="FF0000"/>
                </a:solidFill>
              </a:rPr>
              <a:t>Very Expensive</a:t>
            </a:r>
          </a:p>
        </p:txBody>
      </p:sp>
    </p:spTree>
    <p:extLst>
      <p:ext uri="{BB962C8B-B14F-4D97-AF65-F5344CB8AC3E}">
        <p14:creationId xmlns:p14="http://schemas.microsoft.com/office/powerpoint/2010/main" val="72311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396A359A-6E9D-41AB-BD42-5A058EC0F181}"/>
              </a:ext>
            </a:extLst>
          </p:cNvPr>
          <p:cNvPicPr>
            <a:picLocks noChangeAspect="1"/>
          </p:cNvPicPr>
          <p:nvPr/>
        </p:nvPicPr>
        <p:blipFill>
          <a:blip r:embed="rId3"/>
          <a:stretch>
            <a:fillRect/>
          </a:stretch>
        </p:blipFill>
        <p:spPr>
          <a:xfrm>
            <a:off x="2023863" y="3704591"/>
            <a:ext cx="6469411" cy="5881283"/>
          </a:xfrm>
          <a:prstGeom prst="rect">
            <a:avLst/>
          </a:prstGeom>
        </p:spPr>
      </p:pic>
      <p:sp>
        <p:nvSpPr>
          <p:cNvPr id="2" name="Title 1">
            <a:extLst>
              <a:ext uri="{FF2B5EF4-FFF2-40B4-BE49-F238E27FC236}">
                <a16:creationId xmlns:a16="http://schemas.microsoft.com/office/drawing/2014/main" id="{04D3BB67-00A4-450A-A2B7-9BC9A6449B36}"/>
              </a:ext>
            </a:extLst>
          </p:cNvPr>
          <p:cNvSpPr>
            <a:spLocks noGrp="1"/>
          </p:cNvSpPr>
          <p:nvPr>
            <p:ph type="title"/>
          </p:nvPr>
        </p:nvSpPr>
        <p:spPr>
          <a:xfrm>
            <a:off x="1874875" y="584202"/>
            <a:ext cx="16012633" cy="2120901"/>
          </a:xfrm>
        </p:spPr>
        <p:txBody>
          <a:bodyPr/>
          <a:lstStyle/>
          <a:p>
            <a:r>
              <a:rPr lang="en-US" dirty="0"/>
              <a:t>Hierarchical Multi-GPU Multi-</a:t>
            </a:r>
            <a:r>
              <a:rPr lang="en-US" dirty="0" err="1"/>
              <a:t>Chiplet</a:t>
            </a:r>
            <a:endParaRPr lang="en-US" dirty="0"/>
          </a:p>
        </p:txBody>
      </p:sp>
      <p:sp>
        <p:nvSpPr>
          <p:cNvPr id="4" name="Slide Number Placeholder 3">
            <a:extLst>
              <a:ext uri="{FF2B5EF4-FFF2-40B4-BE49-F238E27FC236}">
                <a16:creationId xmlns:a16="http://schemas.microsoft.com/office/drawing/2014/main" id="{70D474A0-C7BD-4AC7-B00F-2D52A15B258F}"/>
              </a:ext>
            </a:extLst>
          </p:cNvPr>
          <p:cNvSpPr>
            <a:spLocks noGrp="1"/>
          </p:cNvSpPr>
          <p:nvPr>
            <p:ph type="sldNum" sz="quarter" idx="12"/>
          </p:nvPr>
        </p:nvSpPr>
        <p:spPr/>
        <p:txBody>
          <a:bodyPr/>
          <a:lstStyle/>
          <a:p>
            <a:fld id="{DCE5FC2F-9F3E-40BA-BF15-0F7774B3E1B8}" type="slidenum">
              <a:rPr lang="en-US" smtClean="0"/>
              <a:t>6</a:t>
            </a:fld>
            <a:endParaRPr lang="en-US"/>
          </a:p>
        </p:txBody>
      </p:sp>
      <p:pic>
        <p:nvPicPr>
          <p:cNvPr id="5" name="Picture 4">
            <a:extLst>
              <a:ext uri="{FF2B5EF4-FFF2-40B4-BE49-F238E27FC236}">
                <a16:creationId xmlns:a16="http://schemas.microsoft.com/office/drawing/2014/main" id="{F6E3180E-7F45-4019-9AD4-CB964674AC3C}"/>
              </a:ext>
            </a:extLst>
          </p:cNvPr>
          <p:cNvPicPr>
            <a:picLocks noChangeAspect="1"/>
          </p:cNvPicPr>
          <p:nvPr/>
        </p:nvPicPr>
        <p:blipFill>
          <a:blip r:embed="rId4"/>
          <a:stretch>
            <a:fillRect/>
          </a:stretch>
        </p:blipFill>
        <p:spPr>
          <a:xfrm>
            <a:off x="9613336" y="3407323"/>
            <a:ext cx="8827067" cy="6475818"/>
          </a:xfrm>
          <a:prstGeom prst="rect">
            <a:avLst/>
          </a:prstGeom>
        </p:spPr>
      </p:pic>
      <p:cxnSp>
        <p:nvCxnSpPr>
          <p:cNvPr id="23" name="Straight Connector 22">
            <a:extLst>
              <a:ext uri="{FF2B5EF4-FFF2-40B4-BE49-F238E27FC236}">
                <a16:creationId xmlns:a16="http://schemas.microsoft.com/office/drawing/2014/main" id="{02AA8724-5108-4ED1-BF36-715D3C6EB6AA}"/>
              </a:ext>
            </a:extLst>
          </p:cNvPr>
          <p:cNvCxnSpPr>
            <a:cxnSpLocks/>
          </p:cNvCxnSpPr>
          <p:nvPr/>
        </p:nvCxnSpPr>
        <p:spPr>
          <a:xfrm flipV="1">
            <a:off x="7616456" y="3683792"/>
            <a:ext cx="3019646" cy="563061"/>
          </a:xfrm>
          <a:prstGeom prst="line">
            <a:avLst/>
          </a:prstGeom>
          <a:ln w="38100"/>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F1670106-261B-48AC-8AB3-410DB4BDEF8A}"/>
              </a:ext>
            </a:extLst>
          </p:cNvPr>
          <p:cNvCxnSpPr>
            <a:cxnSpLocks/>
          </p:cNvCxnSpPr>
          <p:nvPr/>
        </p:nvCxnSpPr>
        <p:spPr>
          <a:xfrm>
            <a:off x="7616459" y="5358121"/>
            <a:ext cx="2806995" cy="4147389"/>
          </a:xfrm>
          <a:prstGeom prst="line">
            <a:avLst/>
          </a:prstGeom>
          <a:ln w="38100"/>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29E23D93-751F-42AF-A264-34F3F5F4A5E7}"/>
              </a:ext>
            </a:extLst>
          </p:cNvPr>
          <p:cNvSpPr txBox="1"/>
          <p:nvPr/>
        </p:nvSpPr>
        <p:spPr>
          <a:xfrm>
            <a:off x="2558543" y="2998259"/>
            <a:ext cx="4708533" cy="800219"/>
          </a:xfrm>
          <a:prstGeom prst="rect">
            <a:avLst/>
          </a:prstGeom>
          <a:noFill/>
        </p:spPr>
        <p:txBody>
          <a:bodyPr wrap="none" rtlCol="0">
            <a:spAutoFit/>
          </a:bodyPr>
          <a:lstStyle/>
          <a:p>
            <a:r>
              <a:rPr lang="en-US" sz="4600" b="1" i="1" dirty="0"/>
              <a:t>Single Logical GPU</a:t>
            </a:r>
          </a:p>
        </p:txBody>
      </p:sp>
      <p:sp>
        <p:nvSpPr>
          <p:cNvPr id="11" name="TextBox 10">
            <a:extLst>
              <a:ext uri="{FF2B5EF4-FFF2-40B4-BE49-F238E27FC236}">
                <a16:creationId xmlns:a16="http://schemas.microsoft.com/office/drawing/2014/main" id="{F2CC8E0A-90D5-4FD1-BD5D-53A1A6805000}"/>
              </a:ext>
            </a:extLst>
          </p:cNvPr>
          <p:cNvSpPr txBox="1"/>
          <p:nvPr/>
        </p:nvSpPr>
        <p:spPr>
          <a:xfrm>
            <a:off x="4754584" y="2566032"/>
            <a:ext cx="14047766" cy="738664"/>
          </a:xfrm>
          <a:prstGeom prst="rect">
            <a:avLst/>
          </a:prstGeom>
          <a:noFill/>
        </p:spPr>
        <p:txBody>
          <a:bodyPr wrap="square" rtlCol="0">
            <a:spAutoFit/>
          </a:bodyPr>
          <a:lstStyle/>
          <a:p>
            <a:pPr algn="ctr"/>
            <a:r>
              <a:rPr lang="en-US" sz="4200" dirty="0"/>
              <a:t>Non-Uniform Memory Access (NUMA)</a:t>
            </a:r>
          </a:p>
        </p:txBody>
      </p:sp>
      <p:cxnSp>
        <p:nvCxnSpPr>
          <p:cNvPr id="13" name="Straight Connector 12">
            <a:extLst>
              <a:ext uri="{FF2B5EF4-FFF2-40B4-BE49-F238E27FC236}">
                <a16:creationId xmlns:a16="http://schemas.microsoft.com/office/drawing/2014/main" id="{0AB81DE3-911A-47D5-939B-1E125C870895}"/>
              </a:ext>
            </a:extLst>
          </p:cNvPr>
          <p:cNvCxnSpPr>
            <a:cxnSpLocks/>
          </p:cNvCxnSpPr>
          <p:nvPr/>
        </p:nvCxnSpPr>
        <p:spPr>
          <a:xfrm flipH="1" flipV="1">
            <a:off x="10020300" y="3407326"/>
            <a:ext cx="2462476" cy="3057907"/>
          </a:xfrm>
          <a:prstGeom prst="line">
            <a:avLst/>
          </a:prstGeom>
          <a:ln w="76200">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DEC1D037-B4A0-448A-B21D-8F22EAB9A50A}"/>
              </a:ext>
            </a:extLst>
          </p:cNvPr>
          <p:cNvCxnSpPr>
            <a:cxnSpLocks/>
          </p:cNvCxnSpPr>
          <p:nvPr/>
        </p:nvCxnSpPr>
        <p:spPr>
          <a:xfrm flipV="1">
            <a:off x="6831870" y="3407324"/>
            <a:ext cx="1903055" cy="2460076"/>
          </a:xfrm>
          <a:prstGeom prst="line">
            <a:avLst/>
          </a:prstGeom>
          <a:ln w="76200">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12" name="Rectangle: Rounded Corners 11">
            <a:extLst>
              <a:ext uri="{FF2B5EF4-FFF2-40B4-BE49-F238E27FC236}">
                <a16:creationId xmlns:a16="http://schemas.microsoft.com/office/drawing/2014/main" id="{C40024B6-FF87-47EF-9D09-5971ECFCE3CE}"/>
              </a:ext>
            </a:extLst>
          </p:cNvPr>
          <p:cNvSpPr/>
          <p:nvPr/>
        </p:nvSpPr>
        <p:spPr>
          <a:xfrm>
            <a:off x="4007974" y="5728908"/>
            <a:ext cx="12830959" cy="1832651"/>
          </a:xfrm>
          <a:prstGeom prst="roundRect">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4000" dirty="0"/>
              <a:t> Transparently overcoming these NUMA effects will be a challenging problem for GPUs over the next decade.</a:t>
            </a:r>
          </a:p>
        </p:txBody>
      </p:sp>
    </p:spTree>
    <p:extLst>
      <p:ext uri="{BB962C8B-B14F-4D97-AF65-F5344CB8AC3E}">
        <p14:creationId xmlns:p14="http://schemas.microsoft.com/office/powerpoint/2010/main" val="343557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2D80FC1-B1EA-481A-B1B3-8A84DF6AFDE3}"/>
              </a:ext>
            </a:extLst>
          </p:cNvPr>
          <p:cNvPicPr>
            <a:picLocks noChangeAspect="1"/>
          </p:cNvPicPr>
          <p:nvPr/>
        </p:nvPicPr>
        <p:blipFill>
          <a:blip r:embed="rId3"/>
          <a:stretch>
            <a:fillRect/>
          </a:stretch>
        </p:blipFill>
        <p:spPr>
          <a:xfrm>
            <a:off x="2261235" y="2083981"/>
            <a:ext cx="14068918" cy="6125455"/>
          </a:xfrm>
          <a:prstGeom prst="rect">
            <a:avLst/>
          </a:prstGeom>
        </p:spPr>
      </p:pic>
      <p:sp>
        <p:nvSpPr>
          <p:cNvPr id="2" name="Title 1">
            <a:extLst>
              <a:ext uri="{FF2B5EF4-FFF2-40B4-BE49-F238E27FC236}">
                <a16:creationId xmlns:a16="http://schemas.microsoft.com/office/drawing/2014/main" id="{438D3E03-DAE9-4FCD-8158-3F438B038DA3}"/>
              </a:ext>
            </a:extLst>
          </p:cNvPr>
          <p:cNvSpPr>
            <a:spLocks noGrp="1"/>
          </p:cNvSpPr>
          <p:nvPr>
            <p:ph type="title"/>
          </p:nvPr>
        </p:nvSpPr>
        <p:spPr>
          <a:xfrm>
            <a:off x="2261235" y="381981"/>
            <a:ext cx="14984730" cy="2120901"/>
          </a:xfrm>
        </p:spPr>
        <p:txBody>
          <a:bodyPr/>
          <a:lstStyle/>
          <a:p>
            <a:r>
              <a:rPr lang="en-US" dirty="0"/>
              <a:t>NUMA Impact</a:t>
            </a:r>
          </a:p>
        </p:txBody>
      </p:sp>
      <p:sp>
        <p:nvSpPr>
          <p:cNvPr id="4" name="Slide Number Placeholder 3">
            <a:extLst>
              <a:ext uri="{FF2B5EF4-FFF2-40B4-BE49-F238E27FC236}">
                <a16:creationId xmlns:a16="http://schemas.microsoft.com/office/drawing/2014/main" id="{375ECC5B-85C8-4BB2-8D1E-1CB16F54F139}"/>
              </a:ext>
            </a:extLst>
          </p:cNvPr>
          <p:cNvSpPr>
            <a:spLocks noGrp="1"/>
          </p:cNvSpPr>
          <p:nvPr>
            <p:ph type="sldNum" sz="quarter" idx="12"/>
          </p:nvPr>
        </p:nvSpPr>
        <p:spPr/>
        <p:txBody>
          <a:bodyPr/>
          <a:lstStyle/>
          <a:p>
            <a:fld id="{DCE5FC2F-9F3E-40BA-BF15-0F7774B3E1B8}" type="slidenum">
              <a:rPr lang="en-US" smtClean="0"/>
              <a:t>7</a:t>
            </a:fld>
            <a:endParaRPr lang="en-US"/>
          </a:p>
        </p:txBody>
      </p:sp>
      <p:sp>
        <p:nvSpPr>
          <p:cNvPr id="6" name="TextBox 5">
            <a:extLst>
              <a:ext uri="{FF2B5EF4-FFF2-40B4-BE49-F238E27FC236}">
                <a16:creationId xmlns:a16="http://schemas.microsoft.com/office/drawing/2014/main" id="{F542D5FC-0BAE-417A-8537-82DD223C1726}"/>
              </a:ext>
            </a:extLst>
          </p:cNvPr>
          <p:cNvSpPr txBox="1"/>
          <p:nvPr/>
        </p:nvSpPr>
        <p:spPr>
          <a:xfrm>
            <a:off x="3461065" y="8328046"/>
            <a:ext cx="13057049" cy="1077218"/>
          </a:xfrm>
          <a:prstGeom prst="rect">
            <a:avLst/>
          </a:prstGeom>
          <a:noFill/>
        </p:spPr>
        <p:txBody>
          <a:bodyPr wrap="square" rtlCol="0">
            <a:spAutoFit/>
          </a:bodyPr>
          <a:lstStyle/>
          <a:p>
            <a:pPr algn="ctr"/>
            <a:r>
              <a:rPr lang="en-US" sz="3200" dirty="0"/>
              <a:t>Bandwidth sensitivity analysis of state-of-the-art techniques normalized to a hypothetical monolithic GPU with the same number of SMs.</a:t>
            </a:r>
          </a:p>
        </p:txBody>
      </p:sp>
      <p:sp>
        <p:nvSpPr>
          <p:cNvPr id="12" name="Rectangle: Rounded Corners 11">
            <a:extLst>
              <a:ext uri="{FF2B5EF4-FFF2-40B4-BE49-F238E27FC236}">
                <a16:creationId xmlns:a16="http://schemas.microsoft.com/office/drawing/2014/main" id="{AF428AB0-56AD-4D70-9E2F-ED08F5ED811A}"/>
              </a:ext>
            </a:extLst>
          </p:cNvPr>
          <p:cNvSpPr/>
          <p:nvPr/>
        </p:nvSpPr>
        <p:spPr>
          <a:xfrm>
            <a:off x="2890007" y="8328049"/>
            <a:ext cx="13360086" cy="1832651"/>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4000" dirty="0"/>
              <a:t>Ideally, we would like to achieve the same monolithic chip performance with the cheapest possible interconnection.</a:t>
            </a:r>
          </a:p>
        </p:txBody>
      </p:sp>
      <p:sp>
        <p:nvSpPr>
          <p:cNvPr id="15" name="Rectangle 14">
            <a:extLst>
              <a:ext uri="{FF2B5EF4-FFF2-40B4-BE49-F238E27FC236}">
                <a16:creationId xmlns:a16="http://schemas.microsoft.com/office/drawing/2014/main" id="{BAABF5FF-FCBA-4793-8DAF-3CD33CE1E7E5}"/>
              </a:ext>
            </a:extLst>
          </p:cNvPr>
          <p:cNvSpPr/>
          <p:nvPr/>
        </p:nvSpPr>
        <p:spPr>
          <a:xfrm>
            <a:off x="11107482" y="3945780"/>
            <a:ext cx="2466753" cy="4263656"/>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E0A2DD7-83B6-4AB0-9EC2-0D82B942D7A7}"/>
              </a:ext>
            </a:extLst>
          </p:cNvPr>
          <p:cNvSpPr/>
          <p:nvPr/>
        </p:nvSpPr>
        <p:spPr>
          <a:xfrm>
            <a:off x="2890007" y="8318585"/>
            <a:ext cx="13360086" cy="1832651"/>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4000" dirty="0"/>
              <a:t>While CODA should be considered state-of-the-art, there still remains significant room for improvement.</a:t>
            </a:r>
          </a:p>
        </p:txBody>
      </p:sp>
      <p:sp>
        <p:nvSpPr>
          <p:cNvPr id="10" name="Rectangle 9">
            <a:extLst>
              <a:ext uri="{FF2B5EF4-FFF2-40B4-BE49-F238E27FC236}">
                <a16:creationId xmlns:a16="http://schemas.microsoft.com/office/drawing/2014/main" id="{2A35E491-7234-4166-9D0C-ABAE7D826819}"/>
              </a:ext>
            </a:extLst>
          </p:cNvPr>
          <p:cNvSpPr/>
          <p:nvPr/>
        </p:nvSpPr>
        <p:spPr>
          <a:xfrm>
            <a:off x="13574235" y="3945780"/>
            <a:ext cx="2466753" cy="4263659"/>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57F31FC0-DA77-433E-8C2C-B1CB10EB7DA9}"/>
              </a:ext>
            </a:extLst>
          </p:cNvPr>
          <p:cNvSpPr/>
          <p:nvPr/>
        </p:nvSpPr>
        <p:spPr>
          <a:xfrm>
            <a:off x="3646102" y="3945780"/>
            <a:ext cx="2466753" cy="4263656"/>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757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9" grpId="0" animBg="1"/>
      <p:bldP spid="10" grpId="0" animBg="1"/>
      <p:bldP spid="10" grpId="1"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8EC9-077D-4B16-A2EB-F33B37E31A9B}"/>
              </a:ext>
            </a:extLst>
          </p:cNvPr>
          <p:cNvSpPr>
            <a:spLocks noGrp="1"/>
          </p:cNvSpPr>
          <p:nvPr>
            <p:ph type="title"/>
          </p:nvPr>
        </p:nvSpPr>
        <p:spPr/>
        <p:txBody>
          <a:bodyPr/>
          <a:lstStyle/>
          <a:p>
            <a:r>
              <a:rPr lang="en-US" dirty="0"/>
              <a:t>State-of-the-art NUMA-GPUs</a:t>
            </a:r>
          </a:p>
        </p:txBody>
      </p:sp>
      <p:sp>
        <p:nvSpPr>
          <p:cNvPr id="4" name="Slide Number Placeholder 3">
            <a:extLst>
              <a:ext uri="{FF2B5EF4-FFF2-40B4-BE49-F238E27FC236}">
                <a16:creationId xmlns:a16="http://schemas.microsoft.com/office/drawing/2014/main" id="{D76F54A9-0E73-466C-A197-97FC90814F04}"/>
              </a:ext>
            </a:extLst>
          </p:cNvPr>
          <p:cNvSpPr>
            <a:spLocks noGrp="1"/>
          </p:cNvSpPr>
          <p:nvPr>
            <p:ph type="sldNum" sz="quarter" idx="12"/>
          </p:nvPr>
        </p:nvSpPr>
        <p:spPr/>
        <p:txBody>
          <a:bodyPr/>
          <a:lstStyle/>
          <a:p>
            <a:fld id="{DCE5FC2F-9F3E-40BA-BF15-0F7774B3E1B8}" type="slidenum">
              <a:rPr lang="en-US" smtClean="0"/>
              <a:t>8</a:t>
            </a:fld>
            <a:endParaRPr lang="en-US"/>
          </a:p>
        </p:txBody>
      </p:sp>
      <p:sp>
        <p:nvSpPr>
          <p:cNvPr id="17" name="Rectangle: Rounded Corners 16">
            <a:extLst>
              <a:ext uri="{FF2B5EF4-FFF2-40B4-BE49-F238E27FC236}">
                <a16:creationId xmlns:a16="http://schemas.microsoft.com/office/drawing/2014/main" id="{707CCA3C-C3BA-4C56-AA12-24C25D63FFE3}"/>
              </a:ext>
            </a:extLst>
          </p:cNvPr>
          <p:cNvSpPr/>
          <p:nvPr/>
        </p:nvSpPr>
        <p:spPr>
          <a:xfrm>
            <a:off x="1295809" y="3378620"/>
            <a:ext cx="5208124" cy="381813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5000" b="1" dirty="0"/>
              <a:t>High Overhead</a:t>
            </a:r>
          </a:p>
          <a:p>
            <a:pPr algn="ctr"/>
            <a:r>
              <a:rPr lang="en-US" sz="3990" b="1" dirty="0"/>
              <a:t>First Touch page faulting</a:t>
            </a:r>
          </a:p>
          <a:p>
            <a:pPr algn="ctr"/>
            <a:endParaRPr lang="en-US" sz="3990" b="1" dirty="0"/>
          </a:p>
          <a:p>
            <a:pPr algn="ctr"/>
            <a:r>
              <a:rPr lang="en-US" sz="3990" b="1" dirty="0" err="1"/>
              <a:t>Batch+FT</a:t>
            </a:r>
            <a:r>
              <a:rPr lang="en-US" sz="3990" b="1" dirty="0"/>
              <a:t> [ISCA’17]</a:t>
            </a:r>
          </a:p>
        </p:txBody>
      </p:sp>
      <p:sp>
        <p:nvSpPr>
          <p:cNvPr id="18" name="Rectangle: Rounded Corners 17">
            <a:extLst>
              <a:ext uri="{FF2B5EF4-FFF2-40B4-BE49-F238E27FC236}">
                <a16:creationId xmlns:a16="http://schemas.microsoft.com/office/drawing/2014/main" id="{F235DC33-22D4-46BA-A8DC-FA5226FA3840}"/>
              </a:ext>
            </a:extLst>
          </p:cNvPr>
          <p:cNvSpPr/>
          <p:nvPr/>
        </p:nvSpPr>
        <p:spPr>
          <a:xfrm>
            <a:off x="6702442" y="3378622"/>
            <a:ext cx="5901807" cy="381813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5000" b="1" dirty="0"/>
              <a:t>Limited Coverage</a:t>
            </a:r>
          </a:p>
          <a:p>
            <a:pPr algn="ctr"/>
            <a:r>
              <a:rPr lang="en-US" sz="3990" b="1" dirty="0"/>
              <a:t>Do not exploit common locality patterns</a:t>
            </a:r>
          </a:p>
          <a:p>
            <a:pPr algn="ctr"/>
            <a:endParaRPr lang="en-US" sz="3990" b="1" dirty="0"/>
          </a:p>
          <a:p>
            <a:pPr algn="ctr"/>
            <a:r>
              <a:rPr lang="en-US" sz="3990" b="1" dirty="0"/>
              <a:t>Kernel-wide [MICRO’17]</a:t>
            </a:r>
          </a:p>
          <a:p>
            <a:pPr algn="ctr"/>
            <a:r>
              <a:rPr lang="en-US" sz="3990" b="1" dirty="0"/>
              <a:t>CODA [TACO’18]</a:t>
            </a:r>
          </a:p>
        </p:txBody>
      </p:sp>
      <p:sp>
        <p:nvSpPr>
          <p:cNvPr id="19" name="Rectangle: Rounded Corners 18">
            <a:extLst>
              <a:ext uri="{FF2B5EF4-FFF2-40B4-BE49-F238E27FC236}">
                <a16:creationId xmlns:a16="http://schemas.microsoft.com/office/drawing/2014/main" id="{1EC2DB91-9918-46D3-8BCD-A01CFFBC49F3}"/>
              </a:ext>
            </a:extLst>
          </p:cNvPr>
          <p:cNvSpPr/>
          <p:nvPr/>
        </p:nvSpPr>
        <p:spPr>
          <a:xfrm>
            <a:off x="12804765" y="3281732"/>
            <a:ext cx="5406629" cy="391502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5000" b="1" dirty="0"/>
              <a:t>Non-transparent</a:t>
            </a:r>
          </a:p>
          <a:p>
            <a:pPr algn="ctr"/>
            <a:r>
              <a:rPr lang="en-US" sz="3990" b="1" dirty="0"/>
              <a:t>Hand-tuned APIs</a:t>
            </a:r>
          </a:p>
          <a:p>
            <a:pPr algn="ctr"/>
            <a:endParaRPr lang="en-US" sz="3990" b="1" dirty="0"/>
          </a:p>
          <a:p>
            <a:pPr algn="ctr"/>
            <a:r>
              <a:rPr lang="en-US" sz="3990" b="1" dirty="0"/>
              <a:t>Locality Descriptor [ISCA’18]</a:t>
            </a:r>
          </a:p>
        </p:txBody>
      </p:sp>
    </p:spTree>
    <p:extLst>
      <p:ext uri="{BB962C8B-B14F-4D97-AF65-F5344CB8AC3E}">
        <p14:creationId xmlns:p14="http://schemas.microsoft.com/office/powerpoint/2010/main" val="148436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8905-53CC-4FC5-9C51-7E734B33AFEA}"/>
              </a:ext>
            </a:extLst>
          </p:cNvPr>
          <p:cNvSpPr>
            <a:spLocks noGrp="1"/>
          </p:cNvSpPr>
          <p:nvPr>
            <p:ph type="title"/>
          </p:nvPr>
        </p:nvSpPr>
        <p:spPr>
          <a:xfrm>
            <a:off x="1163156" y="611350"/>
            <a:ext cx="16824960" cy="2120901"/>
          </a:xfrm>
        </p:spPr>
        <p:txBody>
          <a:bodyPr/>
          <a:lstStyle/>
          <a:p>
            <a:r>
              <a:rPr lang="en-US" dirty="0"/>
              <a:t>Locality Aware Data Management (LADM)</a:t>
            </a:r>
          </a:p>
        </p:txBody>
      </p:sp>
      <p:sp>
        <p:nvSpPr>
          <p:cNvPr id="3" name="Slide Number Placeholder 2">
            <a:extLst>
              <a:ext uri="{FF2B5EF4-FFF2-40B4-BE49-F238E27FC236}">
                <a16:creationId xmlns:a16="http://schemas.microsoft.com/office/drawing/2014/main" id="{C56F3DC9-4B57-4045-B91B-36239047813D}"/>
              </a:ext>
            </a:extLst>
          </p:cNvPr>
          <p:cNvSpPr>
            <a:spLocks noGrp="1"/>
          </p:cNvSpPr>
          <p:nvPr>
            <p:ph type="sldNum" sz="quarter" idx="12"/>
          </p:nvPr>
        </p:nvSpPr>
        <p:spPr/>
        <p:txBody>
          <a:bodyPr/>
          <a:lstStyle/>
          <a:p>
            <a:fld id="{DCE5FC2F-9F3E-40BA-BF15-0F7774B3E1B8}" type="slidenum">
              <a:rPr lang="en-US" smtClean="0"/>
              <a:t>9</a:t>
            </a:fld>
            <a:endParaRPr lang="en-US"/>
          </a:p>
        </p:txBody>
      </p:sp>
      <p:sp>
        <p:nvSpPr>
          <p:cNvPr id="5" name="Rectangle: Rounded Corners 4">
            <a:extLst>
              <a:ext uri="{FF2B5EF4-FFF2-40B4-BE49-F238E27FC236}">
                <a16:creationId xmlns:a16="http://schemas.microsoft.com/office/drawing/2014/main" id="{4F8D7A66-BBCE-439F-B33E-276F7DEA1199}"/>
              </a:ext>
            </a:extLst>
          </p:cNvPr>
          <p:cNvSpPr/>
          <p:nvPr/>
        </p:nvSpPr>
        <p:spPr>
          <a:xfrm>
            <a:off x="12677841" y="3222254"/>
            <a:ext cx="5406629" cy="36878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5000" b="1" dirty="0"/>
              <a:t>Transparent</a:t>
            </a:r>
          </a:p>
          <a:p>
            <a:pPr algn="ctr"/>
            <a:r>
              <a:rPr lang="en-US" sz="3990" b="1" dirty="0"/>
              <a:t>Same API Interface</a:t>
            </a:r>
          </a:p>
          <a:p>
            <a:pPr algn="ctr"/>
            <a:endParaRPr lang="en-US" sz="3990" b="1" dirty="0"/>
          </a:p>
          <a:p>
            <a:pPr marL="651510" indent="-651510" algn="ctr">
              <a:buFontTx/>
              <a:buChar char="-"/>
            </a:pPr>
            <a:endParaRPr lang="en-US" sz="3990" b="1" dirty="0"/>
          </a:p>
        </p:txBody>
      </p:sp>
      <p:sp>
        <p:nvSpPr>
          <p:cNvPr id="6" name="Rectangle: Rounded Corners 5">
            <a:extLst>
              <a:ext uri="{FF2B5EF4-FFF2-40B4-BE49-F238E27FC236}">
                <a16:creationId xmlns:a16="http://schemas.microsoft.com/office/drawing/2014/main" id="{79840636-5BD9-41A3-A060-13A4D35EF5EA}"/>
              </a:ext>
            </a:extLst>
          </p:cNvPr>
          <p:cNvSpPr/>
          <p:nvPr/>
        </p:nvSpPr>
        <p:spPr>
          <a:xfrm>
            <a:off x="6757857" y="3316448"/>
            <a:ext cx="5635559" cy="359367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5000" b="1" dirty="0"/>
              <a:t>Higher Coverage</a:t>
            </a:r>
          </a:p>
          <a:p>
            <a:pPr algn="ctr"/>
            <a:r>
              <a:rPr lang="en-US" sz="3990" b="1" dirty="0"/>
              <a:t>Exploits GPU programming model patterns</a:t>
            </a:r>
          </a:p>
        </p:txBody>
      </p:sp>
      <p:sp>
        <p:nvSpPr>
          <p:cNvPr id="8" name="Rectangle: Rounded Corners 7">
            <a:extLst>
              <a:ext uri="{FF2B5EF4-FFF2-40B4-BE49-F238E27FC236}">
                <a16:creationId xmlns:a16="http://schemas.microsoft.com/office/drawing/2014/main" id="{A2BA47B2-F666-42DE-8EE8-0552ED03893B}"/>
              </a:ext>
            </a:extLst>
          </p:cNvPr>
          <p:cNvSpPr/>
          <p:nvPr/>
        </p:nvSpPr>
        <p:spPr>
          <a:xfrm>
            <a:off x="1587106" y="3222255"/>
            <a:ext cx="4886325" cy="36878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5985" b="1" dirty="0"/>
          </a:p>
          <a:p>
            <a:pPr algn="ctr"/>
            <a:r>
              <a:rPr lang="en-US" sz="5000" b="1" dirty="0"/>
              <a:t>Low Overhead</a:t>
            </a:r>
          </a:p>
          <a:p>
            <a:pPr algn="ctr"/>
            <a:r>
              <a:rPr lang="en-US" sz="3990" b="1" dirty="0"/>
              <a:t>Be Proactive</a:t>
            </a:r>
          </a:p>
          <a:p>
            <a:pPr marL="651510" indent="-651510" algn="ctr">
              <a:buFontTx/>
              <a:buChar char="-"/>
            </a:pPr>
            <a:endParaRPr lang="en-US" sz="3990" b="1" dirty="0"/>
          </a:p>
          <a:p>
            <a:pPr marL="651510" indent="-651510" algn="ctr">
              <a:buFontTx/>
              <a:buChar char="-"/>
            </a:pPr>
            <a:endParaRPr lang="en-US" sz="3990" b="1" dirty="0"/>
          </a:p>
          <a:p>
            <a:pPr marL="651510" indent="-651510" algn="ctr">
              <a:buFontTx/>
              <a:buChar char="-"/>
            </a:pPr>
            <a:endParaRPr lang="en-US" sz="3990" b="1" dirty="0"/>
          </a:p>
        </p:txBody>
      </p:sp>
      <p:sp>
        <p:nvSpPr>
          <p:cNvPr id="9" name="Rectangle: Rounded Corners 8">
            <a:extLst>
              <a:ext uri="{FF2B5EF4-FFF2-40B4-BE49-F238E27FC236}">
                <a16:creationId xmlns:a16="http://schemas.microsoft.com/office/drawing/2014/main" id="{0261A56B-4C25-4449-8A25-D85CB8A0BD00}"/>
              </a:ext>
            </a:extLst>
          </p:cNvPr>
          <p:cNvSpPr/>
          <p:nvPr/>
        </p:nvSpPr>
        <p:spPr>
          <a:xfrm>
            <a:off x="2726081" y="7656355"/>
            <a:ext cx="14736124" cy="251380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dirty="0"/>
              <a:t>LADM exploits a </a:t>
            </a:r>
            <a:r>
              <a:rPr lang="en-US" sz="4000" i="1" dirty="0"/>
              <a:t>proactive</a:t>
            </a:r>
            <a:r>
              <a:rPr lang="en-US" sz="4000" dirty="0"/>
              <a:t> Compiler-assisted Index Analysis to optimize </a:t>
            </a:r>
            <a:r>
              <a:rPr lang="en-US" sz="4000" dirty="0" err="1"/>
              <a:t>threadblock</a:t>
            </a:r>
            <a:r>
              <a:rPr lang="en-US" sz="4000" dirty="0"/>
              <a:t> scheduling, data placement and cache policy.</a:t>
            </a:r>
          </a:p>
        </p:txBody>
      </p:sp>
    </p:spTree>
    <p:extLst>
      <p:ext uri="{BB962C8B-B14F-4D97-AF65-F5344CB8AC3E}">
        <p14:creationId xmlns:p14="http://schemas.microsoft.com/office/powerpoint/2010/main" val="189392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52014</TotalTime>
  <Words>5604</Words>
  <Application>Microsoft Office PowerPoint</Application>
  <PresentationFormat>Custom</PresentationFormat>
  <Paragraphs>1088</Paragraphs>
  <Slides>46</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-apple-system</vt:lpstr>
      <vt:lpstr>Arial</vt:lpstr>
      <vt:lpstr>Calibri</vt:lpstr>
      <vt:lpstr>Calibri Light</vt:lpstr>
      <vt:lpstr>Cambria Math</vt:lpstr>
      <vt:lpstr>Office Theme</vt:lpstr>
      <vt:lpstr>Locality-Centric Data and Threadblock Management for Massive GPUs </vt:lpstr>
      <vt:lpstr>Scaling Compute Era</vt:lpstr>
      <vt:lpstr>GPU Performance Scalability</vt:lpstr>
      <vt:lpstr>Manufacturing Hurdles</vt:lpstr>
      <vt:lpstr>GPU Performance Scalability is at Risk!</vt:lpstr>
      <vt:lpstr>Hierarchical Multi-GPU Multi-Chiplet</vt:lpstr>
      <vt:lpstr>NUMA Impact</vt:lpstr>
      <vt:lpstr>State-of-the-art NUMA-GPUs</vt:lpstr>
      <vt:lpstr>Locality Aware Data Management (LADM)</vt:lpstr>
      <vt:lpstr>Agenda</vt:lpstr>
      <vt:lpstr>LADM Overview</vt:lpstr>
      <vt:lpstr>LADM Overview</vt:lpstr>
      <vt:lpstr>Hierarchical GPU Programming Model</vt:lpstr>
      <vt:lpstr>Threadblock-Centric Index Analysis</vt:lpstr>
      <vt:lpstr>GPU Locality Patterns </vt:lpstr>
      <vt:lpstr>LADM Overview</vt:lpstr>
      <vt:lpstr>LASP for No-datablock Locality </vt:lpstr>
      <vt:lpstr>LASP for No-datablock Locality </vt:lpstr>
      <vt:lpstr>LASP for Row/Column Locality</vt:lpstr>
      <vt:lpstr>Data structure Locality Disagreements </vt:lpstr>
      <vt:lpstr>LASP for Intra-Thread Locality </vt:lpstr>
      <vt:lpstr>Compiler-Assisted Remote Request  Bypassing (CRB) </vt:lpstr>
      <vt:lpstr>Agenda</vt:lpstr>
      <vt:lpstr>Experimental Setup</vt:lpstr>
      <vt:lpstr>Workloads Characterization</vt:lpstr>
      <vt:lpstr>Agenda</vt:lpstr>
      <vt:lpstr>Experimental Results</vt:lpstr>
      <vt:lpstr>CRB Analysis</vt:lpstr>
      <vt:lpstr>Agenda</vt:lpstr>
      <vt:lpstr>Conclusions</vt:lpstr>
      <vt:lpstr>Thanks!</vt:lpstr>
      <vt:lpstr>Backup slides</vt:lpstr>
      <vt:lpstr>NUMA-GPU is already out there!</vt:lpstr>
      <vt:lpstr>Interconnect Technologies </vt:lpstr>
      <vt:lpstr>Solution#1: Chiplet-based GPU</vt:lpstr>
      <vt:lpstr>Solution#2: Socket-based Multi-GPU</vt:lpstr>
      <vt:lpstr>NUMA Locality in CPUs vs GPUs</vt:lpstr>
      <vt:lpstr>LADM Overview</vt:lpstr>
      <vt:lpstr>Example: FC-1 Layer in VGG network</vt:lpstr>
      <vt:lpstr>Dynamic Shared L2 Remote-Caching [MICRO’17]</vt:lpstr>
      <vt:lpstr>Dynamic Shared L2 Remote-Caching [MICRO’17]</vt:lpstr>
      <vt:lpstr>Workloads Characterization (cont.)</vt:lpstr>
      <vt:lpstr>More Results in the Paper</vt:lpstr>
      <vt:lpstr>CRB analysis</vt:lpstr>
      <vt:lpstr>Experimental Results</vt:lpstr>
      <vt:lpstr>Hierarchical GPU Programming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Accel-Sim: An Extensible Simulation Framework for Validated GPU Modeling</dc:title>
  <dc:creator>Mahmoud Khairy A. Abdallah</dc:creator>
  <cp:lastModifiedBy>Mahmoud Khairy A. Abdallah</cp:lastModifiedBy>
  <cp:revision>5959</cp:revision>
  <dcterms:created xsi:type="dcterms:W3CDTF">2020-05-08T22:49:52Z</dcterms:created>
  <dcterms:modified xsi:type="dcterms:W3CDTF">2020-09-26T21:08:09Z</dcterms:modified>
</cp:coreProperties>
</file>